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68" r:id="rId3"/>
    <p:sldId id="269" r:id="rId4"/>
    <p:sldId id="270" r:id="rId5"/>
    <p:sldId id="275" r:id="rId6"/>
    <p:sldId id="276" r:id="rId7"/>
    <p:sldId id="259" r:id="rId8"/>
    <p:sldId id="260" r:id="rId9"/>
    <p:sldId id="264" r:id="rId10"/>
    <p:sldId id="262" r:id="rId11"/>
    <p:sldId id="266" r:id="rId12"/>
    <p:sldId id="287" r:id="rId13"/>
    <p:sldId id="263" r:id="rId14"/>
    <p:sldId id="271" r:id="rId15"/>
    <p:sldId id="277" r:id="rId16"/>
    <p:sldId id="278" r:id="rId17"/>
    <p:sldId id="279" r:id="rId18"/>
    <p:sldId id="280" r:id="rId19"/>
    <p:sldId id="286" r:id="rId20"/>
    <p:sldId id="281" r:id="rId21"/>
    <p:sldId id="282" r:id="rId22"/>
    <p:sldId id="272" r:id="rId23"/>
    <p:sldId id="283" r:id="rId24"/>
    <p:sldId id="284" r:id="rId25"/>
    <p:sldId id="285" r:id="rId26"/>
    <p:sldId id="273" r:id="rId27"/>
    <p:sldId id="274" r:id="rId28"/>
    <p:sldId id="288" r:id="rId29"/>
    <p:sldId id="289" r:id="rId30"/>
    <p:sldId id="291" r:id="rId31"/>
    <p:sldId id="290" r:id="rId32"/>
    <p:sldId id="292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C394D-40A4-4FCE-AD9D-BBB6F7B65CB6}" type="datetimeFigureOut">
              <a:rPr lang="es-ES" smtClean="0"/>
              <a:t>27/06/2016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8C45B-ADA1-4CFE-89C3-5DE288D91B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27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>
              <a:solidFill>
                <a:srgbClr val="4E3B30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09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3B3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37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3B3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27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0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>
              <a:solidFill>
                <a:srgbClr val="4E3B30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56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3B3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947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3B3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1841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7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4E3B3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6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8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76F822-B540-4A9D-8BC8-EB3632E7E02F}" type="datetimeFigureOut">
              <a:rPr lang="es-ES" smtClean="0">
                <a:solidFill>
                  <a:srgbClr val="4E3B30"/>
                </a:solidFill>
              </a:rPr>
              <a:pPr/>
              <a:t>27/06/2016</a:t>
            </a:fld>
            <a:endParaRPr lang="es-ES">
              <a:solidFill>
                <a:srgbClr val="4E3B3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>
              <a:solidFill>
                <a:srgbClr val="4E3B30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CE0F52-F83A-420E-9B02-D9AC1369D3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39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09255" y="2780928"/>
            <a:ext cx="691086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prstClr val="black"/>
                </a:solidFill>
              </a:rPr>
              <a:t>II CONGRESO NACIONAL SOBRE </a:t>
            </a:r>
          </a:p>
          <a:p>
            <a:endParaRPr lang="es-ES" sz="2800" b="1" dirty="0">
              <a:solidFill>
                <a:prstClr val="black"/>
              </a:solidFill>
            </a:endParaRPr>
          </a:p>
          <a:p>
            <a:pPr algn="ctr"/>
            <a:r>
              <a:rPr lang="es-ES" sz="2800" b="1" dirty="0">
                <a:solidFill>
                  <a:prstClr val="black"/>
                </a:solidFill>
              </a:rPr>
              <a:t>CÁLCULO ABN</a:t>
            </a: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  <a:p>
            <a:pPr algn="ctr"/>
            <a:endParaRPr lang="es-ES" sz="2800" b="1" dirty="0">
              <a:solidFill>
                <a:prstClr val="black"/>
              </a:solidFill>
            </a:endParaRPr>
          </a:p>
          <a:p>
            <a:r>
              <a:rPr lang="es-ES" sz="2800" b="1" dirty="0">
                <a:solidFill>
                  <a:prstClr val="black"/>
                </a:solidFill>
              </a:rPr>
              <a:t>El método ABN en Educación Especial</a:t>
            </a:r>
          </a:p>
          <a:p>
            <a:r>
              <a:rPr lang="es-ES" sz="2800" b="1" dirty="0">
                <a:solidFill>
                  <a:prstClr val="black"/>
                </a:solidFill>
              </a:rPr>
              <a:t>                                     </a:t>
            </a:r>
            <a:r>
              <a:rPr lang="es-ES" b="1" dirty="0">
                <a:solidFill>
                  <a:prstClr val="black"/>
                </a:solidFill>
              </a:rPr>
              <a:t>Almudena Duarte Climents</a:t>
            </a:r>
          </a:p>
        </p:txBody>
      </p:sp>
      <p:pic>
        <p:nvPicPr>
          <p:cNvPr id="3" name="Picture 2" descr="C:\Users\Almudena\AppData\Local\Temp\Rar$DI00.343\Nuevo logo ABN 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2478087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908720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SITUACIÓN PROBLEMÁTICA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>
                <a:solidFill>
                  <a:prstClr val="black"/>
                </a:solidFill>
              </a:rPr>
              <a:t>Planteamiento oral de un problema matemático de nuestra vida diaria</a:t>
            </a:r>
            <a:r>
              <a:rPr lang="es-ES" dirty="0" smtClean="0">
                <a:solidFill>
                  <a:prstClr val="black"/>
                </a:solidFill>
              </a:rPr>
              <a:t>.</a:t>
            </a:r>
          </a:p>
          <a:p>
            <a:pPr>
              <a:buClr>
                <a:srgbClr val="FF9900"/>
              </a:buClr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>
                <a:solidFill>
                  <a:prstClr val="black"/>
                </a:solidFill>
              </a:rPr>
              <a:t>Estimación de la solución al problema</a:t>
            </a:r>
            <a:r>
              <a:rPr lang="es-ES" dirty="0" smtClean="0">
                <a:solidFill>
                  <a:prstClr val="black"/>
                </a:solidFill>
              </a:rPr>
              <a:t>.</a:t>
            </a:r>
          </a:p>
          <a:p>
            <a:pPr>
              <a:buClr>
                <a:srgbClr val="FF9900"/>
              </a:buClr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>
                <a:solidFill>
                  <a:prstClr val="black"/>
                </a:solidFill>
              </a:rPr>
              <a:t>Solución manipulativa al </a:t>
            </a:r>
            <a:r>
              <a:rPr lang="es-ES" dirty="0" smtClean="0">
                <a:solidFill>
                  <a:prstClr val="black"/>
                </a:solidFill>
              </a:rPr>
              <a:t>problema</a:t>
            </a:r>
          </a:p>
          <a:p>
            <a:pPr>
              <a:buClr>
                <a:srgbClr val="FF9900"/>
              </a:buClr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>
                <a:solidFill>
                  <a:prstClr val="black"/>
                </a:solidFill>
              </a:rPr>
              <a:t>Verbalización del problema por parte del alumnado</a:t>
            </a:r>
            <a:r>
              <a:rPr lang="es-ES" dirty="0" smtClean="0">
                <a:solidFill>
                  <a:prstClr val="black"/>
                </a:solidFill>
              </a:rPr>
              <a:t>.</a:t>
            </a:r>
          </a:p>
          <a:p>
            <a:pPr>
              <a:buClr>
                <a:srgbClr val="FF9900"/>
              </a:buClr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>
                <a:solidFill>
                  <a:prstClr val="black"/>
                </a:solidFill>
              </a:rPr>
              <a:t>Escritura del problema en la pizarra y en el cuaderno</a:t>
            </a:r>
            <a:r>
              <a:rPr lang="es-ES" dirty="0" smtClean="0">
                <a:solidFill>
                  <a:prstClr val="black"/>
                </a:solidFill>
              </a:rPr>
              <a:t>.</a:t>
            </a:r>
          </a:p>
          <a:p>
            <a:pPr>
              <a:buClr>
                <a:srgbClr val="FF9900"/>
              </a:buClr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>
                <a:solidFill>
                  <a:prstClr val="black"/>
                </a:solidFill>
              </a:rPr>
              <a:t>Solución en la pizarra al problema</a:t>
            </a:r>
            <a:r>
              <a:rPr lang="es-ES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>
                <a:solidFill>
                  <a:prstClr val="black"/>
                </a:solidFill>
              </a:rPr>
              <a:t>Copiado en el cuaderno de la solución al problema.</a:t>
            </a:r>
          </a:p>
        </p:txBody>
      </p:sp>
    </p:spTree>
    <p:extLst>
      <p:ext uri="{BB962C8B-B14F-4D97-AF65-F5344CB8AC3E}">
        <p14:creationId xmlns:p14="http://schemas.microsoft.com/office/powerpoint/2010/main" val="16887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619250" y="620713"/>
            <a:ext cx="63373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b="1">
                <a:solidFill>
                  <a:srgbClr val="000000"/>
                </a:solidFill>
                <a:latin typeface="Century Gothic" pitchFamily="34" charset="0"/>
              </a:rPr>
              <a:t>ETAPAS EN EL PROCESO DE ENSEÑANZA-APRENDIZAJE EN LA RESOLUCIÓN DE PROBLEMAS MATEMÁTICOS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468313" y="1557338"/>
            <a:ext cx="1587" cy="71913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468313" y="2276475"/>
            <a:ext cx="8636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1331913" y="2276475"/>
            <a:ext cx="1587" cy="7207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2195513" y="2997200"/>
            <a:ext cx="1587" cy="71913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3924300" y="4437063"/>
            <a:ext cx="1588" cy="7207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787900" y="5157788"/>
            <a:ext cx="1588" cy="71913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3059113" y="3716338"/>
            <a:ext cx="1587" cy="720725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>
            <a:off x="1331913" y="2997200"/>
            <a:ext cx="863600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2195513" y="3716338"/>
            <a:ext cx="863600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3059113" y="4437063"/>
            <a:ext cx="865187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3924300" y="5157788"/>
            <a:ext cx="863600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468313" y="1557338"/>
            <a:ext cx="82804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>
                <a:solidFill>
                  <a:srgbClr val="000000"/>
                </a:solidFill>
                <a:latin typeface="Century Gothic" pitchFamily="34" charset="0"/>
              </a:rPr>
              <a:t>6: TRANSCRIBO AL LENGUAJE ESCRITO Y REDACTO EL PROBLEMA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>
                <a:solidFill>
                  <a:srgbClr val="000000"/>
                </a:solidFill>
                <a:latin typeface="Century Gothic" pitchFamily="34" charset="0"/>
              </a:rPr>
              <a:t>	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>
                <a:solidFill>
                  <a:srgbClr val="000000"/>
                </a:solidFill>
                <a:latin typeface="Century Gothic" pitchFamily="34" charset="0"/>
              </a:rPr>
              <a:t>	                 5: NARRO PROBLEMAS CON DATOS DADOS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>
                <a:solidFill>
                  <a:srgbClr val="000000"/>
                </a:solidFill>
                <a:latin typeface="Century Gothic" pitchFamily="34" charset="0"/>
              </a:rPr>
              <a:t>		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>
                <a:solidFill>
                  <a:srgbClr val="000000"/>
                </a:solidFill>
                <a:latin typeface="Century Gothic" pitchFamily="34" charset="0"/>
              </a:rPr>
              <a:t>		                 4: PLANTEO PROBLEMAS VERBALES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>
                <a:solidFill>
                  <a:srgbClr val="000000"/>
                </a:solidFill>
                <a:latin typeface="Century Gothic" pitchFamily="34" charset="0"/>
              </a:rPr>
              <a:t>			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>
                <a:solidFill>
                  <a:srgbClr val="000000"/>
                </a:solidFill>
                <a:latin typeface="Century Gothic" pitchFamily="34" charset="0"/>
              </a:rPr>
              <a:t>			                 3: PLANTEO PROBLEMAS CON REPRESENTACIÓN 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>
                <a:solidFill>
                  <a:srgbClr val="000000"/>
                </a:solidFill>
                <a:latin typeface="Century Gothic" pitchFamily="34" charset="0"/>
              </a:rPr>
              <a:t>				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>
                <a:solidFill>
                  <a:srgbClr val="000000"/>
                </a:solidFill>
                <a:latin typeface="Century Gothic" pitchFamily="34" charset="0"/>
              </a:rPr>
              <a:t>				                2: AYUDO AL MAESTRO/A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>
                <a:solidFill>
                  <a:srgbClr val="000000"/>
                </a:solidFill>
                <a:latin typeface="Century Gothic" pitchFamily="34" charset="0"/>
              </a:rPr>
              <a:t>													                                                1: MAESTRO/A GUÍA</a:t>
            </a:r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4787900" y="5876925"/>
            <a:ext cx="3313113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498" name="AutoShape 17"/>
          <p:cNvCxnSpPr>
            <a:cxnSpLocks noChangeShapeType="1"/>
          </p:cNvCxnSpPr>
          <p:nvPr/>
        </p:nvCxnSpPr>
        <p:spPr bwMode="auto">
          <a:xfrm flipH="1" flipV="1">
            <a:off x="323850" y="2420938"/>
            <a:ext cx="3960813" cy="3529012"/>
          </a:xfrm>
          <a:prstGeom prst="straightConnector1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49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700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6108171" cy="458112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5005" y="-12883"/>
            <a:ext cx="5469808" cy="67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45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47664" y="998758"/>
            <a:ext cx="5976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NUMERACIÓN</a:t>
            </a:r>
          </a:p>
          <a:p>
            <a:pPr algn="ctr"/>
            <a:endParaRPr lang="es-ES" b="1" dirty="0">
              <a:solidFill>
                <a:prstClr val="black"/>
              </a:solidFill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RETOMAMOS </a:t>
            </a:r>
            <a:r>
              <a:rPr lang="es-ES" dirty="0">
                <a:solidFill>
                  <a:prstClr val="black"/>
                </a:solidFill>
              </a:rPr>
              <a:t>LOS EJERCICIOS QUE HACEMOS DE RUTINA EN EL AULA DE FORMA ORAL </a:t>
            </a:r>
          </a:p>
          <a:p>
            <a:r>
              <a:rPr lang="es-ES" dirty="0">
                <a:solidFill>
                  <a:prstClr val="black"/>
                </a:solidFill>
              </a:rPr>
              <a:t>Y A PARTIR DE AHÍ PROPONEMOS</a:t>
            </a:r>
            <a:r>
              <a:rPr lang="es-ES" dirty="0" smtClean="0">
                <a:solidFill>
                  <a:prstClr val="black"/>
                </a:solidFill>
              </a:rPr>
              <a:t>:</a:t>
            </a:r>
          </a:p>
          <a:p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>
                <a:solidFill>
                  <a:prstClr val="black"/>
                </a:solidFill>
              </a:rPr>
              <a:t>EJERCICIOS CON MANIPULACIÓN DE </a:t>
            </a:r>
            <a:r>
              <a:rPr lang="es-ES" dirty="0" smtClean="0">
                <a:solidFill>
                  <a:prstClr val="black"/>
                </a:solidFill>
              </a:rPr>
              <a:t>PALILLOS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>
                <a:solidFill>
                  <a:prstClr val="black"/>
                </a:solidFill>
              </a:rPr>
              <a:t>COMPOSICIÓN Y DESCOMPORISIÓN DE </a:t>
            </a:r>
            <a:r>
              <a:rPr lang="es-ES" dirty="0" smtClean="0">
                <a:solidFill>
                  <a:prstClr val="black"/>
                </a:solidFill>
              </a:rPr>
              <a:t>NÚMEROS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>
                <a:solidFill>
                  <a:prstClr val="black"/>
                </a:solidFill>
              </a:rPr>
              <a:t>ESTIMACIÓN DE CANTIDADES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26092"/>
            <a:ext cx="3456384" cy="460851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26092"/>
            <a:ext cx="3456384" cy="4608512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 rot="5400000">
            <a:off x="107503" y="1340769"/>
            <a:ext cx="4968554" cy="3816424"/>
          </a:xfrm>
          <a:prstGeom prst="roundRect">
            <a:avLst>
              <a:gd name="adj" fmla="val 5218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72" y="771920"/>
            <a:ext cx="3840163" cy="49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609329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VIDEO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92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84213" y="476250"/>
            <a:ext cx="7488237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b="1">
                <a:solidFill>
                  <a:srgbClr val="000000"/>
                </a:solidFill>
                <a:latin typeface="Century Gothic" pitchFamily="32" charset="0"/>
              </a:rPr>
              <a:t>¿Cómo calculamos?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>
              <a:solidFill>
                <a:srgbClr val="000000"/>
              </a:solidFill>
              <a:latin typeface="Century Gothic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  <a:latin typeface="Century Gothic" pitchFamily="32" charset="0"/>
              </a:rPr>
              <a:t>El cálculo lo utilizamos para resolver problemas de nuestra vida cotidiana, planteando situaciones del día a día y dentro de nuestra rutina de clase en la que sea necesario.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>
              <a:solidFill>
                <a:srgbClr val="000000"/>
              </a:solidFill>
              <a:latin typeface="Century Gothic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  <a:latin typeface="Century Gothic" pitchFamily="32" charset="0"/>
              </a:rPr>
              <a:t>Poco a poco y para ofrecer un aprendizaje funcional para la vida, introducimos el dinero.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>
              <a:solidFill>
                <a:srgbClr val="000000"/>
              </a:solidFill>
              <a:latin typeface="Century Gothic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>
                <a:solidFill>
                  <a:srgbClr val="000000"/>
                </a:solidFill>
                <a:latin typeface="Century Gothic" pitchFamily="32" charset="0"/>
              </a:rPr>
              <a:t>Para calcular tenemos que saber </a:t>
            </a:r>
            <a:r>
              <a:rPr lang="es-ES" b="1">
                <a:solidFill>
                  <a:srgbClr val="000000"/>
                </a:solidFill>
                <a:latin typeface="Century Gothic" pitchFamily="32" charset="0"/>
              </a:rPr>
              <a:t>DESCOMPONER LOS NÚMEROS.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>
              <a:solidFill>
                <a:srgbClr val="000000"/>
              </a:solidFill>
              <a:latin typeface="Century Gothic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u="sng">
                <a:solidFill>
                  <a:srgbClr val="000000"/>
                </a:solidFill>
                <a:latin typeface="Century Gothic" pitchFamily="32" charset="0"/>
              </a:rPr>
              <a:t>Actividades: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>
              <a:solidFill>
                <a:srgbClr val="000000"/>
              </a:solidFill>
              <a:latin typeface="Century Gothic" pitchFamily="32" charset="0"/>
            </a:endParaRPr>
          </a:p>
          <a:p>
            <a:pPr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>
                <a:solidFill>
                  <a:srgbClr val="000000"/>
                </a:solidFill>
                <a:latin typeface="Century Gothic" pitchFamily="32" charset="0"/>
              </a:rPr>
              <a:t> Descomposiciones con palillos.</a:t>
            </a:r>
          </a:p>
          <a:p>
            <a:pPr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>
                <a:solidFill>
                  <a:srgbClr val="000000"/>
                </a:solidFill>
                <a:latin typeface="Century Gothic" pitchFamily="32" charset="0"/>
              </a:rPr>
              <a:t> Descomposiciones con palillos simbólicos.</a:t>
            </a:r>
          </a:p>
          <a:p>
            <a:pPr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b="1">
                <a:solidFill>
                  <a:srgbClr val="000000"/>
                </a:solidFill>
                <a:latin typeface="Century Gothic" pitchFamily="32" charset="0"/>
              </a:rPr>
              <a:t> La casita de la descomposición.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400675"/>
            <a:ext cx="20177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68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68313" y="476250"/>
            <a:ext cx="7467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3200" b="1">
                <a:solidFill>
                  <a:srgbClr val="000000"/>
                </a:solidFill>
                <a:latin typeface="Century Gothic" pitchFamily="32" charset="0"/>
              </a:rPr>
              <a:t>¿CÓMO CALCULAMOS?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714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Pct val="70000"/>
              <a:buFontTx/>
              <a:buNone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Para conocer el mecanismo básico de los algoritmos en ABN, pincha en este enlace:</a:t>
            </a:r>
          </a:p>
          <a:p>
            <a:pPr algn="ctr" eaLnBrk="1" hangingPunct="1">
              <a:spcBef>
                <a:spcPts val="600"/>
              </a:spcBef>
              <a:buClrTx/>
              <a:buSzPct val="70000"/>
              <a:buFontTx/>
              <a:buNone/>
            </a:pPr>
            <a:endParaRPr lang="es-ES" sz="2400">
              <a:solidFill>
                <a:srgbClr val="000000"/>
              </a:solidFill>
              <a:latin typeface="Century Gothic" pitchFamily="32" charset="0"/>
              <a:cs typeface="DejaVu Sans" charset="0"/>
            </a:endParaRPr>
          </a:p>
          <a:p>
            <a:pPr algn="ctr" eaLnBrk="1" hangingPunct="1">
              <a:spcBef>
                <a:spcPts val="600"/>
              </a:spcBef>
              <a:buClrTx/>
              <a:buSzPct val="70000"/>
              <a:buFontTx/>
              <a:buNone/>
            </a:pPr>
            <a:endParaRPr lang="es-ES" sz="2400">
              <a:solidFill>
                <a:srgbClr val="000000"/>
              </a:solidFill>
              <a:latin typeface="Century Gothic" pitchFamily="32" charset="0"/>
              <a:cs typeface="DejaVu Sans" charset="0"/>
            </a:endParaRPr>
          </a:p>
          <a:p>
            <a:pPr algn="ctr" eaLnBrk="1" hangingPunct="1">
              <a:spcBef>
                <a:spcPts val="600"/>
              </a:spcBef>
              <a:buClrTx/>
              <a:buSzPct val="70000"/>
              <a:buFontTx/>
              <a:buNone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http://www.actiludis.com/?p=43241 </a:t>
            </a:r>
          </a:p>
        </p:txBody>
      </p:sp>
    </p:spTree>
    <p:extLst>
      <p:ext uri="{BB962C8B-B14F-4D97-AF65-F5344CB8AC3E}">
        <p14:creationId xmlns:p14="http://schemas.microsoft.com/office/powerpoint/2010/main" val="3738600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24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  <a:t>SECUENCIA DE APRENDIZAJE </a:t>
            </a:r>
            <a:br>
              <a:rPr lang="es-ES" sz="24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</a:br>
            <a:r>
              <a:rPr lang="es-ES" sz="24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  <a:t>EN LA SUMA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1457325" y="1600200"/>
            <a:ext cx="5465763" cy="4872038"/>
            <a:chOff x="918" y="1008"/>
            <a:chExt cx="3443" cy="3069"/>
          </a:xfrm>
        </p:grpSpPr>
        <p:pic>
          <p:nvPicPr>
            <p:cNvPr id="143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" y="1008"/>
              <a:ext cx="3444" cy="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341" name="Text Box 4"/>
            <p:cNvSpPr txBox="1">
              <a:spLocks noChangeArrowheads="1"/>
            </p:cNvSpPr>
            <p:nvPr/>
          </p:nvSpPr>
          <p:spPr bwMode="auto">
            <a:xfrm>
              <a:off x="918" y="1008"/>
              <a:ext cx="3444" cy="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62243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24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  <a:t>SECUENCIA DE APRENDIZAJE </a:t>
            </a:r>
            <a:br>
              <a:rPr lang="es-ES" sz="24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</a:br>
            <a:r>
              <a:rPr lang="es-ES" sz="24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  <a:t>EN LA RESTA</a:t>
            </a:r>
          </a:p>
        </p:txBody>
      </p:sp>
      <p:grpSp>
        <p:nvGrpSpPr>
          <p:cNvPr id="15363" name="Group 2"/>
          <p:cNvGrpSpPr>
            <a:grpSpLocks/>
          </p:cNvGrpSpPr>
          <p:nvPr/>
        </p:nvGrpSpPr>
        <p:grpSpPr bwMode="auto">
          <a:xfrm>
            <a:off x="947738" y="1698625"/>
            <a:ext cx="6484937" cy="4675188"/>
            <a:chOff x="597" y="1070"/>
            <a:chExt cx="4085" cy="2945"/>
          </a:xfrm>
        </p:grpSpPr>
        <p:pic>
          <p:nvPicPr>
            <p:cNvPr id="1536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" y="1070"/>
              <a:ext cx="4086" cy="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365" name="Text Box 4"/>
            <p:cNvSpPr txBox="1">
              <a:spLocks noChangeArrowheads="1"/>
            </p:cNvSpPr>
            <p:nvPr/>
          </p:nvSpPr>
          <p:spPr bwMode="auto">
            <a:xfrm>
              <a:off x="597" y="1070"/>
              <a:ext cx="4086" cy="2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726284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89" y="548680"/>
            <a:ext cx="4932040" cy="3699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8609" y="-313021"/>
            <a:ext cx="4160999" cy="542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5013176"/>
            <a:ext cx="109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VIDEO 2</a:t>
            </a:r>
          </a:p>
          <a:p>
            <a:endParaRPr lang="es-ES" dirty="0"/>
          </a:p>
          <a:p>
            <a:r>
              <a:rPr lang="es-ES" dirty="0" smtClean="0"/>
              <a:t>VIDEO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014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3200" b="1" dirty="0">
                <a:solidFill>
                  <a:srgbClr val="323232"/>
                </a:solidFill>
                <a:latin typeface="Calibri" pitchFamily="34" charset="0"/>
              </a:rPr>
              <a:t>¿CÓMO </a:t>
            </a:r>
            <a:r>
              <a:rPr lang="es-ES" sz="3200" b="1" dirty="0" smtClean="0">
                <a:solidFill>
                  <a:srgbClr val="323232"/>
                </a:solidFill>
                <a:latin typeface="Calibri" pitchFamily="34" charset="0"/>
              </a:rPr>
              <a:t>EMPEZAMOS CON ABN?</a:t>
            </a:r>
            <a:r>
              <a:rPr lang="es-ES" sz="800" b="1" dirty="0">
                <a:solidFill>
                  <a:srgbClr val="323232"/>
                </a:solidFill>
                <a:latin typeface="Calibri" pitchFamily="34" charset="0"/>
              </a:rPr>
              <a:t/>
            </a:r>
            <a:br>
              <a:rPr lang="es-ES" sz="800" b="1" dirty="0">
                <a:solidFill>
                  <a:srgbClr val="323232"/>
                </a:solidFill>
                <a:latin typeface="Calibri" pitchFamily="34" charset="0"/>
              </a:rPr>
            </a:br>
            <a:endParaRPr lang="es-ES" sz="800" b="1" dirty="0">
              <a:solidFill>
                <a:srgbClr val="323232"/>
              </a:solidFill>
              <a:latin typeface="Calibri" pitchFamily="34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2438" y="1427163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714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0000"/>
            </a:pPr>
            <a:r>
              <a:rPr lang="es-ES" dirty="0">
                <a:solidFill>
                  <a:srgbClr val="000000"/>
                </a:solidFill>
                <a:latin typeface="Century Gothic" pitchFamily="34" charset="0"/>
              </a:rPr>
              <a:t>Comenzamos por </a:t>
            </a:r>
            <a:r>
              <a:rPr lang="es-ES" b="1" dirty="0">
                <a:solidFill>
                  <a:srgbClr val="000000"/>
                </a:solidFill>
                <a:latin typeface="Century Gothic" pitchFamily="34" charset="0"/>
              </a:rPr>
              <a:t>CONTAR</a:t>
            </a:r>
            <a:r>
              <a:rPr lang="es-ES" dirty="0">
                <a:solidFill>
                  <a:srgbClr val="000000"/>
                </a:solidFill>
                <a:latin typeface="Century Gothic" pitchFamily="34" charset="0"/>
              </a:rPr>
              <a:t>…</a:t>
            </a:r>
          </a:p>
          <a:p>
            <a:pPr algn="ctr"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0000"/>
            </a:pPr>
            <a:endParaRPr lang="es-ES" sz="600" dirty="0">
              <a:solidFill>
                <a:srgbClr val="000000"/>
              </a:solidFill>
              <a:latin typeface="Calibri" pitchFamily="34" charset="0"/>
            </a:endParaRP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Fila 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Funciones aula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Control de asistencia.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Inventario de la clase.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Calendarios.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Votaciones.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Los latidos del corazón. (Relajación)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Juegos infantiles. 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* La </a:t>
            </a:r>
            <a:r>
              <a:rPr lang="es-ES" b="1" dirty="0" err="1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subitización</a:t>
            </a:r>
            <a:r>
              <a:rPr lang="es-ES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: </a:t>
            </a: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Decir súbitamente una cantidad.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* La </a:t>
            </a:r>
            <a:r>
              <a:rPr lang="es-ES" b="1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estimación</a:t>
            </a:r>
            <a:r>
              <a:rPr lang="es-ES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: </a:t>
            </a: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Aproximarse a una cantidad.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0000"/>
            </a:pPr>
            <a:endParaRPr lang="es-ES" sz="1400" dirty="0">
              <a:solidFill>
                <a:srgbClr val="000000"/>
              </a:solidFill>
              <a:latin typeface="Century Gothic" pitchFamily="34" charset="0"/>
              <a:cs typeface="DejaVu Sans" pitchFamily="34" charset="0"/>
            </a:endParaRP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0000"/>
            </a:pPr>
            <a:endParaRPr lang="es-ES" sz="1400" dirty="0">
              <a:solidFill>
                <a:srgbClr val="000000"/>
              </a:solidFill>
              <a:latin typeface="Century Gothic" pitchFamily="34" charset="0"/>
              <a:cs typeface="DejaVu Sans" pitchFamily="34" charset="0"/>
            </a:endParaRP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0000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Necesitamos (MATERIALES)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La recta numérica.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El tablero 10x10.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Dedos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Char char="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Palillos</a:t>
            </a:r>
          </a:p>
          <a:p>
            <a:pPr algn="ctr"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0000"/>
            </a:pPr>
            <a:r>
              <a:rPr lang="es-ES" sz="1400" dirty="0">
                <a:solidFill>
                  <a:srgbClr val="000000"/>
                </a:solidFill>
                <a:latin typeface="Century Gothic" pitchFamily="34" charset="0"/>
              </a:rPr>
              <a:t>para lo cuál debemos conocer la </a:t>
            </a:r>
          </a:p>
          <a:p>
            <a:pPr algn="ctr"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SzPct val="70000"/>
            </a:pPr>
            <a:r>
              <a:rPr lang="es-ES" sz="1400" b="1" dirty="0">
                <a:solidFill>
                  <a:srgbClr val="000000"/>
                </a:solidFill>
                <a:latin typeface="Century Gothic" pitchFamily="34" charset="0"/>
              </a:rPr>
              <a:t>CADENA NUMÉRICA</a:t>
            </a:r>
          </a:p>
          <a:p>
            <a:pPr defTabSz="449263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None/>
            </a:pPr>
            <a:endParaRPr lang="es-ES" sz="1400" b="1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26" y="1772816"/>
            <a:ext cx="2959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865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28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  <a:t>SECUENCIA DE APRENDIZAJE </a:t>
            </a:r>
            <a:br>
              <a:rPr lang="es-ES" sz="28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</a:br>
            <a:r>
              <a:rPr lang="es-ES" sz="28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  <a:t>DE LAS TABLAS MULTIPLICAR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Char char=""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Tablas 0,  1,  10,  11</a:t>
            </a:r>
          </a:p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Char char=""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Tablas 2,  3</a:t>
            </a:r>
          </a:p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Char char=""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Tablas 4,  5</a:t>
            </a:r>
          </a:p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Char char=""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Tablas 6,  7</a:t>
            </a:r>
          </a:p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Char char=""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Tablas 8,  9</a:t>
            </a:r>
          </a:p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Char char=""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De forma conjunta las tablas extendidas</a:t>
            </a:r>
          </a:p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None/>
            </a:pPr>
            <a:endParaRPr lang="es-ES" sz="2400">
              <a:solidFill>
                <a:srgbClr val="000000"/>
              </a:solidFill>
              <a:latin typeface="Century Gothic" pitchFamily="32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00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55650" y="404813"/>
            <a:ext cx="746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28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  <a:t>LAS TABLAS DEL 6, 7, 8 Y 9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7146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SzPct val="70000"/>
              <a:buFontTx/>
              <a:buNone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Para conocer bien este método, </a:t>
            </a:r>
          </a:p>
          <a:p>
            <a:pPr algn="ctr" eaLnBrk="1" hangingPunct="1">
              <a:spcBef>
                <a:spcPts val="600"/>
              </a:spcBef>
              <a:buClrTx/>
              <a:buSzPct val="70000"/>
              <a:buFontTx/>
              <a:buNone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pincha en este enlace:</a:t>
            </a:r>
          </a:p>
          <a:p>
            <a:pPr eaLnBrk="1" hangingPunct="1">
              <a:spcBef>
                <a:spcPts val="600"/>
              </a:spcBef>
              <a:buClrTx/>
              <a:buSzPct val="70000"/>
              <a:buFontTx/>
              <a:buNone/>
            </a:pPr>
            <a:endParaRPr lang="es-ES" sz="2400">
              <a:solidFill>
                <a:srgbClr val="000000"/>
              </a:solidFill>
              <a:latin typeface="Century Gothic" pitchFamily="32" charset="0"/>
              <a:cs typeface="DejaVu Sans" charset="0"/>
            </a:endParaRPr>
          </a:p>
          <a:p>
            <a:pPr algn="ctr" eaLnBrk="1" hangingPunct="1">
              <a:spcBef>
                <a:spcPts val="600"/>
              </a:spcBef>
              <a:buClrTx/>
              <a:buSzPct val="70000"/>
              <a:buFontTx/>
              <a:buNone/>
            </a:pPr>
            <a:r>
              <a:rPr lang="es-ES" sz="2400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http://www.actiludis.com/?p=18857</a:t>
            </a:r>
          </a:p>
          <a:p>
            <a:pPr eaLnBrk="1" hangingPunct="1">
              <a:spcBef>
                <a:spcPts val="600"/>
              </a:spcBef>
              <a:buClrTx/>
              <a:buSzPct val="70000"/>
              <a:buFontTx/>
              <a:buNone/>
            </a:pPr>
            <a:endParaRPr lang="es-ES" sz="2400">
              <a:solidFill>
                <a:srgbClr val="000000"/>
              </a:solidFill>
              <a:latin typeface="Century Gothic" pitchFamily="32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90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35896" y="7647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MULTIPLICACION</a:t>
            </a:r>
            <a:endParaRPr lang="es-ES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73" y="1828963"/>
            <a:ext cx="3816423" cy="286231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4" y="1828963"/>
            <a:ext cx="3816424" cy="28623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2360" y="1195694"/>
            <a:ext cx="3168352" cy="412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34" y="1675946"/>
            <a:ext cx="41275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3200" b="1">
                <a:solidFill>
                  <a:srgbClr val="323232"/>
                </a:solidFill>
                <a:latin typeface="Century Gothic" pitchFamily="32" charset="0"/>
                <a:cs typeface="DejaVu Sans" charset="0"/>
              </a:rPr>
              <a:t>LA DIVISIÓN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1463" indent="-2714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Char char=""/>
            </a:pPr>
            <a:r>
              <a:rPr lang="es-ES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REQUIERE DOMINIO DE LA MULTIPLICACIÓN</a:t>
            </a:r>
          </a:p>
          <a:p>
            <a:pPr eaLnBrk="1" hangingPunct="1">
              <a:spcBef>
                <a:spcPts val="600"/>
              </a:spcBef>
              <a:buClrTx/>
              <a:buSzPct val="70000"/>
              <a:buFontTx/>
              <a:buNone/>
            </a:pPr>
            <a:endParaRPr lang="es-ES">
              <a:solidFill>
                <a:srgbClr val="000000"/>
              </a:solidFill>
              <a:latin typeface="Century Gothic" pitchFamily="32" charset="0"/>
              <a:cs typeface="DejaVu Sans" charset="0"/>
            </a:endParaRPr>
          </a:p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Char char=""/>
            </a:pPr>
            <a:r>
              <a:rPr lang="es-ES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SE INICIAN CON LAS TABLAS PRESENTES.</a:t>
            </a:r>
          </a:p>
          <a:p>
            <a:pPr eaLnBrk="1" hangingPunct="1">
              <a:spcBef>
                <a:spcPts val="600"/>
              </a:spcBef>
              <a:buClrTx/>
              <a:buSzPct val="70000"/>
              <a:buFontTx/>
              <a:buNone/>
            </a:pPr>
            <a:endParaRPr lang="es-ES">
              <a:solidFill>
                <a:srgbClr val="000000"/>
              </a:solidFill>
              <a:latin typeface="Century Gothic" pitchFamily="32" charset="0"/>
              <a:cs typeface="DejaVu Sans" charset="0"/>
            </a:endParaRPr>
          </a:p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Char char=""/>
            </a:pPr>
            <a:r>
              <a:rPr lang="es-ES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PARA CADA DIVISIÓN, HACEN LAS TABLAS EXTENIDDAS CON EL DIVISOR.</a:t>
            </a:r>
          </a:p>
          <a:p>
            <a:pPr eaLnBrk="1" hangingPunct="1">
              <a:spcBef>
                <a:spcPts val="600"/>
              </a:spcBef>
              <a:buClrTx/>
              <a:buSzPct val="70000"/>
              <a:buFontTx/>
              <a:buNone/>
            </a:pPr>
            <a:endParaRPr lang="es-ES">
              <a:solidFill>
                <a:srgbClr val="000000"/>
              </a:solidFill>
              <a:latin typeface="Century Gothic" pitchFamily="32" charset="0"/>
              <a:cs typeface="DejaVu Sans" charset="0"/>
            </a:endParaRPr>
          </a:p>
          <a:p>
            <a:pPr eaLnBrk="1" hangingPunct="1">
              <a:spcBef>
                <a:spcPts val="600"/>
              </a:spcBef>
              <a:buClr>
                <a:srgbClr val="F07F09"/>
              </a:buClr>
              <a:buSzPct val="70000"/>
              <a:buFont typeface="Wingdings" charset="2"/>
              <a:buChar char=""/>
            </a:pPr>
            <a:r>
              <a:rPr lang="es-ES">
                <a:solidFill>
                  <a:srgbClr val="000000"/>
                </a:solidFill>
                <a:latin typeface="Century Gothic" pitchFamily="32" charset="0"/>
                <a:cs typeface="DejaVu Sans" charset="0"/>
              </a:rPr>
              <a:t>EN LAS DIVISIONES DE DOS DÍGITOS, SE EMPLEA LA ESCALA EXTENDIDA.</a:t>
            </a:r>
          </a:p>
          <a:p>
            <a:pPr eaLnBrk="1" hangingPunct="1">
              <a:spcBef>
                <a:spcPts val="600"/>
              </a:spcBef>
              <a:buClrTx/>
              <a:buSzPct val="70000"/>
              <a:buFontTx/>
              <a:buNone/>
            </a:pPr>
            <a:endParaRPr lang="es-ES" sz="2400">
              <a:solidFill>
                <a:srgbClr val="000000"/>
              </a:solidFill>
              <a:latin typeface="Century Gothic" pitchFamily="32" charset="0"/>
              <a:cs typeface="DejaVu Sans" charset="0"/>
            </a:endParaRPr>
          </a:p>
          <a:p>
            <a:pPr eaLnBrk="1" hangingPunct="1">
              <a:spcBef>
                <a:spcPts val="600"/>
              </a:spcBef>
              <a:buClrTx/>
              <a:buSzPct val="70000"/>
              <a:buFontTx/>
              <a:buNone/>
            </a:pPr>
            <a:endParaRPr lang="es-ES" sz="2400">
              <a:solidFill>
                <a:srgbClr val="000000"/>
              </a:solidFill>
              <a:latin typeface="Century Gothic" pitchFamily="32" charset="0"/>
              <a:cs typeface="DejaVu Sans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24400"/>
            <a:ext cx="13811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01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331913" y="496888"/>
            <a:ext cx="69850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1" dirty="0">
                <a:solidFill>
                  <a:srgbClr val="000000"/>
                </a:solidFill>
                <a:latin typeface="Century Gothic" pitchFamily="32" charset="0"/>
              </a:rPr>
              <a:t>LA CASITA DE LOS EUROS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200" dirty="0">
              <a:solidFill>
                <a:srgbClr val="000000"/>
              </a:solidFill>
              <a:latin typeface="Century Gothic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200" dirty="0">
              <a:solidFill>
                <a:srgbClr val="000000"/>
              </a:solidFill>
              <a:latin typeface="Century Gothic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200" dirty="0">
              <a:solidFill>
                <a:srgbClr val="000000"/>
              </a:solidFill>
              <a:latin typeface="Century Gothic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200" dirty="0">
                <a:solidFill>
                  <a:srgbClr val="000000"/>
                </a:solidFill>
                <a:latin typeface="Century Gothic" pitchFamily="32" charset="0"/>
              </a:rPr>
              <a:t>http://algoritmosabn.blogspot.com.es/2014/03/la-casita-de-los-euros-con-carlos.html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200" dirty="0">
              <a:solidFill>
                <a:srgbClr val="000000"/>
              </a:solidFill>
              <a:latin typeface="Century Gothic" pitchFamily="32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6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6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6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6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6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600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</a:rPr>
              <a:t>Descomposición del dinero	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dirty="0">
              <a:solidFill>
                <a:srgbClr val="000000"/>
              </a:solidFill>
              <a:latin typeface="Century Gothic" pitchFamily="32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Manipulación dinero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</a:rPr>
              <a:t>Concepto clave: </a:t>
            </a:r>
            <a:r>
              <a:rPr lang="es-ES" sz="1600" u="sng" dirty="0">
                <a:solidFill>
                  <a:srgbClr val="000000"/>
                </a:solidFill>
                <a:latin typeface="Century Gothic" pitchFamily="32" charset="0"/>
              </a:rPr>
              <a:t>1 euro son 100 céntimos.</a:t>
            </a:r>
            <a:r>
              <a:rPr lang="es-ES" sz="1600" dirty="0">
                <a:solidFill>
                  <a:srgbClr val="000000"/>
                </a:solidFill>
                <a:latin typeface="Century Gothic" pitchFamily="32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</a:rPr>
              <a:t>Separación euros y céntimos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</a:rPr>
              <a:t>Mismo procedimiento que en la suma y la resta.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013325"/>
            <a:ext cx="12890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521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4091947" cy="306896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65850"/>
            <a:ext cx="3057804" cy="40770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0" y="1705592"/>
            <a:ext cx="4536504" cy="348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9996" y="1637112"/>
            <a:ext cx="4536504" cy="348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71800" y="404664"/>
            <a:ext cx="3231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1" dirty="0">
                <a:solidFill>
                  <a:srgbClr val="000000"/>
                </a:solidFill>
                <a:latin typeface="Century Gothic" pitchFamily="32" charset="0"/>
              </a:rPr>
              <a:t>LA CASITA DE LOS EUROS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27584" y="580526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VIDEO 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9115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23728" y="476672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REPASO</a:t>
            </a:r>
          </a:p>
          <a:p>
            <a:endParaRPr lang="es-ES" dirty="0" smtClean="0"/>
          </a:p>
          <a:p>
            <a:r>
              <a:rPr lang="es-ES" dirty="0" smtClean="0"/>
              <a:t>PLANTEAMOS ACTIVIDADES </a:t>
            </a:r>
          </a:p>
          <a:p>
            <a:r>
              <a:rPr lang="es-ES" dirty="0" smtClean="0"/>
              <a:t>QUE NOS AYUDEN A AFIANZAR </a:t>
            </a:r>
          </a:p>
          <a:p>
            <a:r>
              <a:rPr lang="es-ES" dirty="0" smtClean="0"/>
              <a:t>LOS CONTENIDOS PROPUESTOS EN LA UNIDAD DIDÁCTICA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82906"/>
            <a:ext cx="3587891" cy="269091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3515882" cy="26369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03" y="2343246"/>
            <a:ext cx="41275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5" y="2370249"/>
            <a:ext cx="41275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0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506774" y="97738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EVALUACIÓN</a:t>
            </a:r>
          </a:p>
          <a:p>
            <a:endParaRPr lang="es-ES" dirty="0" smtClean="0"/>
          </a:p>
          <a:p>
            <a:r>
              <a:rPr lang="es-ES" dirty="0" smtClean="0"/>
              <a:t>PLANTEAMOS EN LA PIZARRA 5 ACTIVIDADES </a:t>
            </a:r>
          </a:p>
          <a:p>
            <a:r>
              <a:rPr lang="es-ES" dirty="0" smtClean="0"/>
              <a:t>MUY PARECIDAS A LAS QUE SE HAN REALIZADO EN EL </a:t>
            </a:r>
          </a:p>
          <a:p>
            <a:r>
              <a:rPr lang="es-ES" dirty="0" smtClean="0"/>
              <a:t>DESARROLLO DE LA UNIDAD DIDÁCTICA.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57" y="1844824"/>
            <a:ext cx="2716710" cy="362228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656" y="1856081"/>
            <a:ext cx="2716882" cy="362250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0" y="1844824"/>
            <a:ext cx="2733768" cy="36450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0" y="1656439"/>
            <a:ext cx="8608574" cy="409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1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23928" y="183083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MATERIALES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52" y="692696"/>
            <a:ext cx="3319487" cy="24896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52" y="3448913"/>
            <a:ext cx="3359975" cy="252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960419" cy="527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4685" y="1198620"/>
            <a:ext cx="5540882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5437" y="1444295"/>
            <a:ext cx="5540882" cy="375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978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976" y="1916832"/>
            <a:ext cx="4008446" cy="30063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7" y="1916832"/>
            <a:ext cx="3744416" cy="281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2291" y="-727955"/>
            <a:ext cx="3423394" cy="82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696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95288" y="290513"/>
            <a:ext cx="746760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2700" b="1">
                <a:solidFill>
                  <a:srgbClr val="323232"/>
                </a:solidFill>
                <a:latin typeface="Century Gothic" pitchFamily="34" charset="0"/>
                <a:cs typeface="DejaVu Sans" pitchFamily="34" charset="0"/>
              </a:rPr>
              <a:t>NIVELES EN LA ADQUISICIÓN </a:t>
            </a:r>
            <a:br>
              <a:rPr lang="es-ES" sz="2700" b="1">
                <a:solidFill>
                  <a:srgbClr val="323232"/>
                </a:solidFill>
                <a:latin typeface="Century Gothic" pitchFamily="34" charset="0"/>
                <a:cs typeface="DejaVu Sans" pitchFamily="34" charset="0"/>
              </a:rPr>
            </a:br>
            <a:r>
              <a:rPr lang="es-ES" sz="2700" b="1">
                <a:solidFill>
                  <a:srgbClr val="323232"/>
                </a:solidFill>
                <a:latin typeface="Century Gothic" pitchFamily="34" charset="0"/>
                <a:cs typeface="DejaVu Sans" pitchFamily="34" charset="0"/>
              </a:rPr>
              <a:t>DE LA CADENA NUMÉRICA</a:t>
            </a:r>
            <a:br>
              <a:rPr lang="es-ES" sz="2700" b="1">
                <a:solidFill>
                  <a:srgbClr val="323232"/>
                </a:solidFill>
                <a:latin typeface="Century Gothic" pitchFamily="34" charset="0"/>
                <a:cs typeface="DejaVu Sans" pitchFamily="34" charset="0"/>
              </a:rPr>
            </a:br>
            <a:endParaRPr lang="es-ES" sz="2700" b="1">
              <a:solidFill>
                <a:srgbClr val="323232"/>
              </a:solidFill>
              <a:latin typeface="Century Gothic" pitchFamily="34" charset="0"/>
              <a:cs typeface="DejaVu Sans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455613" indent="-455613" eaLnBrk="0" hangingPunct="0">
              <a:tabLst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49263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Times New Roman" pitchFamily="18" charset="0"/>
              <a:buAutoNum type="arabicPeriod"/>
            </a:pPr>
            <a:r>
              <a:rPr lang="es-ES" b="1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NIVEL CUERDA: </a:t>
            </a:r>
            <a:r>
              <a:rPr lang="es-ES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recita como una canción desde el 1.</a:t>
            </a:r>
          </a:p>
          <a:p>
            <a:pPr defTabSz="449263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Times New Roman" pitchFamily="18" charset="0"/>
              <a:buAutoNum type="arabicPeriod"/>
            </a:pPr>
            <a:r>
              <a:rPr lang="es-ES" b="1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NIVEL CADENA IRROMPIBLE: </a:t>
            </a:r>
            <a:r>
              <a:rPr lang="es-ES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comienza desde el 1 pero sabe distinguir los números.</a:t>
            </a:r>
          </a:p>
          <a:p>
            <a:pPr defTabSz="449263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Times New Roman" pitchFamily="18" charset="0"/>
              <a:buAutoNum type="arabicPeriod"/>
            </a:pPr>
            <a:r>
              <a:rPr lang="es-ES" b="1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NIVEL CADENA ROMPIBLE: </a:t>
            </a:r>
            <a:r>
              <a:rPr lang="es-ES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ya cuenta desde cualquier número. YA hablamos de CONTEO. A partir de aquí ya podemos contar hacia atrás.</a:t>
            </a:r>
          </a:p>
          <a:p>
            <a:pPr defTabSz="449263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Times New Roman" pitchFamily="18" charset="0"/>
              <a:buAutoNum type="arabicPeriod"/>
            </a:pPr>
            <a:r>
              <a:rPr lang="es-ES" b="1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NIVEL CADENA NUMERABLE: </a:t>
            </a:r>
            <a:r>
              <a:rPr lang="es-ES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cuenta desde cualquier número y se para donde corresponde. Contar de 2 en 2, de 10 en 10, de 3 en 3, de 5 en 5.</a:t>
            </a:r>
          </a:p>
          <a:p>
            <a:pPr defTabSz="449263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Times New Roman" pitchFamily="18" charset="0"/>
              <a:buAutoNum type="arabicPeriod"/>
            </a:pPr>
            <a:r>
              <a:rPr lang="es-ES" b="1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NIVEL CADENA BIDIRECCIONAL:</a:t>
            </a:r>
            <a:r>
              <a:rPr lang="es-ES">
                <a:solidFill>
                  <a:srgbClr val="000000"/>
                </a:solidFill>
                <a:latin typeface="Century Gothic" pitchFamily="34" charset="0"/>
                <a:cs typeface="DejaVu Sans" pitchFamily="34" charset="0"/>
              </a:rPr>
              <a:t> realiza todo lo anterior en sentido ascendente y descendente.</a:t>
            </a:r>
          </a:p>
          <a:p>
            <a:pPr defTabSz="449263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07F09"/>
              </a:buClr>
              <a:buSzPct val="70000"/>
              <a:buFont typeface="Wingdings" pitchFamily="2" charset="2"/>
              <a:buNone/>
            </a:pPr>
            <a:endParaRPr lang="es-ES">
              <a:solidFill>
                <a:srgbClr val="000000"/>
              </a:solidFill>
              <a:latin typeface="Century Gothic" pitchFamily="34" charset="0"/>
              <a:cs typeface="DejaVu Sans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84763"/>
            <a:ext cx="14684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423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00" y="1679672"/>
            <a:ext cx="3587402" cy="26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7897"/>
            <a:ext cx="3590603" cy="269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2291" y="-1015987"/>
            <a:ext cx="3423394" cy="82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20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611893" cy="270892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1916832"/>
            <a:ext cx="3611893" cy="2708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2311" y="-547935"/>
            <a:ext cx="3423394" cy="79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54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66675"/>
            <a:ext cx="184150" cy="32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95288" y="620713"/>
            <a:ext cx="8013700" cy="593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b="1" dirty="0">
                <a:solidFill>
                  <a:srgbClr val="000000"/>
                </a:solidFill>
                <a:latin typeface="Century Gothic" pitchFamily="32" charset="0"/>
              </a:rPr>
              <a:t>REFERENCIAS BIBLIOGRÁFICAS Y WEB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400" b="1" dirty="0">
              <a:solidFill>
                <a:srgbClr val="000000"/>
              </a:solidFill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MARTINEZ MONTERO, J. Enseñar matemáticas a alumnos con necesidades educativas especial Ed. </a:t>
            </a:r>
            <a:r>
              <a:rPr lang="es-ES" sz="1600" dirty="0" err="1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Wolters</a:t>
            </a: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kluwer</a:t>
            </a: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educacion</a:t>
            </a: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. 2010.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b="1" dirty="0">
              <a:solidFill>
                <a:srgbClr val="000000"/>
              </a:solidFill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MARTINEZ MONTERO, J. SÁNCHEZ CORTÉS, C.  Resolución de problemas y </a:t>
            </a:r>
            <a:r>
              <a:rPr lang="es-ES" sz="1600" dirty="0" err="1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métpdp</a:t>
            </a: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 ABN. Ed. </a:t>
            </a:r>
            <a:r>
              <a:rPr lang="es-ES" sz="1600" dirty="0" err="1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Wolters</a:t>
            </a: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kluwer</a:t>
            </a: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 </a:t>
            </a:r>
            <a:r>
              <a:rPr lang="es-ES" sz="1600" dirty="0" err="1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educacion</a:t>
            </a: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. 2013.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b="1" dirty="0">
              <a:solidFill>
                <a:srgbClr val="000000"/>
              </a:solidFill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algoritmosabn.blogspot.com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b="1" dirty="0">
              <a:solidFill>
                <a:srgbClr val="000000"/>
              </a:solidFill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www. </a:t>
            </a:r>
            <a:r>
              <a:rPr lang="es-ES" sz="1600" dirty="0" err="1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actiludis</a:t>
            </a:r>
            <a:r>
              <a:rPr lang="es-ES" sz="1600" dirty="0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. </a:t>
            </a:r>
            <a:r>
              <a:rPr lang="es-ES" sz="1600" dirty="0" err="1">
                <a:solidFill>
                  <a:srgbClr val="000000"/>
                </a:solidFill>
                <a:latin typeface="Century Gothic" pitchFamily="32" charset="0"/>
                <a:cs typeface="Times New Roman" pitchFamily="16" charset="0"/>
              </a:rPr>
              <a:t>Com</a:t>
            </a:r>
            <a:endParaRPr lang="es-ES" sz="1600" dirty="0">
              <a:solidFill>
                <a:srgbClr val="000000"/>
              </a:solidFill>
              <a:latin typeface="Century Gothic" pitchFamily="32" charset="0"/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b="1" dirty="0">
              <a:solidFill>
                <a:srgbClr val="000000"/>
              </a:solidFill>
              <a:cs typeface="Times New Roman" pitchFamily="16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</a:rPr>
              <a:t>http://algoritmosabn.blogspot.com.es/2014/03/mas-trabajos-del-aula-especifica-de-ee.html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</a:rPr>
              <a:t>http://algoritmosabn.blogspot.com.es/2014/03/carlos-javier-y-pablo-productos.html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</a:rPr>
              <a:t>http://algoritmosabn.blogspot.com.es/2014/03/la-casita-de-los-euros-con-carlos.html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6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600" dirty="0">
                <a:solidFill>
                  <a:srgbClr val="000000"/>
                </a:solidFill>
                <a:latin typeface="Century Gothic" pitchFamily="32" charset="0"/>
              </a:rPr>
              <a:t>HTTP://ALGORITMOSABN.BLOGSPOT.COM.ES/2014/03/MATERIALES-DEL-AULA-ESPECIFICA-DE-EE.HTML</a:t>
            </a:r>
          </a:p>
        </p:txBody>
      </p:sp>
    </p:spTree>
    <p:extLst>
      <p:ext uri="{BB962C8B-B14F-4D97-AF65-F5344CB8AC3E}">
        <p14:creationId xmlns:p14="http://schemas.microsoft.com/office/powerpoint/2010/main" val="3621485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755650" y="692150"/>
            <a:ext cx="7416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b="1">
                <a:solidFill>
                  <a:srgbClr val="000000"/>
                </a:solidFill>
                <a:cs typeface="Arial" pitchFamily="34" charset="0"/>
              </a:rPr>
              <a:t>¿Cómo introducimos la DECENA?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400">
              <a:solidFill>
                <a:srgbClr val="000000"/>
              </a:solidFill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>
                <a:solidFill>
                  <a:srgbClr val="000000"/>
                </a:solidFill>
                <a:cs typeface="Arial" pitchFamily="34" charset="0"/>
              </a:rPr>
              <a:t>A partir de situaciones problemáticas cotidianas con números grandes que rebasen la decena.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400">
              <a:solidFill>
                <a:srgbClr val="000000"/>
              </a:solidFill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>
                <a:solidFill>
                  <a:srgbClr val="000000"/>
                </a:solidFill>
                <a:cs typeface="Arial" pitchFamily="34" charset="0"/>
              </a:rPr>
              <a:t>Materiales: palillos, pajitas, tapones...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400">
              <a:solidFill>
                <a:srgbClr val="000000"/>
              </a:solidFill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>
                <a:solidFill>
                  <a:srgbClr val="000000"/>
                </a:solidFill>
                <a:cs typeface="Arial" pitchFamily="34" charset="0"/>
              </a:rPr>
              <a:t>Actividades: las mismas que en el caso anterior .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400" b="1">
              <a:solidFill>
                <a:srgbClr val="000000"/>
              </a:solidFill>
              <a:cs typeface="Arial" pitchFamily="34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400" b="1">
              <a:solidFill>
                <a:srgbClr val="000000"/>
              </a:solidFill>
              <a:cs typeface="Arial" pitchFamily="34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400" b="1">
              <a:solidFill>
                <a:srgbClr val="000000"/>
              </a:solidFill>
              <a:cs typeface="Arial" pitchFamily="34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2400" b="1">
              <a:solidFill>
                <a:srgbClr val="000000"/>
              </a:solidFill>
              <a:cs typeface="Arial" pitchFamily="34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b="1">
                <a:solidFill>
                  <a:srgbClr val="000000"/>
                </a:solidFill>
                <a:cs typeface="Arial" pitchFamily="34" charset="0"/>
              </a:rPr>
              <a:t>¿Cómo asociamos la cantidad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400" b="1">
                <a:solidFill>
                  <a:srgbClr val="000000"/>
                </a:solidFill>
                <a:cs typeface="Arial" pitchFamily="34" charset="0"/>
              </a:rPr>
              <a:t>con la grafía del número?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400">
              <a:solidFill>
                <a:srgbClr val="000000"/>
              </a:solidFill>
              <a:cs typeface="Arial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1400">
                <a:solidFill>
                  <a:srgbClr val="000000"/>
                </a:solidFill>
                <a:cs typeface="Arial" pitchFamily="34" charset="0"/>
              </a:rPr>
              <a:t>El número lo tenemos presente en todo momento relacionado a la cantidad.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s-ES" sz="14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81300"/>
            <a:ext cx="1617663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495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476672"/>
            <a:ext cx="6264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¿CÓMO ORGANIZAMOS NUESTRO </a:t>
            </a:r>
          </a:p>
          <a:p>
            <a:pPr algn="ctr"/>
            <a:r>
              <a:rPr lang="es-ES" b="1" dirty="0" smtClean="0"/>
              <a:t>TRABAJO EN EL AULA?</a:t>
            </a:r>
          </a:p>
          <a:p>
            <a:endParaRPr lang="es-ES" dirty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ASAMBLEA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TRABAJO EN GRUPO / TRABAJO INDIVIDUAL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ASEO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RECREO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ASEO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RELAJACIÓN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TALLER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DESPEDIDA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95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908720"/>
            <a:ext cx="6408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¿CÓMO ORGANIZAMOS </a:t>
            </a:r>
          </a:p>
          <a:p>
            <a:pPr algn="ctr"/>
            <a:r>
              <a:rPr lang="es-ES" b="1" dirty="0" smtClean="0"/>
              <a:t>EL TRABAJO EN MATEMÁTICAS?</a:t>
            </a:r>
          </a:p>
          <a:p>
            <a:endParaRPr lang="es-ES" dirty="0" smtClean="0"/>
          </a:p>
          <a:p>
            <a:r>
              <a:rPr lang="es-ES" dirty="0" smtClean="0"/>
              <a:t>Desarrollamos UNIDADES DIDÁCTICAS que siguen este esquema:</a:t>
            </a:r>
          </a:p>
          <a:p>
            <a:endParaRPr lang="es-ES" dirty="0" smtClean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SITUACIÓN PROBLEMÁTICA COTIDIANA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 smtClean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CÁLCULO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 smtClean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NUMERACIÓN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 smtClean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REPASO</a:t>
            </a:r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endParaRPr lang="es-ES" dirty="0" smtClean="0"/>
          </a:p>
          <a:p>
            <a:pPr marL="285750" indent="-285750">
              <a:buClr>
                <a:srgbClr val="FF9900"/>
              </a:buClr>
              <a:buFont typeface="Wingdings" pitchFamily="2" charset="2"/>
              <a:buChar char="Ø"/>
            </a:pPr>
            <a:r>
              <a:rPr lang="es-ES" dirty="0" smtClean="0"/>
              <a:t>EVALUACIÓN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759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99992" y="775892"/>
            <a:ext cx="4104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prstClr val="black"/>
                </a:solidFill>
              </a:rPr>
              <a:t>ASAMBLEA</a:t>
            </a:r>
            <a:endParaRPr lang="es-ES" b="1" dirty="0">
              <a:solidFill>
                <a:prstClr val="black"/>
              </a:solidFill>
            </a:endParaRPr>
          </a:p>
          <a:p>
            <a:pPr algn="ctr"/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Tx/>
              <a:buBlip>
                <a:blip r:embed="rId2"/>
              </a:buBlip>
            </a:pPr>
            <a:r>
              <a:rPr lang="es-ES" dirty="0">
                <a:solidFill>
                  <a:prstClr val="black"/>
                </a:solidFill>
              </a:rPr>
              <a:t>Señalamos la fecha en el calendario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es-ES" dirty="0">
                <a:solidFill>
                  <a:prstClr val="black"/>
                </a:solidFill>
              </a:rPr>
              <a:t>¿Qué día es hoy?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es-ES" dirty="0">
                <a:solidFill>
                  <a:prstClr val="black"/>
                </a:solidFill>
              </a:rPr>
              <a:t>¿Qué día fue ayer?</a:t>
            </a:r>
          </a:p>
          <a:p>
            <a:pPr marL="285750" indent="-285750">
              <a:buFontTx/>
              <a:buBlip>
                <a:blip r:embed="rId2"/>
              </a:buBlip>
            </a:pPr>
            <a:r>
              <a:rPr lang="es-ES" dirty="0">
                <a:solidFill>
                  <a:prstClr val="black"/>
                </a:solidFill>
              </a:rPr>
              <a:t>¿Qué día será mañana?</a:t>
            </a:r>
          </a:p>
          <a:p>
            <a:pPr marL="742950" lvl="1" indent="-285750">
              <a:buFontTx/>
              <a:buBlip>
                <a:blip r:embed="rId3"/>
              </a:buBlip>
            </a:pPr>
            <a:r>
              <a:rPr lang="es-ES" dirty="0">
                <a:solidFill>
                  <a:prstClr val="black"/>
                </a:solidFill>
              </a:rPr>
              <a:t>Vinculamos con el anterior y el posterior.</a:t>
            </a:r>
          </a:p>
          <a:p>
            <a:pPr marL="742950" lvl="1" indent="-285750">
              <a:buFontTx/>
              <a:buBlip>
                <a:blip r:embed="rId3"/>
              </a:buBlip>
            </a:pPr>
            <a:r>
              <a:rPr lang="es-ES" dirty="0">
                <a:solidFill>
                  <a:prstClr val="black"/>
                </a:solidFill>
              </a:rPr>
              <a:t>Apoyo visual con flechas.</a:t>
            </a:r>
          </a:p>
          <a:p>
            <a:pPr marL="742950" lvl="1" indent="-285750">
              <a:buFontTx/>
              <a:buBlip>
                <a:blip r:embed="rId3"/>
              </a:buBlip>
            </a:pPr>
            <a:r>
              <a:rPr lang="es-ES" dirty="0">
                <a:solidFill>
                  <a:prstClr val="black"/>
                </a:solidFill>
              </a:rPr>
              <a:t>Apoyo en la tabla numérica.</a:t>
            </a:r>
          </a:p>
          <a:p>
            <a:pPr marL="342900" indent="-342900">
              <a:buFontTx/>
              <a:buBlip>
                <a:blip r:embed="rId2"/>
              </a:buBlip>
            </a:pPr>
            <a:r>
              <a:rPr lang="es-ES" dirty="0">
                <a:solidFill>
                  <a:prstClr val="black"/>
                </a:solidFill>
              </a:rPr>
              <a:t>Contar hacia delante y hacia atrás desde el día en el que estamos: </a:t>
            </a:r>
          </a:p>
          <a:p>
            <a:r>
              <a:rPr lang="es-ES" dirty="0">
                <a:solidFill>
                  <a:prstClr val="black"/>
                </a:solidFill>
              </a:rPr>
              <a:t>      de 1 en 1, de 2 en 2, de 5 en 5.</a:t>
            </a:r>
          </a:p>
          <a:p>
            <a:pPr marL="285750" indent="-285750">
              <a:buFontTx/>
              <a:buBlip>
                <a:blip r:embed="rId2"/>
              </a:buBlip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Tx/>
              <a:buBlip>
                <a:blip r:embed="rId2"/>
              </a:buBlip>
            </a:pPr>
            <a:r>
              <a:rPr lang="es-ES" dirty="0">
                <a:solidFill>
                  <a:prstClr val="black"/>
                </a:solidFill>
              </a:rPr>
              <a:t>Calcular la mitad y el doble del mes y del año.</a:t>
            </a:r>
          </a:p>
          <a:p>
            <a:pPr marL="742950" lvl="1" indent="-285750">
              <a:buFontTx/>
              <a:buChar char="-"/>
            </a:pP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4098" name="Picture 2" descr="D:\Users\Almudena\Desktop\FOTOS CLASE\FOTOS ABN\CALENDARIO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979144" cy="53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286428" y="440667"/>
            <a:ext cx="4195168" cy="5521549"/>
          </a:xfrm>
          <a:prstGeom prst="roundRect">
            <a:avLst>
              <a:gd name="adj" fmla="val 5218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4725144"/>
            <a:ext cx="4093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es-ES" dirty="0">
                <a:solidFill>
                  <a:prstClr val="black"/>
                </a:solidFill>
              </a:rPr>
              <a:t>Ponemos la fecha corta con palillos</a:t>
            </a:r>
          </a:p>
        </p:txBody>
      </p:sp>
      <p:pic>
        <p:nvPicPr>
          <p:cNvPr id="3074" name="Picture 2" descr="D:\Users\Almudena\Desktop\FOTOS CLASE\FOTOS ABN\FECHA EN PALILLOS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7" y="1340768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sers\Almudena\Desktop\FOTOS CLASE\FOTOS ABN\ESCRITURA FECHA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70" y="1323256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36504" y="4725144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Blip>
                <a:blip r:embed="rId2"/>
              </a:buBlip>
            </a:pPr>
            <a:r>
              <a:rPr lang="es-ES" dirty="0">
                <a:solidFill>
                  <a:prstClr val="black"/>
                </a:solidFill>
              </a:rPr>
              <a:t>Escritura de la fecha larga y </a:t>
            </a:r>
          </a:p>
          <a:p>
            <a:r>
              <a:rPr lang="es-ES" dirty="0">
                <a:solidFill>
                  <a:prstClr val="black"/>
                </a:solidFill>
              </a:rPr>
              <a:t>     la fecha corta en la pizarra.</a:t>
            </a:r>
          </a:p>
          <a:p>
            <a:pPr marL="285750" indent="-285750">
              <a:buFontTx/>
              <a:buBlip>
                <a:blip r:embed="rId2"/>
              </a:buBlip>
            </a:pPr>
            <a:endParaRPr lang="es-ES" dirty="0">
              <a:solidFill>
                <a:prstClr val="black"/>
              </a:solidFill>
            </a:endParaRPr>
          </a:p>
          <a:p>
            <a:pPr marL="285750" indent="-285750">
              <a:buFontTx/>
              <a:buBlip>
                <a:blip r:embed="rId2"/>
              </a:buBlip>
            </a:pPr>
            <a:r>
              <a:rPr lang="es-ES" dirty="0">
                <a:solidFill>
                  <a:prstClr val="black"/>
                </a:solidFill>
              </a:rPr>
              <a:t>Escritura de la fecha corta </a:t>
            </a:r>
          </a:p>
          <a:p>
            <a:r>
              <a:rPr lang="es-ES" dirty="0">
                <a:solidFill>
                  <a:prstClr val="black"/>
                </a:solidFill>
              </a:rPr>
              <a:t>     con palillos.</a:t>
            </a:r>
          </a:p>
        </p:txBody>
      </p:sp>
      <p:sp>
        <p:nvSpPr>
          <p:cNvPr id="6" name="5 Rectángulo redondeado"/>
          <p:cNvSpPr/>
          <p:nvPr/>
        </p:nvSpPr>
        <p:spPr>
          <a:xfrm rot="5400000">
            <a:off x="2708031" y="-1439831"/>
            <a:ext cx="3456387" cy="8585536"/>
          </a:xfrm>
          <a:prstGeom prst="roundRect">
            <a:avLst>
              <a:gd name="adj" fmla="val 5218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07704" y="384455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EL TIEMPO</a:t>
            </a:r>
          </a:p>
          <a:p>
            <a:r>
              <a:rPr lang="es-ES" dirty="0">
                <a:solidFill>
                  <a:prstClr val="black"/>
                </a:solidFill>
              </a:rPr>
              <a:t>Vemos qué tiempo hace hoy y lo registramos en el ordenador de la </a:t>
            </a:r>
            <a:r>
              <a:rPr lang="es-ES" dirty="0" smtClean="0">
                <a:solidFill>
                  <a:prstClr val="black"/>
                </a:solidFill>
              </a:rPr>
              <a:t>clase. 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Cada </a:t>
            </a:r>
            <a:r>
              <a:rPr lang="es-ES" dirty="0">
                <a:solidFill>
                  <a:prstClr val="black"/>
                </a:solidFill>
              </a:rPr>
              <a:t>final de mes </a:t>
            </a:r>
            <a:r>
              <a:rPr lang="es-ES" dirty="0" smtClean="0">
                <a:solidFill>
                  <a:prstClr val="black"/>
                </a:solidFill>
              </a:rPr>
              <a:t>realizamos un climograma.</a:t>
            </a:r>
            <a:endParaRPr lang="es-ES" dirty="0">
              <a:solidFill>
                <a:prstClr val="black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58257"/>
              </p:ext>
            </p:extLst>
          </p:nvPr>
        </p:nvGraphicFramePr>
        <p:xfrm>
          <a:off x="2332989" y="1916832"/>
          <a:ext cx="4478020" cy="4241292"/>
        </p:xfrm>
        <a:graphic>
          <a:graphicData uri="http://schemas.openxmlformats.org/drawingml/2006/table">
            <a:tbl>
              <a:tblPr firstRow="1" firstCol="1" bandRow="1"/>
              <a:tblGrid>
                <a:gridCol w="413385"/>
                <a:gridCol w="1354455"/>
                <a:gridCol w="1355090"/>
                <a:gridCol w="1355090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DÍAS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MAYO 2016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SOL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LLUVIA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NUBES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 redondeado"/>
          <p:cNvSpPr/>
          <p:nvPr/>
        </p:nvSpPr>
        <p:spPr>
          <a:xfrm rot="5400000">
            <a:off x="2317742" y="930728"/>
            <a:ext cx="4508512" cy="6048673"/>
          </a:xfrm>
          <a:prstGeom prst="roundRect">
            <a:avLst>
              <a:gd name="adj" fmla="val 5218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7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866</Words>
  <Application>Microsoft Office PowerPoint</Application>
  <PresentationFormat>Presentación en pantalla (4:3)</PresentationFormat>
  <Paragraphs>322</Paragraphs>
  <Slides>32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Almudena</dc:creator>
  <cp:lastModifiedBy>Almudena</cp:lastModifiedBy>
  <cp:revision>28</cp:revision>
  <dcterms:created xsi:type="dcterms:W3CDTF">2016-06-15T07:36:39Z</dcterms:created>
  <dcterms:modified xsi:type="dcterms:W3CDTF">2016-06-27T10:46:27Z</dcterms:modified>
</cp:coreProperties>
</file>