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FF"/>
    <a:srgbClr val="FF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02DF5-6C88-4234-9C26-428B06CDB642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74C9B-764E-4088-B4B9-E4EC6883DF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74C9B-764E-4088-B4B9-E4EC6883DFC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2263-5959-4C4A-9AF2-DC9B727B0E43}" type="datetimeFigureOut">
              <a:rPr lang="es-ES" smtClean="0"/>
              <a:pPr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4F54-BE8D-44B4-BB2C-168E09BED7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NGRE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76672"/>
            <a:ext cx="5898895" cy="2304256"/>
          </a:xfrm>
          <a:prstGeom prst="rect">
            <a:avLst/>
          </a:prstGeom>
        </p:spPr>
      </p:pic>
      <p:pic>
        <p:nvPicPr>
          <p:cNvPr id="5" name="4 Imagen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2657103" cy="392056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7504" y="3501008"/>
            <a:ext cx="30453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u="sng" dirty="0" smtClean="0"/>
              <a:t>COMUNICACIÓN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/>
              <a:t>Máquina de restar: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/>
              <a:t>El pirata Manos Largas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724128" y="5910371"/>
            <a:ext cx="3394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/>
              <a:t>LAURA MARCHÁN JIMÉNEZ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¿CÓMO JUGAMOS?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249596"/>
            <a:ext cx="19207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1. DETRAER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699792" y="1208946"/>
            <a:ext cx="619268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La detracción implica una sola cantidad, de la que se quita una que se nos dice.</a:t>
            </a:r>
            <a:endParaRPr lang="es-ES" sz="2000" dirty="0"/>
          </a:p>
        </p:txBody>
      </p:sp>
      <p:cxnSp>
        <p:nvCxnSpPr>
          <p:cNvPr id="6" name="5 Conector recto de flecha"/>
          <p:cNvCxnSpPr>
            <a:stCxn id="3" idx="3"/>
            <a:endCxn id="4" idx="1"/>
          </p:cNvCxnSpPr>
          <p:nvPr/>
        </p:nvCxnSpPr>
        <p:spPr>
          <a:xfrm>
            <a:off x="2316255" y="1511206"/>
            <a:ext cx="383537" cy="51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95536" y="2852936"/>
            <a:ext cx="280831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2. AÑADIR HASTA UN TOPE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699792" y="2060848"/>
            <a:ext cx="646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“Tengo 7 caramelos y el pirata me quita 3. ¿Cuántos me quedan?”</a:t>
            </a:r>
            <a:endParaRPr lang="es-ES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563888" y="2996952"/>
            <a:ext cx="532859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Añadir elementos a una colección hasta que esta alcance un cardinal determinado.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54732" y="3861048"/>
            <a:ext cx="2897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Hay dos situaciones posibles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71600" y="4593902"/>
            <a:ext cx="316835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niño tiene una cantidad y tiene que llegar a otra, poniendo elementos.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4048" y="4593902"/>
            <a:ext cx="316835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cantidad a la que hay que llegar es la que sirve de referencia a otra cantidad.</a:t>
            </a:r>
            <a:endParaRPr lang="es-ES" dirty="0"/>
          </a:p>
        </p:txBody>
      </p:sp>
      <p:cxnSp>
        <p:nvCxnSpPr>
          <p:cNvPr id="13" name="12 Conector recto de flecha"/>
          <p:cNvCxnSpPr>
            <a:stCxn id="7" idx="3"/>
            <a:endCxn id="9" idx="1"/>
          </p:cNvCxnSpPr>
          <p:nvPr/>
        </p:nvCxnSpPr>
        <p:spPr>
          <a:xfrm>
            <a:off x="3203848" y="3329990"/>
            <a:ext cx="360040" cy="20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55576" y="56612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“El pirata tiene 4 canicas. ¿Cuántas tiene que coger para que tenga 8?”</a:t>
            </a:r>
            <a:endParaRPr lang="es-ES" b="1" i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860032" y="567402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“Tienes 9 canicas. El pirata tiene 5. ¿Cuántas tiene que coger para que tenga las mismas que tú?”</a:t>
            </a:r>
            <a:endParaRPr lang="es-ES" b="1" i="1" dirty="0"/>
          </a:p>
        </p:txBody>
      </p:sp>
      <p:cxnSp>
        <p:nvCxnSpPr>
          <p:cNvPr id="22" name="21 Conector angular"/>
          <p:cNvCxnSpPr>
            <a:stCxn id="10" idx="2"/>
            <a:endCxn id="11" idx="0"/>
          </p:cNvCxnSpPr>
          <p:nvPr/>
        </p:nvCxnSpPr>
        <p:spPr>
          <a:xfrm rot="5400000">
            <a:off x="4097890" y="2688266"/>
            <a:ext cx="363522" cy="344775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0" idx="2"/>
            <a:endCxn id="12" idx="0"/>
          </p:cNvCxnSpPr>
          <p:nvPr/>
        </p:nvCxnSpPr>
        <p:spPr>
          <a:xfrm rot="16200000" flipH="1">
            <a:off x="6114114" y="4119792"/>
            <a:ext cx="363522" cy="58469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Estrella de 5 puntas"/>
          <p:cNvSpPr/>
          <p:nvPr/>
        </p:nvSpPr>
        <p:spPr>
          <a:xfrm>
            <a:off x="2339752" y="1988840"/>
            <a:ext cx="360040" cy="360040"/>
          </a:xfrm>
          <a:prstGeom prst="star5">
            <a:avLst/>
          </a:prstGeom>
          <a:solidFill>
            <a:srgbClr val="FFFF66"/>
          </a:solidFill>
          <a:ln w="127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¿CÓMO JUGAMOS?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268760"/>
            <a:ext cx="280831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3. QUITAR HASTA UN TOPE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491880" y="1268760"/>
            <a:ext cx="532859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Es el caso inverso al anterior. Tiene que ir apartando objetos hasta alcanzar un número determinado.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491880" y="2492896"/>
            <a:ext cx="292548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Hay tres situaciones posibles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3140968"/>
            <a:ext cx="259228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parte de una cantidad, de la que se detrae una parte no determinada, y se sabe lo que queda. Se trata de averiguar qué parte se ha detraído.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508518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/>
              <a:t> </a:t>
            </a:r>
            <a:r>
              <a:rPr lang="es-ES" b="1" i="1" dirty="0" smtClean="0"/>
              <a:t>          “Tenía 10 caramelos. El pirata me ha quitado unos pocos, y ahora me quedan 6. ¿Cuántos me ha quitado?”</a:t>
            </a:r>
            <a:endParaRPr lang="es-ES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491880" y="3140968"/>
            <a:ext cx="2592288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parte de una cantidad desconocida, a la que se le añade otra que sí se conoce. Se cuentan las que se tienen, y a partir de ella se ha de averiguar cuántas se tenían.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300192" y="3140968"/>
            <a:ext cx="25922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cantidad a la que tengo que llegar tiene como referencia una cantidad ajena.</a:t>
            </a:r>
            <a:endParaRPr lang="es-ES" dirty="0"/>
          </a:p>
        </p:txBody>
      </p:sp>
      <p:cxnSp>
        <p:nvCxnSpPr>
          <p:cNvPr id="11" name="10 Conector angular"/>
          <p:cNvCxnSpPr>
            <a:stCxn id="5" idx="2"/>
            <a:endCxn id="6" idx="0"/>
          </p:cNvCxnSpPr>
          <p:nvPr/>
        </p:nvCxnSpPr>
        <p:spPr>
          <a:xfrm rot="5400000">
            <a:off x="3183781" y="1370128"/>
            <a:ext cx="278740" cy="326294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5" idx="2"/>
            <a:endCxn id="8" idx="0"/>
          </p:cNvCxnSpPr>
          <p:nvPr/>
        </p:nvCxnSpPr>
        <p:spPr>
          <a:xfrm rot="5400000">
            <a:off x="4731953" y="2918300"/>
            <a:ext cx="278740" cy="1665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5" idx="2"/>
            <a:endCxn id="9" idx="0"/>
          </p:cNvCxnSpPr>
          <p:nvPr/>
        </p:nvCxnSpPr>
        <p:spPr>
          <a:xfrm rot="16200000" flipH="1">
            <a:off x="6136108" y="1680740"/>
            <a:ext cx="278740" cy="264171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419872" y="519203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/>
              <a:t>“El pirata me ha dado 5 caramelos y ahora tengo 9. ¿Cuántos tenía al principio?”</a:t>
            </a:r>
            <a:endParaRPr lang="es-ES" b="1" i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72200" y="4581128"/>
            <a:ext cx="2556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/>
              <a:t>“Tengo 8 caramelos y el pirata solo 3. ¿Cuántas tiene que quitarme para tener los dos las misma cantidad?”</a:t>
            </a:r>
            <a:endParaRPr lang="es-ES" b="1" i="1" dirty="0"/>
          </a:p>
        </p:txBody>
      </p:sp>
      <p:sp>
        <p:nvSpPr>
          <p:cNvPr id="18" name="17 Estrella de 5 puntas"/>
          <p:cNvSpPr/>
          <p:nvPr/>
        </p:nvSpPr>
        <p:spPr>
          <a:xfrm>
            <a:off x="539552" y="5013176"/>
            <a:ext cx="360040" cy="360040"/>
          </a:xfrm>
          <a:prstGeom prst="star5">
            <a:avLst/>
          </a:prstGeom>
          <a:solidFill>
            <a:srgbClr val="FFFF66"/>
          </a:solidFill>
          <a:ln w="127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CONCLUSIÓN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052736"/>
            <a:ext cx="7920880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R</a:t>
            </a:r>
            <a:r>
              <a:rPr lang="es-ES" dirty="0" smtClean="0"/>
              <a:t>ecurso </a:t>
            </a:r>
            <a:r>
              <a:rPr lang="es-ES" dirty="0" smtClean="0"/>
              <a:t>lúdico y muy llamativo que capta de manera inmediata la atención de nuestro </a:t>
            </a:r>
            <a:r>
              <a:rPr lang="es-ES" dirty="0" smtClean="0"/>
              <a:t>alumnado.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2060848"/>
            <a:ext cx="4968552" cy="13280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Se pueden trabajar diferentes tipos de actividades variando los problemas y el modo de </a:t>
            </a:r>
            <a:r>
              <a:rPr lang="es-ES" dirty="0" smtClean="0"/>
              <a:t>ejecutarlos (DETRAER, AÑADIR HASTA UN TOPE, QUITAR HASTA UN TOPE).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3596441"/>
            <a:ext cx="496800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Trabajamos la pinza.</a:t>
            </a:r>
            <a:endParaRPr lang="es-ES" dirty="0"/>
          </a:p>
        </p:txBody>
      </p:sp>
      <p:pic>
        <p:nvPicPr>
          <p:cNvPr id="7" name="6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389510"/>
            <a:ext cx="3024336" cy="399181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68" y="4293096"/>
            <a:ext cx="4968000" cy="1021556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Podemos completar este recurso añadiendo tarjetas con diferentes formatos (manos, puntos, grafía).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LA IDEA</a:t>
            </a:r>
            <a:endParaRPr lang="es-E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052736"/>
            <a:ext cx="460851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Ya tenemos las </a:t>
            </a:r>
          </a:p>
          <a:p>
            <a:pPr algn="ctr"/>
            <a:r>
              <a:rPr lang="es-ES" sz="2400" dirty="0" smtClean="0"/>
              <a:t>MÁQUINAS DE SUMAR</a:t>
            </a:r>
            <a:endParaRPr lang="es-ES" sz="2400" dirty="0"/>
          </a:p>
        </p:txBody>
      </p:sp>
      <p:pic>
        <p:nvPicPr>
          <p:cNvPr id="5" name="4 Imagen" descr="IMG_20160305_135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6 Forma"/>
          <p:cNvCxnSpPr>
            <a:stCxn id="4" idx="2"/>
            <a:endCxn id="5" idx="1"/>
          </p:cNvCxnSpPr>
          <p:nvPr/>
        </p:nvCxnSpPr>
        <p:spPr>
          <a:xfrm rot="5400000">
            <a:off x="1105913" y="1677412"/>
            <a:ext cx="1387559" cy="1800200"/>
          </a:xfrm>
          <a:prstGeom prst="curvedConnector4">
            <a:avLst>
              <a:gd name="adj1" fmla="val 6382"/>
              <a:gd name="adj2" fmla="val 11269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3851920" y="2636912"/>
            <a:ext cx="540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¿Por qué no una máquina de restar?</a:t>
            </a:r>
            <a:endParaRPr lang="es-ES" sz="4000" b="1" cap="none" spc="0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9552" y="5157192"/>
            <a:ext cx="1661206" cy="91707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OBJETIVO</a:t>
            </a:r>
            <a:endParaRPr lang="es-ES" sz="2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55776" y="508518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I</a:t>
            </a:r>
            <a:r>
              <a:rPr lang="es-ES" sz="2000" dirty="0" smtClean="0"/>
              <a:t>niciar </a:t>
            </a:r>
            <a:r>
              <a:rPr lang="es-ES" sz="2000" dirty="0"/>
              <a:t>al alumnado de ed. infantil en actividades y experiencias que implican la palabra "resta", así como desarrollar estrategias de sustracción que requieren manipulación directa.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MATERIALES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268760"/>
            <a:ext cx="81434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smtClean="0">
                <a:solidFill>
                  <a:sysClr val="windowText" lastClr="000000"/>
                </a:solidFill>
              </a:rPr>
              <a:t> </a:t>
            </a:r>
            <a:r>
              <a:rPr lang="es-ES" sz="2400" b="1" dirty="0" smtClean="0">
                <a:solidFill>
                  <a:sysClr val="windowText" lastClr="000000"/>
                </a:solidFill>
              </a:rPr>
              <a:t>CARTÓN </a:t>
            </a:r>
            <a:r>
              <a:rPr lang="es-ES" sz="2000" dirty="0" smtClean="0">
                <a:solidFill>
                  <a:sysClr val="windowText" lastClr="000000"/>
                </a:solidFill>
              </a:rPr>
              <a:t>(contraportada de un blog de dibujo A3 y una caja de zapatos)</a:t>
            </a:r>
            <a:endParaRPr lang="es-ES" sz="2400" b="1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 smtClean="0">
                <a:solidFill>
                  <a:sysClr val="windowText" lastClr="000000"/>
                </a:solidFill>
              </a:rPr>
              <a:t> FIELTRO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b="1" dirty="0" smtClean="0">
                <a:solidFill>
                  <a:sysClr val="windowText" lastClr="000000"/>
                </a:solidFill>
              </a:rPr>
              <a:t>GOMA EVA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b="1" dirty="0" smtClean="0">
                <a:solidFill>
                  <a:sysClr val="windowText" lastClr="000000"/>
                </a:solidFill>
              </a:rPr>
              <a:t>TROZO DE HULE </a:t>
            </a:r>
            <a:r>
              <a:rPr lang="es-ES" sz="2000" dirty="0" smtClean="0">
                <a:solidFill>
                  <a:sysClr val="windowText" lastClr="000000"/>
                </a:solidFill>
              </a:rPr>
              <a:t>(para el bolsillo)</a:t>
            </a:r>
            <a:endParaRPr lang="es-ES" sz="2400" b="1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b="1" dirty="0" smtClean="0">
                <a:solidFill>
                  <a:sysClr val="windowText" lastClr="000000"/>
                </a:solidFill>
              </a:rPr>
              <a:t>TUBO DE DUCHA </a:t>
            </a:r>
            <a:r>
              <a:rPr lang="es-ES" sz="2000" dirty="0" smtClean="0">
                <a:solidFill>
                  <a:sysClr val="windowText" lastClr="000000"/>
                </a:solidFill>
              </a:rPr>
              <a:t>(cortado en dos)</a:t>
            </a:r>
            <a:endParaRPr lang="es-ES" sz="2400" b="1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b="1" dirty="0" smtClean="0">
                <a:solidFill>
                  <a:sysClr val="windowText" lastClr="000000"/>
                </a:solidFill>
              </a:rPr>
              <a:t>PINZAS DE COCINA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b="1" dirty="0" smtClean="0">
                <a:solidFill>
                  <a:sysClr val="windowText" lastClr="000000"/>
                </a:solidFill>
              </a:rPr>
              <a:t>PISTOLA DE SILICONA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b="1" dirty="0" smtClean="0">
                <a:solidFill>
                  <a:sysClr val="windowText" lastClr="000000"/>
                </a:solidFill>
              </a:rPr>
              <a:t>COLA</a:t>
            </a:r>
          </a:p>
        </p:txBody>
      </p:sp>
      <p:pic>
        <p:nvPicPr>
          <p:cNvPr id="6" name="5 Imagen" descr="IMG_20160405_104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576396" cy="2682297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Left"/>
            <a:lightRig rig="threePt" dir="t"/>
          </a:scene3d>
        </p:spPr>
      </p:pic>
      <p:sp>
        <p:nvSpPr>
          <p:cNvPr id="7" name="6 Rectángulo"/>
          <p:cNvSpPr/>
          <p:nvPr/>
        </p:nvSpPr>
        <p:spPr>
          <a:xfrm>
            <a:off x="1910545" y="5445224"/>
            <a:ext cx="5469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¡Mucha paciencia!</a:t>
            </a:r>
            <a:endParaRPr lang="es-ES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PROCESO DE ELABORACIÓN</a:t>
            </a:r>
            <a:endParaRPr lang="es-ES" sz="4400" b="1" dirty="0"/>
          </a:p>
        </p:txBody>
      </p:sp>
      <p:pic>
        <p:nvPicPr>
          <p:cNvPr id="3" name="2 Imagen" descr="IMG_20160404_172529.jpg"/>
          <p:cNvPicPr>
            <a:picLocks noChangeAspect="1"/>
          </p:cNvPicPr>
          <p:nvPr/>
        </p:nvPicPr>
        <p:blipFill>
          <a:blip r:embed="rId2" cstate="print"/>
          <a:srcRect t="26583" b="9660"/>
          <a:stretch>
            <a:fillRect/>
          </a:stretch>
        </p:blipFill>
        <p:spPr>
          <a:xfrm rot="20854432">
            <a:off x="330427" y="1757699"/>
            <a:ext cx="2795305" cy="2376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 descr="IMG_20160404_172529.jpg"/>
          <p:cNvPicPr>
            <a:picLocks noChangeAspect="1"/>
          </p:cNvPicPr>
          <p:nvPr/>
        </p:nvPicPr>
        <p:blipFill>
          <a:blip r:embed="rId3" cstate="print"/>
          <a:srcRect l="4093" t="5614" r="14991" b="7066"/>
          <a:stretch>
            <a:fillRect/>
          </a:stretch>
        </p:blipFill>
        <p:spPr>
          <a:xfrm>
            <a:off x="3059833" y="1196752"/>
            <a:ext cx="3024951" cy="24482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 descr="IMG_20160404_172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5073">
            <a:off x="6013348" y="1666738"/>
            <a:ext cx="2914592" cy="23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467545" y="4676943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2400" b="1" dirty="0" smtClean="0"/>
              <a:t>1. </a:t>
            </a:r>
            <a:r>
              <a:rPr lang="es-ES" sz="2400" dirty="0" smtClean="0"/>
              <a:t>Realizar el diseño sobre papel y recortar en las diferentes partes que se quieren sacar de goma </a:t>
            </a:r>
            <a:r>
              <a:rPr lang="es-ES" sz="2400" dirty="0" err="1" smtClean="0"/>
              <a:t>eva</a:t>
            </a:r>
            <a:endParaRPr lang="es-ES" dirty="0"/>
          </a:p>
        </p:txBody>
      </p:sp>
      <p:pic>
        <p:nvPicPr>
          <p:cNvPr id="7" name="6 Imagen" descr="IMG_20160404_1725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89208">
            <a:off x="5816854" y="4060160"/>
            <a:ext cx="2914592" cy="21859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PROCESO DE ELABORACIÓN</a:t>
            </a:r>
            <a:endParaRPr lang="es-ES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635896" y="112474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2400" b="1" dirty="0" smtClean="0"/>
              <a:t>2. </a:t>
            </a:r>
            <a:r>
              <a:rPr lang="es-ES" sz="2400" dirty="0" smtClean="0"/>
              <a:t>Forrar la plancha de cartón A3 con fieltro (con pistola de silicona)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635896" y="2348880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2400" b="1" dirty="0" smtClean="0"/>
              <a:t>3. </a:t>
            </a:r>
            <a:r>
              <a:rPr lang="es-ES" sz="2400" dirty="0" smtClean="0"/>
              <a:t>Pegar las piezas para ir formando el pirata (es preferible pegar las piezas de </a:t>
            </a:r>
            <a:r>
              <a:rPr lang="es-ES" sz="2400" dirty="0" err="1" smtClean="0"/>
              <a:t>gomaeva</a:t>
            </a:r>
            <a:r>
              <a:rPr lang="es-ES" sz="2400" dirty="0" smtClean="0"/>
              <a:t> con cola entre ellas, y con silicona si van a adherirse a otro material, como fieltro o cartón)</a:t>
            </a:r>
            <a:endParaRPr lang="es-ES" dirty="0"/>
          </a:p>
        </p:txBody>
      </p:sp>
      <p:pic>
        <p:nvPicPr>
          <p:cNvPr id="7" name="6 Imagen" descr="IMG-20160404-WA0043.jpe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 t="8259" b="11945"/>
          <a:stretch>
            <a:fillRect/>
          </a:stretch>
        </p:blipFill>
        <p:spPr>
          <a:xfrm>
            <a:off x="251520" y="908720"/>
            <a:ext cx="3096344" cy="439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251520" y="551723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2400" b="1" dirty="0" smtClean="0"/>
              <a:t>4. </a:t>
            </a:r>
            <a:r>
              <a:rPr lang="es-ES" sz="2400" dirty="0" smtClean="0"/>
              <a:t>Forrar la caja de zapatos con </a:t>
            </a:r>
            <a:r>
              <a:rPr lang="es-ES" sz="2400" dirty="0" err="1" smtClean="0"/>
              <a:t>gomaeva</a:t>
            </a:r>
            <a:endParaRPr lang="es-ES" dirty="0"/>
          </a:p>
        </p:txBody>
      </p:sp>
      <p:pic>
        <p:nvPicPr>
          <p:cNvPr id="10" name="9 Imagen" descr="IMG_20160404_205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725144"/>
            <a:ext cx="2411760" cy="1808820"/>
          </a:xfrm>
          <a:prstGeom prst="rect">
            <a:avLst/>
          </a:prstGeom>
        </p:spPr>
      </p:pic>
      <p:pic>
        <p:nvPicPr>
          <p:cNvPr id="11" name="10 Imagen" descr="IMG_20160404_205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6424" y="4845229"/>
            <a:ext cx="2411760" cy="1680115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PROCESO DE ELABORACIÓN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90872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2400" b="1" dirty="0" smtClean="0"/>
              <a:t>5. </a:t>
            </a:r>
            <a:r>
              <a:rPr lang="es-ES" sz="2400" dirty="0" smtClean="0"/>
              <a:t>Montaje de los brazos: cortar por la mitad un tubo de ducha, pegar cada extremo a unas pinzas de cocina con silicona. Pegar las manos de </a:t>
            </a:r>
            <a:r>
              <a:rPr lang="es-ES" sz="2400" dirty="0" err="1" smtClean="0"/>
              <a:t>gomaeva</a:t>
            </a:r>
            <a:r>
              <a:rPr lang="es-ES" sz="2400" dirty="0" smtClean="0"/>
              <a:t> para cubrirlos y sujetar con gomillas todos los elementos.</a:t>
            </a:r>
            <a:endParaRPr lang="es-ES" dirty="0"/>
          </a:p>
        </p:txBody>
      </p:sp>
      <p:pic>
        <p:nvPicPr>
          <p:cNvPr id="4" name="3 Imagen" descr="IMG_20160405_180834.jpg"/>
          <p:cNvPicPr>
            <a:picLocks noChangeAspect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>
          <a:xfrm>
            <a:off x="611560" y="2564904"/>
            <a:ext cx="3126663" cy="39604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 descr="IMG_20160405_180834.jpg"/>
          <p:cNvPicPr>
            <a:picLocks noChangeAspect="1"/>
          </p:cNvPicPr>
          <p:nvPr/>
        </p:nvPicPr>
        <p:blipFill>
          <a:blip r:embed="rId3" cstate="print"/>
          <a:srcRect r="16800"/>
          <a:stretch>
            <a:fillRect/>
          </a:stretch>
        </p:blipFill>
        <p:spPr>
          <a:xfrm>
            <a:off x="4283968" y="2564904"/>
            <a:ext cx="4393448" cy="3960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PROCESO DE ELABORACIÓN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12474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2400" b="1" dirty="0" smtClean="0"/>
              <a:t>6. </a:t>
            </a:r>
            <a:r>
              <a:rPr lang="es-ES" sz="2400" dirty="0" smtClean="0"/>
              <a:t>Por último, introducir los tubos por los agujeros de los hombros, previamente perforados. Cortar o sujetar el tubo sobrante.</a:t>
            </a:r>
            <a:endParaRPr lang="es-ES" dirty="0"/>
          </a:p>
        </p:txBody>
      </p:sp>
      <p:pic>
        <p:nvPicPr>
          <p:cNvPr id="4" name="3 Imagen" descr="IMG_20160405_194437.jpg"/>
          <p:cNvPicPr>
            <a:picLocks noChangeAspect="1"/>
          </p:cNvPicPr>
          <p:nvPr/>
        </p:nvPicPr>
        <p:blipFill>
          <a:blip r:embed="rId2" cstate="print"/>
          <a:srcRect t="3801" b="15167"/>
          <a:stretch>
            <a:fillRect/>
          </a:stretch>
        </p:blipFill>
        <p:spPr>
          <a:xfrm>
            <a:off x="899592" y="2413507"/>
            <a:ext cx="3672408" cy="39678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 descr="IMG_20160405_182206.jpg"/>
          <p:cNvPicPr>
            <a:picLocks noChangeAspect="1"/>
          </p:cNvPicPr>
          <p:nvPr/>
        </p:nvPicPr>
        <p:blipFill>
          <a:blip r:embed="rId3" cstate="print"/>
          <a:srcRect b="3710"/>
          <a:stretch>
            <a:fillRect/>
          </a:stretch>
        </p:blipFill>
        <p:spPr>
          <a:xfrm>
            <a:off x="4932040" y="2276872"/>
            <a:ext cx="3188613" cy="40937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¿CÓMO JUGAMOS?</a:t>
            </a:r>
            <a:endParaRPr lang="es-ES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980728"/>
            <a:ext cx="74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Utilizando </a:t>
            </a:r>
            <a:r>
              <a:rPr lang="es-ES" sz="2000" dirty="0"/>
              <a:t>las pinzas como manos, pescamos la cantidad de piezas que debemos detraer (el pirata "nos roba" las piezas y se las guarda en el bolsillo); el alumno hace el recuento de las piezas que quedan para descubrir el resultado.</a:t>
            </a:r>
          </a:p>
          <a:p>
            <a:pPr algn="just"/>
            <a:endParaRPr lang="es-ES" dirty="0"/>
          </a:p>
        </p:txBody>
      </p:sp>
      <p:sp>
        <p:nvSpPr>
          <p:cNvPr id="6" name="5 Flecha curvada hacia la derecha"/>
          <p:cNvSpPr/>
          <p:nvPr/>
        </p:nvSpPr>
        <p:spPr>
          <a:xfrm>
            <a:off x="467544" y="908720"/>
            <a:ext cx="576064" cy="1080120"/>
          </a:xfrm>
          <a:prstGeom prst="curvedRightArrow">
            <a:avLst>
              <a:gd name="adj1" fmla="val 39889"/>
              <a:gd name="adj2" fmla="val 54167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IMG_20160405_194406.jpg"/>
          <p:cNvPicPr>
            <a:picLocks noChangeAspect="1"/>
          </p:cNvPicPr>
          <p:nvPr/>
        </p:nvPicPr>
        <p:blipFill>
          <a:blip r:embed="rId3" cstate="print"/>
          <a:srcRect b="10101"/>
          <a:stretch>
            <a:fillRect/>
          </a:stretch>
        </p:blipFill>
        <p:spPr>
          <a:xfrm>
            <a:off x="1259632" y="2492895"/>
            <a:ext cx="3384376" cy="4056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IMG_20160405_194406.jpg"/>
          <p:cNvPicPr>
            <a:picLocks noChangeAspect="1"/>
          </p:cNvPicPr>
          <p:nvPr/>
        </p:nvPicPr>
        <p:blipFill>
          <a:blip r:embed="rId4" cstate="print"/>
          <a:srcRect t="3973" b="2669"/>
          <a:stretch>
            <a:fillRect/>
          </a:stretch>
        </p:blipFill>
        <p:spPr>
          <a:xfrm>
            <a:off x="5076056" y="2492896"/>
            <a:ext cx="3240360" cy="403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¿CÓMO JUGAMOS?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98072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 pueden trabajar diferentes tipos de actividades variando los problemas y el modo de ejecutarlos, más allá de la clásica resta "tengo X elementos y me quitan tantos</a:t>
            </a:r>
            <a:r>
              <a:rPr lang="es-ES" sz="2000" dirty="0" smtClean="0"/>
              <a:t>".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699792" y="2103239"/>
            <a:ext cx="35331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SITUACIONES DE LA RESTA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285293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Hay cinco categorías de actividades claramente delimitadas entre sí que pueden ser resueltas por una sustracción 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/>
              <a:t>Martínez &amp; Sánchez, </a:t>
            </a:r>
            <a:r>
              <a:rPr lang="es-ES" sz="1400" dirty="0" smtClean="0"/>
              <a:t>2011. Desarrollo y mejora de la inteligencia matemática en Educación Infantil. </a:t>
            </a:r>
            <a:r>
              <a:rPr lang="es-ES" sz="1400" dirty="0" err="1" smtClean="0"/>
              <a:t>Wolters</a:t>
            </a:r>
            <a:r>
              <a:rPr lang="es-ES" sz="1400" dirty="0" smtClean="0"/>
              <a:t> </a:t>
            </a:r>
            <a:r>
              <a:rPr lang="es-ES" sz="1400" dirty="0" err="1" smtClean="0"/>
              <a:t>Kluwer</a:t>
            </a:r>
            <a:r>
              <a:rPr lang="es-ES" sz="1400" dirty="0" smtClean="0"/>
              <a:t>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4221088"/>
            <a:ext cx="170751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b="1" dirty="0" smtClean="0"/>
              <a:t> DETRAER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4797152"/>
            <a:ext cx="353410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b="1" dirty="0" smtClean="0"/>
              <a:t> AÑADIR HASA UN TOPE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5373216"/>
            <a:ext cx="36211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b="1" dirty="0" smtClean="0"/>
              <a:t> QUITAR HASTA UN TOPE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168737" y="4221088"/>
            <a:ext cx="218399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b="1" dirty="0" smtClean="0"/>
              <a:t> COMPENSAR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68737" y="4797152"/>
            <a:ext cx="202741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b="1" dirty="0" smtClean="0"/>
              <a:t> COMPARAR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04048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Con la máquina podemos abordar las tres primeras</a:t>
            </a:r>
            <a:endParaRPr lang="es-ES" sz="2400" dirty="0"/>
          </a:p>
        </p:txBody>
      </p:sp>
      <p:cxnSp>
        <p:nvCxnSpPr>
          <p:cNvPr id="13" name="12 Forma"/>
          <p:cNvCxnSpPr>
            <a:stCxn id="8" idx="2"/>
            <a:endCxn id="11" idx="1"/>
          </p:cNvCxnSpPr>
          <p:nvPr/>
        </p:nvCxnSpPr>
        <p:spPr>
          <a:xfrm rot="16200000" flipH="1">
            <a:off x="3700179" y="4772878"/>
            <a:ext cx="241866" cy="2365872"/>
          </a:xfrm>
          <a:prstGeom prst="curved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816</Words>
  <Application>Microsoft Office PowerPoint</Application>
  <PresentationFormat>Presentación en pantalla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 MJ</dc:creator>
  <cp:lastModifiedBy>Laura MJ</cp:lastModifiedBy>
  <cp:revision>44</cp:revision>
  <dcterms:created xsi:type="dcterms:W3CDTF">2016-06-07T16:08:15Z</dcterms:created>
  <dcterms:modified xsi:type="dcterms:W3CDTF">2016-06-13T19:49:47Z</dcterms:modified>
</cp:coreProperties>
</file>