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60" r:id="rId2"/>
    <p:sldId id="256" r:id="rId3"/>
    <p:sldId id="257" r:id="rId4"/>
    <p:sldId id="261" r:id="rId5"/>
    <p:sldId id="268" r:id="rId6"/>
    <p:sldId id="262" r:id="rId7"/>
    <p:sldId id="270" r:id="rId8"/>
    <p:sldId id="304" r:id="rId9"/>
    <p:sldId id="271" r:id="rId10"/>
    <p:sldId id="272" r:id="rId11"/>
    <p:sldId id="273" r:id="rId12"/>
    <p:sldId id="274" r:id="rId13"/>
    <p:sldId id="307" r:id="rId14"/>
    <p:sldId id="308" r:id="rId15"/>
    <p:sldId id="309" r:id="rId16"/>
    <p:sldId id="310" r:id="rId17"/>
    <p:sldId id="275" r:id="rId18"/>
    <p:sldId id="276" r:id="rId19"/>
    <p:sldId id="277" r:id="rId20"/>
    <p:sldId id="278" r:id="rId21"/>
    <p:sldId id="279" r:id="rId22"/>
    <p:sldId id="280" r:id="rId23"/>
    <p:sldId id="303" r:id="rId24"/>
    <p:sldId id="282" r:id="rId25"/>
    <p:sldId id="283" r:id="rId26"/>
    <p:sldId id="292" r:id="rId27"/>
    <p:sldId id="293" r:id="rId28"/>
    <p:sldId id="294" r:id="rId29"/>
    <p:sldId id="295" r:id="rId30"/>
    <p:sldId id="296" r:id="rId31"/>
    <p:sldId id="297" r:id="rId32"/>
    <p:sldId id="299" r:id="rId33"/>
    <p:sldId id="300" r:id="rId34"/>
    <p:sldId id="301" r:id="rId35"/>
    <p:sldId id="305" r:id="rId36"/>
    <p:sldId id="302" r:id="rId3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1B82-621E-4D43-A38D-86D1A9963AAD}" type="datetimeFigureOut">
              <a:rPr lang="es-ES" smtClean="0"/>
              <a:pPr/>
              <a:t>25/06/2016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6196-9721-4B7C-85BD-49683785AB7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1B82-621E-4D43-A38D-86D1A9963AAD}" type="datetimeFigureOut">
              <a:rPr lang="es-ES" smtClean="0"/>
              <a:pPr/>
              <a:t>25/06/2016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6196-9721-4B7C-85BD-49683785AB7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1B82-621E-4D43-A38D-86D1A9963AAD}" type="datetimeFigureOut">
              <a:rPr lang="es-ES" smtClean="0"/>
              <a:pPr/>
              <a:t>25/06/2016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6196-9721-4B7C-85BD-49683785AB7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1B82-621E-4D43-A38D-86D1A9963AAD}" type="datetimeFigureOut">
              <a:rPr lang="es-ES" smtClean="0"/>
              <a:pPr/>
              <a:t>25/06/2016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6196-9721-4B7C-85BD-49683785AB7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1B82-621E-4D43-A38D-86D1A9963AAD}" type="datetimeFigureOut">
              <a:rPr lang="es-ES" smtClean="0"/>
              <a:pPr/>
              <a:t>25/06/2016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6196-9721-4B7C-85BD-49683785AB7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1B82-621E-4D43-A38D-86D1A9963AAD}" type="datetimeFigureOut">
              <a:rPr lang="es-ES" smtClean="0"/>
              <a:pPr/>
              <a:t>25/06/2016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6196-9721-4B7C-85BD-49683785AB7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1B82-621E-4D43-A38D-86D1A9963AAD}" type="datetimeFigureOut">
              <a:rPr lang="es-ES" smtClean="0"/>
              <a:pPr/>
              <a:t>25/06/2016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6196-9721-4B7C-85BD-49683785AB7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1B82-621E-4D43-A38D-86D1A9963AAD}" type="datetimeFigureOut">
              <a:rPr lang="es-ES" smtClean="0"/>
              <a:pPr/>
              <a:t>25/06/2016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6196-9721-4B7C-85BD-49683785AB7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1B82-621E-4D43-A38D-86D1A9963AAD}" type="datetimeFigureOut">
              <a:rPr lang="es-ES" smtClean="0"/>
              <a:pPr/>
              <a:t>25/06/2016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6196-9721-4B7C-85BD-49683785AB7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1B82-621E-4D43-A38D-86D1A9963AAD}" type="datetimeFigureOut">
              <a:rPr lang="es-ES" smtClean="0"/>
              <a:pPr/>
              <a:t>25/06/2016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6196-9721-4B7C-85BD-49683785AB7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1B82-621E-4D43-A38D-86D1A9963AAD}" type="datetimeFigureOut">
              <a:rPr lang="es-ES" smtClean="0"/>
              <a:pPr/>
              <a:t>25/06/2016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6196-9721-4B7C-85BD-49683785AB7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C1B82-621E-4D43-A38D-86D1A9963AAD}" type="datetimeFigureOut">
              <a:rPr lang="es-ES" smtClean="0"/>
              <a:pPr/>
              <a:t>25/06/2016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36196-9721-4B7C-85BD-49683785AB7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hyperlink" Target="http://www.google.es/url?sa=i&amp;rct=j&amp;q=&amp;esrc=s&amp;frm=1&amp;source=images&amp;cd=&amp;cad=rja&amp;uact=8&amp;ved=0ahUKEwiAlOjb_pDKAhVBvRoKHelECyAQjRwIBw&amp;url=http://es.slideshare.net/troller21/unamunoooooo&amp;bvm=bv.110151844,d.d2s&amp;psig=AFQjCNEJOEr9pThexJO7tL5FwIiSIoO2_A&amp;ust=1452025514518401" TargetMode="Externa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hyperlink" Target="http://www.google.es/url?sa=i&amp;rct=j&amp;q=&amp;esrc=s&amp;frm=1&amp;source=images&amp;cd=&amp;cad=rja&amp;uact=8&amp;ved=0ahUKEwjN3uzL0bPNAhUFDxoKHasIB4kQjRwIBw&amp;url=http://www.gifmania.com/Gif-Animados-Peliculas-Cine/Imagenes-Elementos-Cine/Fotogramas-Pelicula/&amp;psig=AFQjCNFtfT8tamZ_xodrJUrTbmUZlNs81Q&amp;ust=1466410125828949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hyperlink" Target="http://www.google.es/url?sa=i&amp;rct=j&amp;q=&amp;esrc=s&amp;frm=1&amp;source=images&amp;cd=&amp;cad=rja&amp;uact=8&amp;ved=0CAcQjRw&amp;url=http://www.casadellibro.com/ebook-desarrollo-y-mejora-de-la-inteligencia-matematica-en-educacion-infantil-ebook/9788499870458/1985743&amp;ei=ss-nVPfRBI_laJGvgagC&amp;bvm=bv.82001339,d.d2s&amp;psig=AFQjCNFtRgQgLmPFrhDY4EsqXCeaMClv4Q&amp;ust=1420370222205092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2204864"/>
            <a:ext cx="8208912" cy="439248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7030A0"/>
                </a:solidFill>
                <a:latin typeface="FatBoySmiles" pitchFamily="2" charset="0"/>
              </a:rPr>
              <a:t/>
            </a:r>
            <a:br>
              <a:rPr lang="es-ES" b="1" dirty="0" smtClean="0">
                <a:solidFill>
                  <a:srgbClr val="7030A0"/>
                </a:solidFill>
                <a:latin typeface="FatBoySmiles" pitchFamily="2" charset="0"/>
              </a:rPr>
            </a:br>
            <a:r>
              <a:rPr lang="es-ES" b="1" dirty="0" smtClean="0">
                <a:solidFill>
                  <a:srgbClr val="7030A0"/>
                </a:solidFill>
                <a:latin typeface="FatBoySmiles" pitchFamily="2" charset="0"/>
              </a:rPr>
              <a:t/>
            </a:r>
            <a:br>
              <a:rPr lang="es-ES" b="1" dirty="0" smtClean="0">
                <a:solidFill>
                  <a:srgbClr val="7030A0"/>
                </a:solidFill>
                <a:latin typeface="FatBoySmiles" pitchFamily="2" charset="0"/>
              </a:rPr>
            </a:br>
            <a:r>
              <a:rPr lang="es-ES" dirty="0" smtClean="0">
                <a:solidFill>
                  <a:schemeClr val="accent2">
                    <a:lumMod val="50000"/>
                  </a:schemeClr>
                </a:solidFill>
                <a:latin typeface="FatBoySmiles" pitchFamily="2" charset="0"/>
              </a:rPr>
              <a:t>HEMOS 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FatBoySmiles" pitchFamily="2" charset="0"/>
              </a:rPr>
              <a:t>CRECIDO </a:t>
            </a:r>
            <a:br>
              <a:rPr lang="es-ES" dirty="0">
                <a:solidFill>
                  <a:schemeClr val="accent2">
                    <a:lumMod val="50000"/>
                  </a:schemeClr>
                </a:solidFill>
                <a:latin typeface="FatBoySmiles" pitchFamily="2" charset="0"/>
              </a:rPr>
            </a:b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FatBoySmiles" pitchFamily="2" charset="0"/>
              </a:rPr>
              <a:t>CON </a:t>
            </a:r>
            <a:r>
              <a:rPr lang="es-ES" b="1" dirty="0" smtClean="0">
                <a:solidFill>
                  <a:srgbClr val="7030A0"/>
                </a:solidFill>
                <a:latin typeface="FatBoySmiles" pitchFamily="2" charset="0"/>
              </a:rPr>
              <a:t/>
            </a:r>
            <a:br>
              <a:rPr lang="es-ES" b="1" dirty="0" smtClean="0">
                <a:solidFill>
                  <a:srgbClr val="7030A0"/>
                </a:solidFill>
                <a:latin typeface="FatBoySmiles" pitchFamily="2" charset="0"/>
              </a:rPr>
            </a:br>
            <a:r>
              <a:rPr lang="es-ES" b="1" dirty="0" smtClean="0">
                <a:solidFill>
                  <a:srgbClr val="7030A0"/>
                </a:solidFill>
                <a:latin typeface="FatBoySmiles" pitchFamily="2" charset="0"/>
              </a:rPr>
              <a:t/>
            </a:r>
            <a:br>
              <a:rPr lang="es-ES" b="1" dirty="0" smtClean="0">
                <a:solidFill>
                  <a:srgbClr val="7030A0"/>
                </a:solidFill>
                <a:latin typeface="FatBoySmiles" pitchFamily="2" charset="0"/>
              </a:rPr>
            </a:br>
            <a:r>
              <a:rPr lang="es-ES" b="1" dirty="0" smtClean="0">
                <a:solidFill>
                  <a:srgbClr val="7030A0"/>
                </a:solidFill>
                <a:latin typeface="FatBoySmiles" pitchFamily="2" charset="0"/>
              </a:rPr>
              <a:t/>
            </a:r>
            <a:br>
              <a:rPr lang="es-ES" b="1" dirty="0" smtClean="0">
                <a:solidFill>
                  <a:srgbClr val="7030A0"/>
                </a:solidFill>
                <a:latin typeface="FatBoySmiles" pitchFamily="2" charset="0"/>
              </a:rPr>
            </a:br>
            <a:r>
              <a:rPr lang="es-ES" sz="3100" b="1" dirty="0" smtClean="0">
                <a:latin typeface="HelloBubbleButt" pitchFamily="2" charset="0"/>
                <a:ea typeface="HelloBubbleButt" pitchFamily="2" charset="0"/>
              </a:rPr>
              <a:t>EXPERIENCIAS EN EL C.P.R. “EL PINAR”. PINOS DEL VALLE-IZBOR.</a:t>
            </a:r>
            <a:br>
              <a:rPr lang="es-ES" sz="3100" b="1" dirty="0" smtClean="0">
                <a:latin typeface="HelloBubbleButt" pitchFamily="2" charset="0"/>
                <a:ea typeface="HelloBubbleButt" pitchFamily="2" charset="0"/>
              </a:rPr>
            </a:br>
            <a:r>
              <a:rPr lang="es-ES" sz="3100" b="1" dirty="0" smtClean="0">
                <a:latin typeface="HelloBubbleButt" pitchFamily="2" charset="0"/>
                <a:ea typeface="HelloBubbleButt" pitchFamily="2" charset="0"/>
              </a:rPr>
              <a:t>                        GRANADA.       </a:t>
            </a:r>
            <a:r>
              <a:rPr lang="es-ES" sz="2000" b="1" dirty="0" smtClean="0">
                <a:solidFill>
                  <a:srgbClr val="FF0000"/>
                </a:solidFill>
                <a:latin typeface="Calibri" pitchFamily="34" charset="0"/>
                <a:ea typeface="HelloBubbleButt" pitchFamily="2" charset="0"/>
              </a:rPr>
              <a:t>LUCÍA GARCÍA MARTÍNEZ</a:t>
            </a:r>
            <a:r>
              <a:rPr lang="es-ES" b="1" dirty="0" smtClean="0">
                <a:solidFill>
                  <a:srgbClr val="7030A0"/>
                </a:solidFill>
                <a:latin typeface="FatBoySmiles" pitchFamily="2" charset="0"/>
              </a:rPr>
              <a:t/>
            </a:r>
            <a:br>
              <a:rPr lang="es-ES" b="1" dirty="0" smtClean="0">
                <a:solidFill>
                  <a:srgbClr val="7030A0"/>
                </a:solidFill>
                <a:latin typeface="FatBoySmiles" pitchFamily="2" charset="0"/>
              </a:rPr>
            </a:br>
            <a:endParaRPr lang="es-ES" dirty="0">
              <a:latin typeface="Calibri" pitchFamily="34" charset="0"/>
            </a:endParaRPr>
          </a:p>
        </p:txBody>
      </p:sp>
      <p:pic>
        <p:nvPicPr>
          <p:cNvPr id="3" name="2 Imagen" descr="CONGRES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1" y="0"/>
            <a:ext cx="5328592" cy="2081481"/>
          </a:xfrm>
          <a:prstGeom prst="rect">
            <a:avLst/>
          </a:prstGeom>
        </p:spPr>
      </p:pic>
      <p:pic>
        <p:nvPicPr>
          <p:cNvPr id="4" name="Picture 8" descr="a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64088" y="3501008"/>
            <a:ext cx="1080120" cy="1151335"/>
          </a:xfrm>
          <a:prstGeom prst="rect">
            <a:avLst/>
          </a:prstGeom>
          <a:noFill/>
          <a:ln/>
        </p:spPr>
      </p:pic>
      <p:pic>
        <p:nvPicPr>
          <p:cNvPr id="5" name="Picture 9" descr="b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645024"/>
            <a:ext cx="977251" cy="1080120"/>
          </a:xfrm>
          <a:prstGeom prst="rect">
            <a:avLst/>
          </a:prstGeom>
          <a:noFill/>
        </p:spPr>
      </p:pic>
      <p:pic>
        <p:nvPicPr>
          <p:cNvPr id="6" name="Picture 2" descr="http://cpieuteb.educa.aragon.es/gifs/letras/n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3861048"/>
            <a:ext cx="1162717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es-ES" dirty="0" smtClean="0">
                <a:latin typeface="HelloBubbleButt" pitchFamily="2" charset="0"/>
                <a:ea typeface="HelloBubbleButt" pitchFamily="2" charset="0"/>
              </a:rPr>
              <a:t>IMPLICACIÓN DE LAS FAMILIAS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8064896" cy="648072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s-ES" sz="4200" b="1" dirty="0" smtClean="0">
                <a:solidFill>
                  <a:schemeClr val="accent2">
                    <a:lumMod val="50000"/>
                  </a:schemeClr>
                </a:solidFill>
                <a:latin typeface="HelloBrownieBadge" pitchFamily="2" charset="0"/>
                <a:ea typeface="HelloBrownieBadge" pitchFamily="2" charset="0"/>
              </a:rPr>
              <a:t>2º</a:t>
            </a:r>
            <a:r>
              <a:rPr lang="es-ES" dirty="0" smtClean="0">
                <a:solidFill>
                  <a:schemeClr val="tx1"/>
                </a:solidFill>
                <a:latin typeface="Calibri" pitchFamily="34" charset="0"/>
              </a:rPr>
              <a:t> TALLERES DE FORMACIÓN</a:t>
            </a:r>
            <a:endParaRPr lang="es-ES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123" name="Picture 3" descr="C:\Users\Portatil-1\Pictures\FOTOS MÓVIL\FOTOS TALLER ABN\IMG-20151021-WA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561" y="2276872"/>
            <a:ext cx="8144227" cy="4581128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es-ES" dirty="0" smtClean="0">
                <a:latin typeface="HelloBubbleButt" pitchFamily="2" charset="0"/>
                <a:ea typeface="HelloBubbleButt" pitchFamily="2" charset="0"/>
              </a:rPr>
              <a:t>IMPLICACIÓN DE LAS FAMILIAS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8064896" cy="648072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s-ES" sz="4200" b="1" dirty="0" smtClean="0">
                <a:solidFill>
                  <a:schemeClr val="accent2">
                    <a:lumMod val="50000"/>
                  </a:schemeClr>
                </a:solidFill>
                <a:latin typeface="HelloBrownieBadge" pitchFamily="2" charset="0"/>
                <a:ea typeface="HelloBrownieBadge" pitchFamily="2" charset="0"/>
              </a:rPr>
              <a:t>3º</a:t>
            </a:r>
            <a:r>
              <a:rPr lang="es-ES" dirty="0" smtClean="0">
                <a:solidFill>
                  <a:schemeClr val="tx1"/>
                </a:solidFill>
                <a:latin typeface="Calibri" pitchFamily="34" charset="0"/>
              </a:rPr>
              <a:t> MATEMATIZANDO EL PATIO</a:t>
            </a:r>
            <a:endParaRPr lang="es-ES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6146" name="Picture 2" descr="C:\Users\Portatil-1\Documents\CURSO 15-16\FOTOS 15-16\FOTOS PATIO\DSC_04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5760639" cy="3240360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C:\Users\Portatil-1\Documents\CURSO 15-16\FOTOS 15-16\FOTOS PATIO\IMG-20160525-WA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298171"/>
            <a:ext cx="3419872" cy="4559829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es-ES" dirty="0" smtClean="0">
                <a:latin typeface="HelloBubbleButt" pitchFamily="2" charset="0"/>
                <a:ea typeface="HelloBubbleButt" pitchFamily="2" charset="0"/>
              </a:rPr>
              <a:t>IMPLICACIÓN DE LAS FAMILIAS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8064896" cy="648072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s-ES" sz="4200" b="1" dirty="0" smtClean="0">
                <a:solidFill>
                  <a:schemeClr val="accent2">
                    <a:lumMod val="50000"/>
                  </a:schemeClr>
                </a:solidFill>
                <a:latin typeface="HelloBrownieBadge" pitchFamily="2" charset="0"/>
                <a:ea typeface="HelloBrownieBadge" pitchFamily="2" charset="0"/>
              </a:rPr>
              <a:t>3º</a:t>
            </a:r>
            <a:r>
              <a:rPr lang="es-ES" dirty="0" smtClean="0">
                <a:solidFill>
                  <a:schemeClr val="tx1"/>
                </a:solidFill>
                <a:latin typeface="Calibri" pitchFamily="34" charset="0"/>
              </a:rPr>
              <a:t> MATEMATIZANDO EL PATIO</a:t>
            </a:r>
            <a:endParaRPr lang="es-ES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7173" name="Picture 5" descr="C:\Users\Portatil-1\Documents\CURSO 15-16\FOTOS 15-16\FOTOS PATIO\IMG-20160426-WA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49488"/>
            <a:ext cx="3456384" cy="4608512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4" name="Picture 6" descr="C:\Users\Portatil-1\Downloads\IMG-20160603-WA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9925" y="2924944"/>
            <a:ext cx="5244075" cy="3933056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es-ES" dirty="0" smtClean="0">
                <a:latin typeface="HelloBubbleButt" pitchFamily="2" charset="0"/>
                <a:ea typeface="HelloBubbleButt" pitchFamily="2" charset="0"/>
              </a:rPr>
              <a:t>IMPLICACIÓN DE LAS FAMILIAS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8064896" cy="648072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s-ES" sz="4200" b="1" dirty="0" smtClean="0">
                <a:solidFill>
                  <a:schemeClr val="accent2">
                    <a:lumMod val="50000"/>
                  </a:schemeClr>
                </a:solidFill>
                <a:latin typeface="HelloBrownieBadge" pitchFamily="2" charset="0"/>
                <a:ea typeface="HelloBrownieBadge" pitchFamily="2" charset="0"/>
              </a:rPr>
              <a:t>3º</a:t>
            </a:r>
            <a:r>
              <a:rPr lang="es-ES" dirty="0" smtClean="0">
                <a:solidFill>
                  <a:schemeClr val="tx1"/>
                </a:solidFill>
                <a:latin typeface="Calibri" pitchFamily="34" charset="0"/>
              </a:rPr>
              <a:t> MATEMATIZANDO EL PATIO</a:t>
            </a:r>
            <a:endParaRPr lang="es-ES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6146" name="Picture 2" descr="C:\Users\Portatil-1\Downloads\CONGRESO ABN\IMG-20160624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276872"/>
            <a:ext cx="3240360" cy="4320480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es-ES" dirty="0" smtClean="0">
                <a:latin typeface="HelloBubbleButt" pitchFamily="2" charset="0"/>
                <a:ea typeface="HelloBubbleButt" pitchFamily="2" charset="0"/>
              </a:rPr>
              <a:t>IMPLICACIÓN DE LAS FAMILIAS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8064896" cy="648072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s-ES" sz="4200" b="1" dirty="0" smtClean="0">
                <a:solidFill>
                  <a:schemeClr val="accent2">
                    <a:lumMod val="50000"/>
                  </a:schemeClr>
                </a:solidFill>
                <a:latin typeface="HelloBrownieBadge" pitchFamily="2" charset="0"/>
                <a:ea typeface="HelloBrownieBadge" pitchFamily="2" charset="0"/>
              </a:rPr>
              <a:t>4</a:t>
            </a:r>
            <a:r>
              <a:rPr lang="es-ES" sz="4200" b="1" dirty="0" smtClean="0">
                <a:solidFill>
                  <a:schemeClr val="accent2">
                    <a:lumMod val="50000"/>
                  </a:schemeClr>
                </a:solidFill>
                <a:latin typeface="HelloBrownieBadge" pitchFamily="2" charset="0"/>
                <a:ea typeface="HelloBrownieBadge" pitchFamily="2" charset="0"/>
              </a:rPr>
              <a:t>º</a:t>
            </a:r>
            <a:r>
              <a:rPr lang="es-E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s-ES" dirty="0" smtClean="0">
                <a:solidFill>
                  <a:schemeClr val="tx1"/>
                </a:solidFill>
                <a:latin typeface="Calibri" pitchFamily="34" charset="0"/>
              </a:rPr>
              <a:t>JUEGO CON EL PANEL NUMÉRICO</a:t>
            </a:r>
            <a:endParaRPr lang="es-ES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7170" name="Picture 2" descr="C:\Users\Portatil-1\Downloads\CONGRESO ABN\POWER CONGRESO\DSC_0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564904"/>
            <a:ext cx="7315200" cy="4114800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es-ES" dirty="0" smtClean="0">
                <a:latin typeface="HelloBubbleButt" pitchFamily="2" charset="0"/>
                <a:ea typeface="HelloBubbleButt" pitchFamily="2" charset="0"/>
              </a:rPr>
              <a:t>IMPLICACIÓN DE LAS FAMILIAS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8064896" cy="648072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s-ES" sz="4200" b="1" dirty="0" smtClean="0">
                <a:solidFill>
                  <a:schemeClr val="accent2">
                    <a:lumMod val="50000"/>
                  </a:schemeClr>
                </a:solidFill>
                <a:latin typeface="HelloBrownieBadge" pitchFamily="2" charset="0"/>
                <a:ea typeface="HelloBrownieBadge" pitchFamily="2" charset="0"/>
              </a:rPr>
              <a:t>4</a:t>
            </a:r>
            <a:r>
              <a:rPr lang="es-ES" sz="4200" b="1" dirty="0" smtClean="0">
                <a:solidFill>
                  <a:schemeClr val="accent2">
                    <a:lumMod val="50000"/>
                  </a:schemeClr>
                </a:solidFill>
                <a:latin typeface="HelloBrownieBadge" pitchFamily="2" charset="0"/>
                <a:ea typeface="HelloBrownieBadge" pitchFamily="2" charset="0"/>
              </a:rPr>
              <a:t>º</a:t>
            </a:r>
            <a:r>
              <a:rPr lang="es-E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s-ES" dirty="0" smtClean="0">
                <a:solidFill>
                  <a:schemeClr val="tx1"/>
                </a:solidFill>
                <a:latin typeface="Calibri" pitchFamily="34" charset="0"/>
              </a:rPr>
              <a:t>JUEGO CON EL PANEL NUMÉRICO</a:t>
            </a:r>
            <a:endParaRPr lang="es-ES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7171" name="Picture 3" descr="C:\Users\Portatil-1\Downloads\CONGRESO ABN\POWER CONGRESO\DSC_07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348880"/>
            <a:ext cx="7315200" cy="4114800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es-ES" dirty="0" smtClean="0">
                <a:latin typeface="HelloBubbleButt" pitchFamily="2" charset="0"/>
                <a:ea typeface="HelloBubbleButt" pitchFamily="2" charset="0"/>
              </a:rPr>
              <a:t>IMPLICACIÓN DE LAS FAMILIAS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8064896" cy="648072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s-ES" sz="4200" b="1" dirty="0" smtClean="0">
                <a:solidFill>
                  <a:schemeClr val="accent2">
                    <a:lumMod val="50000"/>
                  </a:schemeClr>
                </a:solidFill>
                <a:latin typeface="HelloBrownieBadge" pitchFamily="2" charset="0"/>
                <a:ea typeface="HelloBrownieBadge" pitchFamily="2" charset="0"/>
              </a:rPr>
              <a:t>4</a:t>
            </a:r>
            <a:r>
              <a:rPr lang="es-ES" sz="4200" b="1" dirty="0" smtClean="0">
                <a:solidFill>
                  <a:schemeClr val="accent2">
                    <a:lumMod val="50000"/>
                  </a:schemeClr>
                </a:solidFill>
                <a:latin typeface="HelloBrownieBadge" pitchFamily="2" charset="0"/>
                <a:ea typeface="HelloBrownieBadge" pitchFamily="2" charset="0"/>
              </a:rPr>
              <a:t>º</a:t>
            </a:r>
            <a:r>
              <a:rPr lang="es-E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s-ES" dirty="0" smtClean="0">
                <a:solidFill>
                  <a:schemeClr val="tx1"/>
                </a:solidFill>
                <a:latin typeface="Calibri" pitchFamily="34" charset="0"/>
              </a:rPr>
              <a:t>JUEGO CON EL PANEL NUMÉRICO</a:t>
            </a:r>
            <a:endParaRPr lang="es-ES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8194" name="Picture 2" descr="C:\Users\Portatil-1\Downloads\CONGRESO ABN\POWER CONGRESO\DSC_0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420888"/>
            <a:ext cx="7571228" cy="4258816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es-ES" dirty="0" smtClean="0">
                <a:latin typeface="HelloBubbleButt" pitchFamily="2" charset="0"/>
                <a:ea typeface="HelloBubbleButt" pitchFamily="2" charset="0"/>
              </a:rPr>
              <a:t>IMPLICACIÓN DEL ALUMNADO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611560" y="1556792"/>
            <a:ext cx="8064896" cy="6480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dirty="0" smtClean="0">
                <a:latin typeface="Calibri" pitchFamily="34" charset="0"/>
              </a:rPr>
              <a:t>GRUPOS INTERACTIVOS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8195" name="Picture 3" descr="C:\Users\Portatil-1\Documents\CURSO 15-16\FOTOS 15-16\FOTOS ABN 15-16\3º TRIMESTRE\DSC_0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57146"/>
            <a:ext cx="8179296" cy="4600854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"/>
            <a:ext cx="7772400" cy="90871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ES" sz="3200" dirty="0" smtClean="0">
                <a:latin typeface="HelloBubbleButt" pitchFamily="2" charset="0"/>
                <a:ea typeface="HelloBubbleButt" pitchFamily="2" charset="0"/>
              </a:rPr>
              <a:t>IMPLICACIÓN DEL PROFESORADO</a:t>
            </a:r>
            <a:endParaRPr lang="es-ES" sz="3200" dirty="0">
              <a:latin typeface="Calibri" pitchFamily="34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611560" y="1052736"/>
            <a:ext cx="8064896" cy="6480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noProof="0" dirty="0" smtClean="0">
                <a:latin typeface="Calibri" pitchFamily="34" charset="0"/>
              </a:rPr>
              <a:t>EN LA LOCALIDAD DE ÍZBOR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9218" name="Picture 2" descr="C:\Users\Portatil-1\Downloads\POWER CONGRESO\IMG-20160611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915" y="2996952"/>
            <a:ext cx="6864086" cy="3861048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9" name="Picture 3" descr="C:\Users\Portatil-1\Downloads\POWER CONGRESO\IMG-20160611-WA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37432"/>
            <a:ext cx="2880320" cy="5120568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"/>
            <a:ext cx="7772400" cy="90871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ES" sz="3200" dirty="0" smtClean="0">
                <a:latin typeface="HelloBubbleButt" pitchFamily="2" charset="0"/>
                <a:ea typeface="HelloBubbleButt" pitchFamily="2" charset="0"/>
              </a:rPr>
              <a:t>IMPLICACIÓN DEL PROFESORADO</a:t>
            </a:r>
            <a:endParaRPr lang="es-ES" sz="3200" dirty="0">
              <a:latin typeface="Calibri" pitchFamily="34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611560" y="1052736"/>
            <a:ext cx="8064896" cy="6480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noProof="0" dirty="0" smtClean="0">
                <a:latin typeface="Calibri" pitchFamily="34" charset="0"/>
              </a:rPr>
              <a:t>EN LA LOCALIDAD DE ÍZBOR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0242" name="Picture 2" descr="C:\Users\Portatil-1\Downloads\POWER CONGRESO\IMG-20160609-WA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328" y="1988840"/>
            <a:ext cx="6048672" cy="4536504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4" name="Picture 4" descr="C:\Users\Portatil-1\Downloads\POWER CONGRESO\IMG-20160609-WA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65104"/>
            <a:ext cx="2915816" cy="2186862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 descr="C:\Users\Portatil-1\Downloads\POWER CONGRESO\IMG-20160609-WA0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16832"/>
            <a:ext cx="2915816" cy="2186862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0"/>
            <a:ext cx="8496944" cy="136815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HelloBubbleButt" pitchFamily="2" charset="0"/>
                <a:ea typeface="HelloBubbleButt" pitchFamily="2" charset="0"/>
              </a:rPr>
              <a:t/>
            </a:r>
            <a:br>
              <a:rPr lang="es-ES" dirty="0" smtClean="0">
                <a:latin typeface="HelloBubbleButt" pitchFamily="2" charset="0"/>
                <a:ea typeface="HelloBubbleButt" pitchFamily="2" charset="0"/>
              </a:rPr>
            </a:br>
            <a:r>
              <a:rPr lang="es-ES" dirty="0" smtClean="0">
                <a:latin typeface="HelloBubbleButt" pitchFamily="2" charset="0"/>
                <a:ea typeface="HelloBubbleButt" pitchFamily="2" charset="0"/>
              </a:rPr>
              <a:t/>
            </a:r>
            <a:br>
              <a:rPr lang="es-ES" dirty="0" smtClean="0">
                <a:latin typeface="HelloBubbleButt" pitchFamily="2" charset="0"/>
                <a:ea typeface="HelloBubbleButt" pitchFamily="2" charset="0"/>
              </a:rPr>
            </a:br>
            <a:r>
              <a:rPr lang="es-ES" dirty="0" smtClean="0">
                <a:latin typeface="HelloBubbleButt" pitchFamily="2" charset="0"/>
                <a:ea typeface="HelloBubbleButt" pitchFamily="2" charset="0"/>
              </a:rPr>
              <a:t/>
            </a:r>
            <a:br>
              <a:rPr lang="es-ES" dirty="0" smtClean="0">
                <a:latin typeface="HelloBubbleButt" pitchFamily="2" charset="0"/>
                <a:ea typeface="HelloBubbleButt" pitchFamily="2" charset="0"/>
              </a:rPr>
            </a:br>
            <a:r>
              <a:rPr lang="es-ES" dirty="0" smtClean="0">
                <a:latin typeface="HelloBubbleButt" pitchFamily="2" charset="0"/>
                <a:ea typeface="HelloBubbleButt" pitchFamily="2" charset="0"/>
              </a:rPr>
              <a:t/>
            </a:r>
            <a:br>
              <a:rPr lang="es-ES" dirty="0" smtClean="0">
                <a:latin typeface="HelloBubbleButt" pitchFamily="2" charset="0"/>
                <a:ea typeface="HelloBubbleButt" pitchFamily="2" charset="0"/>
              </a:rPr>
            </a:br>
            <a:r>
              <a:rPr lang="es-ES" dirty="0" smtClean="0">
                <a:latin typeface="HelloBubbleButt" pitchFamily="2" charset="0"/>
                <a:ea typeface="HelloBubbleButt" pitchFamily="2" charset="0"/>
              </a:rPr>
              <a:t/>
            </a:r>
            <a:br>
              <a:rPr lang="es-ES" dirty="0" smtClean="0">
                <a:latin typeface="HelloBubbleButt" pitchFamily="2" charset="0"/>
                <a:ea typeface="HelloBubbleButt" pitchFamily="2" charset="0"/>
              </a:rPr>
            </a:br>
            <a:r>
              <a:rPr lang="es-ES" dirty="0" smtClean="0">
                <a:latin typeface="HelloBubbleButt" pitchFamily="2" charset="0"/>
                <a:ea typeface="HelloBubbleButt" pitchFamily="2" charset="0"/>
              </a:rPr>
              <a:t/>
            </a:r>
            <a:br>
              <a:rPr lang="es-ES" dirty="0" smtClean="0">
                <a:latin typeface="HelloBubbleButt" pitchFamily="2" charset="0"/>
                <a:ea typeface="HelloBubbleButt" pitchFamily="2" charset="0"/>
              </a:rPr>
            </a:br>
            <a:r>
              <a:rPr lang="es-ES" dirty="0" smtClean="0">
                <a:latin typeface="HelloBubbleButt" pitchFamily="2" charset="0"/>
                <a:ea typeface="HelloBubbleButt" pitchFamily="2" charset="0"/>
              </a:rPr>
              <a:t>¿QUIÉNES SOMOS?</a:t>
            </a:r>
            <a:br>
              <a:rPr lang="es-ES" dirty="0" smtClean="0">
                <a:latin typeface="HelloBubbleButt" pitchFamily="2" charset="0"/>
                <a:ea typeface="HelloBubbleButt" pitchFamily="2" charset="0"/>
              </a:rPr>
            </a:br>
            <a:r>
              <a:rPr lang="es-ES" dirty="0" smtClean="0">
                <a:latin typeface="HelloBubbleButt" pitchFamily="2" charset="0"/>
                <a:ea typeface="HelloBubbleButt" pitchFamily="2" charset="0"/>
              </a:rPr>
              <a:t/>
            </a:r>
            <a:br>
              <a:rPr lang="es-ES" dirty="0" smtClean="0">
                <a:latin typeface="HelloBubbleButt" pitchFamily="2" charset="0"/>
                <a:ea typeface="HelloBubbleButt" pitchFamily="2" charset="0"/>
              </a:rPr>
            </a:br>
            <a:r>
              <a:rPr lang="es-ES" dirty="0" smtClean="0">
                <a:latin typeface="HelloBubbleButt" pitchFamily="2" charset="0"/>
                <a:ea typeface="HelloBubbleButt" pitchFamily="2" charset="0"/>
              </a:rPr>
              <a:t/>
            </a:r>
            <a:br>
              <a:rPr lang="es-ES" dirty="0" smtClean="0">
                <a:latin typeface="HelloBubbleButt" pitchFamily="2" charset="0"/>
                <a:ea typeface="HelloBubbleButt" pitchFamily="2" charset="0"/>
              </a:rPr>
            </a:br>
            <a:r>
              <a:rPr lang="es-ES" dirty="0" smtClean="0">
                <a:latin typeface="HelloBubbleButt" pitchFamily="2" charset="0"/>
                <a:ea typeface="HelloBubbleButt" pitchFamily="2" charset="0"/>
              </a:rPr>
              <a:t/>
            </a:r>
            <a:br>
              <a:rPr lang="es-ES" dirty="0" smtClean="0">
                <a:latin typeface="HelloBubbleButt" pitchFamily="2" charset="0"/>
                <a:ea typeface="HelloBubbleButt" pitchFamily="2" charset="0"/>
              </a:rPr>
            </a:br>
            <a:r>
              <a:rPr lang="es-ES" dirty="0" smtClean="0">
                <a:latin typeface="HelloBubbleButt" pitchFamily="2" charset="0"/>
                <a:ea typeface="HelloBubbleButt" pitchFamily="2" charset="0"/>
              </a:rPr>
              <a:t/>
            </a:r>
            <a:br>
              <a:rPr lang="es-ES" dirty="0" smtClean="0">
                <a:latin typeface="HelloBubbleButt" pitchFamily="2" charset="0"/>
                <a:ea typeface="HelloBubbleButt" pitchFamily="2" charset="0"/>
              </a:rPr>
            </a:br>
            <a:r>
              <a:rPr lang="es-ES" dirty="0" smtClean="0">
                <a:latin typeface="HelloBubbleButt" pitchFamily="2" charset="0"/>
                <a:ea typeface="HelloBubbleButt" pitchFamily="2" charset="0"/>
              </a:rPr>
              <a:t/>
            </a:r>
            <a:br>
              <a:rPr lang="es-ES" dirty="0" smtClean="0">
                <a:latin typeface="HelloBubbleButt" pitchFamily="2" charset="0"/>
                <a:ea typeface="HelloBubbleButt" pitchFamily="2" charset="0"/>
              </a:rPr>
            </a:br>
            <a:endParaRPr lang="es-ES" dirty="0">
              <a:latin typeface="HelloBubbleButt" pitchFamily="2" charset="0"/>
              <a:ea typeface="HelloBubbleButt" pitchFamily="2" charset="0"/>
            </a:endParaRPr>
          </a:p>
        </p:txBody>
      </p:sp>
      <p:pic>
        <p:nvPicPr>
          <p:cNvPr id="1029" name="Picture 5" descr="C:\Users\Portatil-1\Downloads\POWER CONGRESO\Fotos cole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9"/>
            <a:ext cx="4716016" cy="3539410"/>
          </a:xfrm>
          <a:prstGeom prst="rect">
            <a:avLst/>
          </a:prstGeom>
          <a:noFill/>
        </p:spPr>
      </p:pic>
      <p:pic>
        <p:nvPicPr>
          <p:cNvPr id="1030" name="Picture 6" descr="C:\Users\Portatil-1\Downloads\POWER CONGRESO\Fotos cole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2550" y="3717032"/>
            <a:ext cx="4711450" cy="3140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"/>
            <a:ext cx="7772400" cy="90871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ES" sz="3200" dirty="0" smtClean="0">
                <a:latin typeface="HelloBubbleButt" pitchFamily="2" charset="0"/>
                <a:ea typeface="HelloBubbleButt" pitchFamily="2" charset="0"/>
              </a:rPr>
              <a:t>IMPLICACIÓN DEL PROFESORADO</a:t>
            </a:r>
            <a:endParaRPr lang="es-ES" sz="3200" dirty="0">
              <a:latin typeface="Calibri" pitchFamily="34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611560" y="1052736"/>
            <a:ext cx="8064896" cy="6480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noProof="0" dirty="0" smtClean="0">
                <a:latin typeface="Calibri" pitchFamily="34" charset="0"/>
              </a:rPr>
              <a:t>EN LA LOCALIDAD DE ÍZBOR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1266" name="Picture 2" descr="C:\Users\Portatil-1\Downloads\POWER CONGRESO\IMG-20160609-WA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772816"/>
            <a:ext cx="3813888" cy="5085184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7" name="Picture 3" descr="C:\Users\Portatil-1\Downloads\POWER CONGRESO\IMG-20160605-WA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4896544" cy="3672408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"/>
            <a:ext cx="7772400" cy="90871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ES" sz="3200" dirty="0" smtClean="0">
                <a:latin typeface="HelloBubbleButt" pitchFamily="2" charset="0"/>
                <a:ea typeface="HelloBubbleButt" pitchFamily="2" charset="0"/>
              </a:rPr>
              <a:t>IMPLICACIÓN DEL PROFESORADO</a:t>
            </a:r>
            <a:endParaRPr lang="es-ES" sz="3200" dirty="0">
              <a:latin typeface="Calibri" pitchFamily="34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611560" y="1052736"/>
            <a:ext cx="8064896" cy="6480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noProof="0" dirty="0" smtClean="0">
                <a:latin typeface="Calibri" pitchFamily="34" charset="0"/>
              </a:rPr>
              <a:t>EN LA LOCALIDAD DE ÍZBOR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2291" name="Picture 3" descr="C:\Users\Portatil-1\Downloads\POWER CONGRESO\IMG-20160609-WA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81436"/>
            <a:ext cx="6768753" cy="5076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"/>
            <a:ext cx="7772400" cy="90871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ES" sz="3200" dirty="0" smtClean="0">
                <a:latin typeface="HelloBubbleButt" pitchFamily="2" charset="0"/>
                <a:ea typeface="HelloBubbleButt" pitchFamily="2" charset="0"/>
              </a:rPr>
              <a:t>IMPLICACIÓN DEL PROFESORADO</a:t>
            </a:r>
            <a:endParaRPr lang="es-ES" sz="3200" dirty="0">
              <a:latin typeface="Calibri" pitchFamily="34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611560" y="1052736"/>
            <a:ext cx="8064896" cy="6480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noProof="0" dirty="0" smtClean="0">
                <a:latin typeface="Calibri" pitchFamily="34" charset="0"/>
              </a:rPr>
              <a:t>EN LA LOCALIDAD DE ÍZBOR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3314" name="Picture 2" descr="C:\Users\Portatil-1\Downloads\POWER CONGRESO\IMG-20160609-WA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841782" y="2364093"/>
            <a:ext cx="5135893" cy="3851920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"/>
            <a:ext cx="7772400" cy="90871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ES" sz="3200" dirty="0" smtClean="0">
                <a:latin typeface="HelloBubbleButt" pitchFamily="2" charset="0"/>
                <a:ea typeface="HelloBubbleButt" pitchFamily="2" charset="0"/>
              </a:rPr>
              <a:t>IMPLICACIÓN DEL PROFESORADO</a:t>
            </a:r>
            <a:endParaRPr lang="es-ES" sz="3200" dirty="0">
              <a:latin typeface="Calibri" pitchFamily="34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611560" y="1052736"/>
            <a:ext cx="8064896" cy="12961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noProof="0" dirty="0" smtClean="0">
                <a:latin typeface="Calibri" pitchFamily="34" charset="0"/>
              </a:rPr>
              <a:t>EN LA LOCALIDAD DE PINOS DEL VALLE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LOS NIÑOS DE 1º-2º Y 3º PESAN EL AIRE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61442" name="Picture 2" descr="C:\Users\Portatil-1\Downloads\POWER CONGRESO\IMG-20160614-WA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394179"/>
            <a:ext cx="5976664" cy="4463821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"/>
            <a:ext cx="7772400" cy="90871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ES" sz="3200" dirty="0" smtClean="0">
                <a:latin typeface="HelloBubbleButt" pitchFamily="2" charset="0"/>
                <a:ea typeface="HelloBubbleButt" pitchFamily="2" charset="0"/>
              </a:rPr>
              <a:t>IMPLICACIÓN DEL PROFESORADO</a:t>
            </a:r>
            <a:endParaRPr lang="es-ES" sz="3200" dirty="0">
              <a:latin typeface="Calibri" pitchFamily="34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611560" y="1052736"/>
            <a:ext cx="8064896" cy="28083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noProof="0" dirty="0" smtClean="0">
                <a:latin typeface="Calibri" pitchFamily="34" charset="0"/>
              </a:rPr>
              <a:t>EN LA LOCALIDAD DE PINOS DEL VALLE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s-ES" sz="3200" dirty="0" smtClean="0"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5400" noProof="0" dirty="0" smtClean="0">
                <a:latin typeface="Candy Cane Match" pitchFamily="2" charset="0"/>
              </a:rPr>
              <a:t>“NOS VAMOS AL CINE”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s-ES" sz="3200" noProof="0" dirty="0" smtClean="0"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23554" name="Picture 2" descr="http://www.gifmania.com/Gif-Animados-Peliculas-Cine/Imagenes-Elementos-Cine/Fotogramas-Pelicula/Fotogramas-Numerados-56456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437112"/>
            <a:ext cx="2304256" cy="1789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"/>
            <a:ext cx="7772400" cy="90871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ES" sz="3200" dirty="0" smtClean="0">
                <a:latin typeface="HelloBubbleButt" pitchFamily="2" charset="0"/>
                <a:ea typeface="HelloBubbleButt" pitchFamily="2" charset="0"/>
              </a:rPr>
              <a:t>IMPLICACIÓN DEL PROFESORADO</a:t>
            </a:r>
            <a:endParaRPr lang="es-ES" sz="3200" dirty="0">
              <a:latin typeface="Calibri" pitchFamily="34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611560" y="1052736"/>
            <a:ext cx="8064896" cy="12961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noProof="0" dirty="0" smtClean="0">
                <a:latin typeface="Calibri" pitchFamily="34" charset="0"/>
              </a:rPr>
              <a:t>EN LA LOCALIDAD DE PINOS DEL VALLE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loBoxerABC" pitchFamily="2" charset="0"/>
                <a:ea typeface="HelloBoxerABC" pitchFamily="2" charset="0"/>
              </a:rPr>
              <a:t>1º PREPARAMOS NUESTROS MONEDEROS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loBoxerABC" pitchFamily="2" charset="0"/>
              <a:ea typeface="HelloBoxerABC" pitchFamily="2" charset="0"/>
            </a:endParaRPr>
          </a:p>
        </p:txBody>
      </p:sp>
      <p:pic>
        <p:nvPicPr>
          <p:cNvPr id="22529" name="Picture 1" descr="C:\Users\Portatil-1\Downloads\POWER CONGRESO\DSC_07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11888"/>
            <a:ext cx="7904200" cy="4446112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"/>
            <a:ext cx="7772400" cy="90871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ES" sz="3200" dirty="0" smtClean="0">
                <a:latin typeface="HelloBubbleButt" pitchFamily="2" charset="0"/>
                <a:ea typeface="HelloBubbleButt" pitchFamily="2" charset="0"/>
              </a:rPr>
              <a:t>IMPLICACIÓN DEL PROFESORADO</a:t>
            </a:r>
            <a:endParaRPr lang="es-ES" sz="3200" dirty="0">
              <a:latin typeface="Calibri" pitchFamily="34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611560" y="1052736"/>
            <a:ext cx="8064896" cy="12961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noProof="0" dirty="0" smtClean="0">
                <a:latin typeface="Calibri" pitchFamily="34" charset="0"/>
              </a:rPr>
              <a:t>EN LA LOCALIDAD DE PINOS DEL VALLE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loBoxerABC" pitchFamily="2" charset="0"/>
                <a:ea typeface="HelloBoxerABC" pitchFamily="2" charset="0"/>
              </a:rPr>
              <a:t>1º PREPARAMOS NUESTROS MONEDEROS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loBoxerABC" pitchFamily="2" charset="0"/>
              <a:ea typeface="HelloBoxerABC" pitchFamily="2" charset="0"/>
            </a:endParaRPr>
          </a:p>
        </p:txBody>
      </p:sp>
      <p:pic>
        <p:nvPicPr>
          <p:cNvPr id="53250" name="Picture 2" descr="C:\Users\Portatil-1\Downloads\POWER CONGRESO\IMG-20160614-WA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4608512" cy="3456384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" descr="C:\Users\Portatil-1\Downloads\POWER CONGRESO\DSC_0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759690"/>
            <a:ext cx="5508104" cy="3098309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"/>
            <a:ext cx="7772400" cy="90871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ES" sz="3200" dirty="0" smtClean="0">
                <a:latin typeface="HelloBubbleButt" pitchFamily="2" charset="0"/>
                <a:ea typeface="HelloBubbleButt" pitchFamily="2" charset="0"/>
              </a:rPr>
              <a:t>IMPLICACIÓN DEL PROFESORADO</a:t>
            </a:r>
            <a:endParaRPr lang="es-ES" sz="3200" dirty="0">
              <a:latin typeface="Calibri" pitchFamily="34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611560" y="1052736"/>
            <a:ext cx="8064896" cy="12961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noProof="0" dirty="0" smtClean="0">
                <a:latin typeface="Calibri" pitchFamily="34" charset="0"/>
              </a:rPr>
              <a:t>EN LA LOCALIDAD DE PINOS DEL VALLE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loBoxerABC" pitchFamily="2" charset="0"/>
                <a:ea typeface="HelloBoxerABC" pitchFamily="2" charset="0"/>
              </a:rPr>
              <a:t>1º PREPARAMOS NUESTROS MONEDEROS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loBoxerABC" pitchFamily="2" charset="0"/>
              <a:ea typeface="HelloBoxerABC" pitchFamily="2" charset="0"/>
            </a:endParaRPr>
          </a:p>
        </p:txBody>
      </p:sp>
      <p:pic>
        <p:nvPicPr>
          <p:cNvPr id="49154" name="Picture 2" descr="C:\Users\Portatil-1\Downloads\POWER CONGRESO\DSC_07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3801616" cy="2138409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155" name="Picture 3" descr="C:\Users\Portatil-1\Downloads\POWER CONGRESO\IMG-20160616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636912"/>
            <a:ext cx="2968350" cy="3971036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156" name="Picture 4" descr="C:\Users\Portatil-1\Downloads\POWER CONGRESO\DSC_07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797152"/>
            <a:ext cx="3663730" cy="2060848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"/>
            <a:ext cx="7772400" cy="90871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ES" sz="3200" dirty="0" smtClean="0">
                <a:latin typeface="HelloBubbleButt" pitchFamily="2" charset="0"/>
                <a:ea typeface="HelloBubbleButt" pitchFamily="2" charset="0"/>
              </a:rPr>
              <a:t>IMPLICACIÓN DEL PROFESORADO</a:t>
            </a:r>
            <a:endParaRPr lang="es-ES" sz="3200" dirty="0">
              <a:latin typeface="Calibri" pitchFamily="34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611560" y="1052736"/>
            <a:ext cx="8064896" cy="12961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noProof="0" dirty="0" smtClean="0">
                <a:latin typeface="Calibri" pitchFamily="34" charset="0"/>
              </a:rPr>
              <a:t>EN LA LOCALIDAD DE PINOS DEL VALLE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600" dirty="0" smtClean="0">
                <a:latin typeface="HelloBoxerABC" pitchFamily="2" charset="0"/>
                <a:ea typeface="HelloBoxerABC" pitchFamily="2" charset="0"/>
              </a:rPr>
              <a:t>2</a:t>
            </a:r>
            <a:r>
              <a:rPr kumimoji="0" lang="es-ES" sz="3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loBoxerABC" pitchFamily="2" charset="0"/>
                <a:ea typeface="HelloBoxerABC" pitchFamily="2" charset="0"/>
              </a:rPr>
              <a:t>º VAMOS</a:t>
            </a:r>
            <a:r>
              <a:rPr kumimoji="0" lang="es-ES" sz="3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loBoxerABC" pitchFamily="2" charset="0"/>
                <a:ea typeface="HelloBoxerABC" pitchFamily="2" charset="0"/>
              </a:rPr>
              <a:t> CONSIGUIENDO DINERO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loBoxerABC" pitchFamily="2" charset="0"/>
              <a:ea typeface="HelloBoxerABC" pitchFamily="2" charset="0"/>
            </a:endParaRPr>
          </a:p>
        </p:txBody>
      </p:sp>
      <p:pic>
        <p:nvPicPr>
          <p:cNvPr id="50178" name="Picture 2" descr="C:\Users\Portatil-1\Downloads\POWER CONGRESO\DSC_07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5400600" cy="3037838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179" name="Picture 3" descr="C:\Users\Portatil-1\Downloads\POWER CONGRESO\DSC_07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4029" y="3573017"/>
            <a:ext cx="5839971" cy="3284984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"/>
            <a:ext cx="7772400" cy="90871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ES" sz="3200" dirty="0" smtClean="0">
                <a:latin typeface="HelloBubbleButt" pitchFamily="2" charset="0"/>
                <a:ea typeface="HelloBubbleButt" pitchFamily="2" charset="0"/>
              </a:rPr>
              <a:t>IMPLICACIÓN DEL PROFESORADO</a:t>
            </a:r>
            <a:endParaRPr lang="es-ES" sz="3200" dirty="0">
              <a:latin typeface="Calibri" pitchFamily="34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611560" y="1052736"/>
            <a:ext cx="8064896" cy="12961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noProof="0" dirty="0" smtClean="0">
                <a:latin typeface="Calibri" pitchFamily="34" charset="0"/>
              </a:rPr>
              <a:t>EN LA LOCALIDAD DE PINOS DEL VALLE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600" noProof="0" dirty="0" smtClean="0">
                <a:latin typeface="HelloBoxerABC" pitchFamily="2" charset="0"/>
                <a:ea typeface="HelloBoxerABC" pitchFamily="2" charset="0"/>
              </a:rPr>
              <a:t>3º CONTEO ALTERNO Y CAMBIO DE MONEDAS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loBoxerABC" pitchFamily="2" charset="0"/>
              <a:ea typeface="HelloBoxerABC" pitchFamily="2" charset="0"/>
            </a:endParaRPr>
          </a:p>
        </p:txBody>
      </p:sp>
      <p:pic>
        <p:nvPicPr>
          <p:cNvPr id="51203" name="Picture 3" descr="C:\Users\Portatil-1\Downloads\POWER CONGRESO\DSC_07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5376596" cy="3024336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02" name="Picture 2" descr="C:\Users\Portatil-1\Downloads\POWER CONGRESO\DSC_07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881204"/>
            <a:ext cx="5292080" cy="2976796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"/>
            <a:ext cx="7772400" cy="1124743"/>
          </a:xfrm>
          <a:solidFill>
            <a:schemeClr val="bg1"/>
          </a:solidFill>
        </p:spPr>
        <p:txBody>
          <a:bodyPr/>
          <a:lstStyle/>
          <a:p>
            <a:r>
              <a:rPr lang="es-ES" dirty="0" smtClean="0">
                <a:latin typeface="HelloBubbleButt" pitchFamily="2" charset="0"/>
                <a:ea typeface="HelloBubbleButt" pitchFamily="2" charset="0"/>
              </a:rPr>
              <a:t>EL INICIO DEL MÉTODO</a:t>
            </a:r>
            <a:endParaRPr lang="es-ES" dirty="0">
              <a:latin typeface="HelloBubbleButt" pitchFamily="2" charset="0"/>
              <a:ea typeface="HelloBubbleButt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5184576" cy="3096344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es-ES" b="1" dirty="0" smtClean="0">
                <a:solidFill>
                  <a:schemeClr val="tx1"/>
                </a:solidFill>
                <a:latin typeface="Calibri" pitchFamily="34" charset="0"/>
              </a:rPr>
              <a:t>EN LA ETAPA DE E.I. EN EL CURSO 12/13.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Calibri" pitchFamily="34" charset="0"/>
              </a:rPr>
              <a:t>LECTURA Y ESTUDIO.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Calibri" pitchFamily="34" charset="0"/>
              </a:rPr>
              <a:t>MAPA DE ACTIVIDADES.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Calibri" pitchFamily="34" charset="0"/>
              </a:rPr>
              <a:t>RESUMEN DEL LIBRO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Calibri" pitchFamily="34" charset="0"/>
              </a:rPr>
              <a:t>ELABORACIÓN DE MATERIALES BÁSICOS.</a:t>
            </a:r>
          </a:p>
          <a:p>
            <a:endParaRPr lang="es-ES" dirty="0">
              <a:latin typeface="Calibri" pitchFamily="34" charset="0"/>
            </a:endParaRPr>
          </a:p>
        </p:txBody>
      </p:sp>
      <p:pic>
        <p:nvPicPr>
          <p:cNvPr id="5" name="Picture 2" descr="http://image.casadellibro.com/a/l/t0/58/9788499870458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660232" y="1052736"/>
            <a:ext cx="1296144" cy="1726728"/>
          </a:xfrm>
          <a:prstGeom prst="rect">
            <a:avLst/>
          </a:prstGeom>
          <a:noFill/>
          <a:ln w="38103">
            <a:solidFill>
              <a:schemeClr val="accent2">
                <a:lumMod val="75000"/>
              </a:schemeClr>
            </a:solidFill>
            <a:prstDash val="solid"/>
            <a:miter/>
          </a:ln>
          <a:effectLst>
            <a:outerShdw dist="38096" dir="2700000" algn="tl">
              <a:srgbClr val="000000">
                <a:alpha val="43000"/>
              </a:srgbClr>
            </a:outerShdw>
          </a:effectLst>
        </p:spPr>
      </p:pic>
      <p:pic>
        <p:nvPicPr>
          <p:cNvPr id="7" name="Picture 4" descr="C:\Users\Portatil-1\Documents\J.M.MONTERO\DIBUJOS PARA MATES\FOTOS MATERIALES\DSC068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941168"/>
            <a:ext cx="2280351" cy="171053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C:\Users\Inés\Desktop\IMAGENES MAT ABN\FOTOS ABN\DSC0329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228184" y="4941168"/>
            <a:ext cx="2267749" cy="1700808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4" descr="C:\Users\Portatil-1\Documents\CURSO 15-16\FOTOS 15-16\FOTOS ABN 15-16\AULA ABN\DSC077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941168"/>
            <a:ext cx="2208170" cy="1656128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C:\Users\Inés\Desktop\IMAGENES MAT ABN\FOTOS ABN\DSC05165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228184" y="2996952"/>
            <a:ext cx="2304260" cy="1728188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"/>
            <a:ext cx="7772400" cy="90871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ES" sz="3200" dirty="0" smtClean="0">
                <a:latin typeface="HelloBubbleButt" pitchFamily="2" charset="0"/>
                <a:ea typeface="HelloBubbleButt" pitchFamily="2" charset="0"/>
              </a:rPr>
              <a:t>IMPLICACIÓN DEL PROFESORADO</a:t>
            </a:r>
            <a:endParaRPr lang="es-ES" sz="3200" dirty="0">
              <a:latin typeface="Calibri" pitchFamily="34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611560" y="1052736"/>
            <a:ext cx="8064896" cy="12961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noProof="0" dirty="0" smtClean="0">
                <a:latin typeface="Calibri" pitchFamily="34" charset="0"/>
              </a:rPr>
              <a:t>EN LA LOCALIDAD DE PINOS DEL VALLE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600" noProof="0" dirty="0" smtClean="0">
                <a:latin typeface="HelloBoxerABC" pitchFamily="2" charset="0"/>
                <a:ea typeface="HelloBoxerABC" pitchFamily="2" charset="0"/>
              </a:rPr>
              <a:t>4º CALCULAMOS CUÁNTO NOS FALTA PARA…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loBoxerABC" pitchFamily="2" charset="0"/>
              <a:ea typeface="HelloBoxerABC" pitchFamily="2" charset="0"/>
            </a:endParaRPr>
          </a:p>
        </p:txBody>
      </p:sp>
      <p:pic>
        <p:nvPicPr>
          <p:cNvPr id="52226" name="Picture 2" descr="http://www.gifsanimados.org/data/media/87/camara-de-cine-imagen-animada-001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284984"/>
            <a:ext cx="1862275" cy="2160240"/>
          </a:xfrm>
          <a:prstGeom prst="rect">
            <a:avLst/>
          </a:prstGeom>
          <a:noFill/>
        </p:spPr>
      </p:pic>
      <p:pic>
        <p:nvPicPr>
          <p:cNvPr id="52228" name="Picture 4" descr="http://www.gifmania.com/Gif-Animados-Alimentos/Imagenes-Aperitivos/Palomitas-Maiz/Palomitas-De-Maiz-6600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645024"/>
            <a:ext cx="1728192" cy="1693628"/>
          </a:xfrm>
          <a:prstGeom prst="rect">
            <a:avLst/>
          </a:prstGeom>
          <a:noFill/>
        </p:spPr>
      </p:pic>
      <p:pic>
        <p:nvPicPr>
          <p:cNvPr id="52230" name="Picture 6" descr="http://www.canalgif.net/Gifs-animados/Bebidas/Refrescos/Imagen-animada-Refresco-0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174502"/>
            <a:ext cx="1656184" cy="2186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"/>
            <a:ext cx="7772400" cy="90871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ES" sz="3200" dirty="0" smtClean="0">
                <a:latin typeface="HelloBubbleButt" pitchFamily="2" charset="0"/>
                <a:ea typeface="HelloBubbleButt" pitchFamily="2" charset="0"/>
              </a:rPr>
              <a:t>IMPLICACIÓN DEL PROFESORADO</a:t>
            </a:r>
            <a:endParaRPr lang="es-ES" sz="3200" dirty="0">
              <a:latin typeface="Calibri" pitchFamily="34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611560" y="1052736"/>
            <a:ext cx="8064896" cy="12961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noProof="0" dirty="0" smtClean="0">
                <a:latin typeface="Calibri" pitchFamily="34" charset="0"/>
              </a:rPr>
              <a:t>EN LA LOCALIDAD DE PINOS DEL VALLE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600" dirty="0" smtClean="0">
                <a:latin typeface="HelloBoxerABC" pitchFamily="2" charset="0"/>
                <a:ea typeface="HelloBoxerABC" pitchFamily="2" charset="0"/>
              </a:rPr>
              <a:t>5º PREPARAMOS LA CARTELERA CON LOS PRECIOS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loBoxerABC" pitchFamily="2" charset="0"/>
              <a:ea typeface="HelloBoxerABC" pitchFamily="2" charset="0"/>
            </a:endParaRPr>
          </a:p>
        </p:txBody>
      </p:sp>
      <p:pic>
        <p:nvPicPr>
          <p:cNvPr id="1026" name="Picture 2" descr="C:\Users\Portatil-1\Downloads\CONGRESO ABN\POWER CONGRESO\DSC_07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92896"/>
            <a:ext cx="7315200" cy="4114800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"/>
            <a:ext cx="7772400" cy="90871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ES" sz="3200" dirty="0" smtClean="0">
                <a:latin typeface="HelloBubbleButt" pitchFamily="2" charset="0"/>
                <a:ea typeface="HelloBubbleButt" pitchFamily="2" charset="0"/>
              </a:rPr>
              <a:t>IMPLICACIÓN DEL PROFESORADO</a:t>
            </a:r>
            <a:endParaRPr lang="es-ES" sz="3200" dirty="0">
              <a:latin typeface="Calibri" pitchFamily="34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611560" y="1052736"/>
            <a:ext cx="8064896" cy="12961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noProof="0" dirty="0" smtClean="0">
                <a:latin typeface="Calibri" pitchFamily="34" charset="0"/>
              </a:rPr>
              <a:t>EN LA LOCALIDAD DE PINOS DEL VALLE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600" dirty="0" smtClean="0">
                <a:latin typeface="HelloBoxerABC" pitchFamily="2" charset="0"/>
                <a:ea typeface="HelloBoxerABC" pitchFamily="2" charset="0"/>
              </a:rPr>
              <a:t>6</a:t>
            </a:r>
            <a:r>
              <a:rPr lang="es-ES" sz="3600" dirty="0" smtClean="0">
                <a:latin typeface="HelloBoxerABC" pitchFamily="2" charset="0"/>
                <a:ea typeface="HelloBoxerABC" pitchFamily="2" charset="0"/>
              </a:rPr>
              <a:t>º </a:t>
            </a:r>
            <a:r>
              <a:rPr lang="es-ES" sz="3600" dirty="0" smtClean="0">
                <a:latin typeface="HelloBoxerABC" pitchFamily="2" charset="0"/>
                <a:ea typeface="HelloBoxerABC" pitchFamily="2" charset="0"/>
              </a:rPr>
              <a:t>COMPRAMOS LAS ENTRADAS EN LA TAQUILLA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loBoxerABC" pitchFamily="2" charset="0"/>
              <a:ea typeface="HelloBoxerABC" pitchFamily="2" charset="0"/>
            </a:endParaRPr>
          </a:p>
        </p:txBody>
      </p:sp>
      <p:pic>
        <p:nvPicPr>
          <p:cNvPr id="2050" name="Picture 2" descr="C:\Users\Portatil-1\Downloads\CONGRESO ABN\POWER CONGRESO\DSC_0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51112"/>
            <a:ext cx="2535125" cy="4506888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Portatil-1\Downloads\CONGRESO ABN\POWER CONGRESO\DSC_07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068960"/>
            <a:ext cx="5529808" cy="3110517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"/>
            <a:ext cx="7772400" cy="90871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ES" sz="3200" dirty="0" smtClean="0">
                <a:latin typeface="HelloBubbleButt" pitchFamily="2" charset="0"/>
                <a:ea typeface="HelloBubbleButt" pitchFamily="2" charset="0"/>
              </a:rPr>
              <a:t>IMPLICACIÓN DEL PROFESORADO</a:t>
            </a:r>
            <a:endParaRPr lang="es-ES" sz="3200" dirty="0">
              <a:latin typeface="Calibri" pitchFamily="34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611560" y="1052736"/>
            <a:ext cx="8064896" cy="12961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noProof="0" dirty="0" smtClean="0">
                <a:latin typeface="Calibri" pitchFamily="34" charset="0"/>
              </a:rPr>
              <a:t>EN LA LOCALIDAD DE PINOS DEL VALLE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600" dirty="0" smtClean="0">
                <a:latin typeface="HelloBoxerABC" pitchFamily="2" charset="0"/>
                <a:ea typeface="HelloBoxerABC" pitchFamily="2" charset="0"/>
              </a:rPr>
              <a:t>7</a:t>
            </a:r>
            <a:r>
              <a:rPr lang="es-ES" sz="3600" dirty="0" smtClean="0">
                <a:latin typeface="HelloBoxerABC" pitchFamily="2" charset="0"/>
                <a:ea typeface="HelloBoxerABC" pitchFamily="2" charset="0"/>
              </a:rPr>
              <a:t>º </a:t>
            </a:r>
            <a:r>
              <a:rPr lang="es-ES" sz="3600" dirty="0" smtClean="0">
                <a:latin typeface="HelloBoxerABC" pitchFamily="2" charset="0"/>
                <a:ea typeface="HelloBoxerABC" pitchFamily="2" charset="0"/>
              </a:rPr>
              <a:t>COMPRAMOS LAS PALOMITAS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loBoxerABC" pitchFamily="2" charset="0"/>
              <a:ea typeface="HelloBoxerABC" pitchFamily="2" charset="0"/>
            </a:endParaRPr>
          </a:p>
        </p:txBody>
      </p:sp>
      <p:pic>
        <p:nvPicPr>
          <p:cNvPr id="3074" name="Picture 2" descr="C:\Users\Portatil-1\Downloads\CONGRESO ABN\POWER CONGRESO\DSC_07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564904"/>
            <a:ext cx="7315200" cy="4114800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"/>
            <a:ext cx="7772400" cy="90871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ES" sz="3200" dirty="0" smtClean="0">
                <a:latin typeface="HelloBubbleButt" pitchFamily="2" charset="0"/>
                <a:ea typeface="HelloBubbleButt" pitchFamily="2" charset="0"/>
              </a:rPr>
              <a:t>IMPLICACIÓN DEL PROFESORADO</a:t>
            </a:r>
            <a:endParaRPr lang="es-ES" sz="3200" dirty="0">
              <a:latin typeface="Calibri" pitchFamily="34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611560" y="1052736"/>
            <a:ext cx="8064896" cy="12961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noProof="0" dirty="0" smtClean="0">
                <a:latin typeface="Calibri" pitchFamily="34" charset="0"/>
              </a:rPr>
              <a:t>EN LA LOCALIDAD DE PINOS DEL VALLE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600" noProof="0" dirty="0" smtClean="0">
                <a:latin typeface="HelloBoxerABC" pitchFamily="2" charset="0"/>
                <a:ea typeface="HelloBoxerABC" pitchFamily="2" charset="0"/>
              </a:rPr>
              <a:t>8</a:t>
            </a:r>
            <a:r>
              <a:rPr lang="es-ES" sz="3600" noProof="0" dirty="0" smtClean="0">
                <a:latin typeface="HelloBoxerABC" pitchFamily="2" charset="0"/>
                <a:ea typeface="HelloBoxerABC" pitchFamily="2" charset="0"/>
              </a:rPr>
              <a:t>º </a:t>
            </a:r>
            <a:r>
              <a:rPr lang="es-ES" sz="3600" noProof="0" dirty="0" smtClean="0">
                <a:latin typeface="HelloBoxerABC" pitchFamily="2" charset="0"/>
                <a:ea typeface="HelloBoxerABC" pitchFamily="2" charset="0"/>
              </a:rPr>
              <a:t>COMPRAMOS NUESTRA BEBIDA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loBoxerABC" pitchFamily="2" charset="0"/>
              <a:ea typeface="HelloBoxerABC" pitchFamily="2" charset="0"/>
            </a:endParaRPr>
          </a:p>
        </p:txBody>
      </p:sp>
      <p:pic>
        <p:nvPicPr>
          <p:cNvPr id="4098" name="Picture 2" descr="C:\Users\Portatil-1\Downloads\CONGRESO ABN\POWER CONGRESO\DSC_0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564904"/>
            <a:ext cx="7315200" cy="4114800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"/>
            <a:ext cx="7772400" cy="90871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ES" sz="3200" dirty="0" smtClean="0">
                <a:latin typeface="HelloBubbleButt" pitchFamily="2" charset="0"/>
                <a:ea typeface="HelloBubbleButt" pitchFamily="2" charset="0"/>
              </a:rPr>
              <a:t>IMPLICACIÓN DEL PROFESORADO</a:t>
            </a:r>
            <a:endParaRPr lang="es-ES" sz="3200" dirty="0">
              <a:latin typeface="Calibri" pitchFamily="34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611560" y="1052736"/>
            <a:ext cx="8064896" cy="12961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noProof="0" dirty="0" smtClean="0">
                <a:latin typeface="Calibri" pitchFamily="34" charset="0"/>
              </a:rPr>
              <a:t>EN LA LOCALIDAD DE PINOS DEL VALLE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600" dirty="0" smtClean="0">
                <a:latin typeface="HelloBoxerABC" pitchFamily="2" charset="0"/>
                <a:ea typeface="HelloBoxerABC" pitchFamily="2" charset="0"/>
              </a:rPr>
              <a:t>9</a:t>
            </a:r>
            <a:r>
              <a:rPr lang="es-ES" sz="3600" noProof="0" dirty="0" smtClean="0">
                <a:latin typeface="HelloBoxerABC" pitchFamily="2" charset="0"/>
                <a:ea typeface="HelloBoxerABC" pitchFamily="2" charset="0"/>
              </a:rPr>
              <a:t>º Y A DISFRUTAR DE LA PELÍCULA!!!!!!!!!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loBoxerABC" pitchFamily="2" charset="0"/>
              <a:ea typeface="HelloBoxerABC" pitchFamily="2" charset="0"/>
            </a:endParaRPr>
          </a:p>
        </p:txBody>
      </p:sp>
      <p:pic>
        <p:nvPicPr>
          <p:cNvPr id="5122" name="Picture 2" descr="C:\Users\Portatil-1\Downloads\CONGRESO ABN\POWER CONGRESO\DSC_0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92896"/>
            <a:ext cx="7315200" cy="4114800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"/>
            <a:ext cx="7772400" cy="90871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ES" sz="3200" dirty="0" smtClean="0">
                <a:latin typeface="HelloBubbleButt" pitchFamily="2" charset="0"/>
                <a:ea typeface="HelloBubbleButt" pitchFamily="2" charset="0"/>
              </a:rPr>
              <a:t>MUCHAS GRACIAS</a:t>
            </a:r>
            <a:endParaRPr lang="es-ES" sz="3200" dirty="0">
              <a:latin typeface="Calibri" pitchFamily="34" charset="0"/>
            </a:endParaRPr>
          </a:p>
        </p:txBody>
      </p:sp>
      <p:pic>
        <p:nvPicPr>
          <p:cNvPr id="8" name="Picture 2" descr="C:\Users\Portatil-1\Documents\CURSO 15-16\FOTOS 15-16\FOTOS ABN 15-16\1º TRIMESTRE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005064"/>
            <a:ext cx="4283968" cy="2560158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4" descr="C:\Users\Portatil-1\Documents\CURSO 15-16\FOTOS 15-16\JUEOS MATEMÁTICOS\2º ANTOLIO- LEO\DSC08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052736"/>
            <a:ext cx="4992555" cy="3744416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196752"/>
          </a:xfrm>
          <a:solidFill>
            <a:schemeClr val="bg1"/>
          </a:solidFill>
        </p:spPr>
        <p:txBody>
          <a:bodyPr/>
          <a:lstStyle/>
          <a:p>
            <a:r>
              <a:rPr lang="es-ES" dirty="0" smtClean="0">
                <a:latin typeface="HelloBubbleButt" pitchFamily="2" charset="0"/>
                <a:ea typeface="HelloBubbleButt" pitchFamily="2" charset="0"/>
              </a:rPr>
              <a:t>VAMOS CRECIENDO</a:t>
            </a:r>
            <a:endParaRPr lang="es-ES" dirty="0">
              <a:latin typeface="HelloBubbleButt" pitchFamily="2" charset="0"/>
              <a:ea typeface="HelloBubbleButt" pitchFamily="2" charset="0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395536" y="1556792"/>
            <a:ext cx="8424936" cy="30963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2800" dirty="0" smtClean="0">
                <a:latin typeface="Calibri" pitchFamily="34" charset="0"/>
              </a:rPr>
              <a:t>SE AMPLIA EN EL CURSO 13-14 A 4º-5º Y 6º A TRAVÉS DE TALLERES DE NUMERACIÓN.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2800" dirty="0" smtClean="0">
                <a:latin typeface="Calibri" pitchFamily="34" charset="0"/>
              </a:rPr>
              <a:t>A PARTIR DEL CURSO 14-15 </a:t>
            </a:r>
            <a:r>
              <a:rPr lang="es-ES" sz="2800" smtClean="0">
                <a:latin typeface="Calibri" pitchFamily="34" charset="0"/>
              </a:rPr>
              <a:t>HAY CONSENSO </a:t>
            </a:r>
            <a:r>
              <a:rPr lang="es-ES" sz="2800" dirty="0" smtClean="0">
                <a:latin typeface="Calibri" pitchFamily="34" charset="0"/>
              </a:rPr>
              <a:t>EN EL CLAUSTRO  Y SE GENERALIZA EN TODO EL CENTRO.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2800" dirty="0" smtClean="0">
                <a:latin typeface="Calibri" pitchFamily="34" charset="0"/>
              </a:rPr>
              <a:t>EN EL CURSO 15-16 PASA A FORMAR PARTE DEL PROYECTO EDUCATIVO.  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026" name="Picture 2" descr="C:\Users\Portatil-1\Documents\CURSO 15-16\FOTOS 15-16\FOTOS ABN 15-16\3º TRIMESTRE\PANELES NUMÉRICOS\DSC08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005064"/>
            <a:ext cx="3456384" cy="2592288"/>
          </a:xfrm>
          <a:prstGeom prst="rect">
            <a:avLst/>
          </a:prstGeom>
          <a:noFill/>
        </p:spPr>
      </p:pic>
      <p:pic>
        <p:nvPicPr>
          <p:cNvPr id="1027" name="Picture 3" descr="C:\Users\Portatil-1\Documents\CURSO 15-16\FOTOS 15-16\FOTOS ABN 15-16\3º TRIMESTRE\DSC_03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365104"/>
            <a:ext cx="4047772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es-ES" dirty="0" smtClean="0">
                <a:latin typeface="HelloBubbleButt" pitchFamily="2" charset="0"/>
                <a:ea typeface="HelloBubbleButt" pitchFamily="2" charset="0"/>
              </a:rPr>
              <a:t>IMPLICACIÓN DE LAS FAMILIAS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8064896" cy="648072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r>
              <a:rPr lang="es-ES" sz="4200" b="1" dirty="0" smtClean="0">
                <a:solidFill>
                  <a:schemeClr val="accent2">
                    <a:lumMod val="50000"/>
                  </a:schemeClr>
                </a:solidFill>
                <a:latin typeface="HelloBrownieBadge" pitchFamily="2" charset="0"/>
                <a:ea typeface="HelloBrownieBadge" pitchFamily="2" charset="0"/>
              </a:rPr>
              <a:t>1º</a:t>
            </a:r>
            <a:r>
              <a:rPr lang="es-ES" dirty="0" smtClean="0">
                <a:solidFill>
                  <a:schemeClr val="tx1"/>
                </a:solidFill>
                <a:latin typeface="Calibri" pitchFamily="34" charset="0"/>
              </a:rPr>
              <a:t> EN INFANTIL, A TRAVÉS DE JUEGOS MATEMÁTICOS.</a:t>
            </a:r>
            <a:endParaRPr lang="es-ES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" name="Picture 7" descr="C:\Users\Portatil-1\Documents\CURSO 15-16\FOTOS 15-16\JUEOS MATEMÁTICOS\1º ELI-JÓNATHAN\DSC079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322573"/>
            <a:ext cx="6048796" cy="4535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es-ES" dirty="0" smtClean="0">
                <a:latin typeface="HelloBubbleButt" pitchFamily="2" charset="0"/>
                <a:ea typeface="HelloBubbleButt" pitchFamily="2" charset="0"/>
              </a:rPr>
              <a:t>IMPLICACIÓN DE LAS FAMILIAS</a:t>
            </a:r>
            <a:endParaRPr lang="es-ES" dirty="0">
              <a:latin typeface="Calibri" pitchFamily="34" charset="0"/>
            </a:endParaRPr>
          </a:p>
        </p:txBody>
      </p:sp>
      <p:pic>
        <p:nvPicPr>
          <p:cNvPr id="2050" name="Picture 2" descr="D:\FOTOS 14-15\COMUNIDAD DE APRENDIZAJE\KATHERINE\DSC062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65412"/>
            <a:ext cx="7056784" cy="5292588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es-ES" dirty="0" smtClean="0">
                <a:latin typeface="HelloBubbleButt" pitchFamily="2" charset="0"/>
                <a:ea typeface="HelloBubbleButt" pitchFamily="2" charset="0"/>
              </a:rPr>
              <a:t>IMPLICACIÓN DE LAS FAMILIAS</a:t>
            </a:r>
            <a:endParaRPr lang="es-ES" dirty="0">
              <a:latin typeface="Calibri" pitchFamily="34" charset="0"/>
            </a:endParaRPr>
          </a:p>
        </p:txBody>
      </p:sp>
      <p:pic>
        <p:nvPicPr>
          <p:cNvPr id="3076" name="Picture 4" descr="C:\Users\Portatil-1\Documents\CURSO 15-16\FOTOS 15-16\JUEOS MATEMÁTICOS\5º LAURA\DSC08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49760"/>
            <a:ext cx="6944320" cy="5208240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es-ES" dirty="0" smtClean="0">
                <a:latin typeface="HelloBubbleButt" pitchFamily="2" charset="0"/>
                <a:ea typeface="HelloBubbleButt" pitchFamily="2" charset="0"/>
              </a:rPr>
              <a:t>IMPLICACIÓN DE LAS FAMILIAS</a:t>
            </a:r>
            <a:endParaRPr lang="es-ES" dirty="0">
              <a:latin typeface="Calibri" pitchFamily="34" charset="0"/>
            </a:endParaRPr>
          </a:p>
        </p:txBody>
      </p:sp>
      <p:pic>
        <p:nvPicPr>
          <p:cNvPr id="62466" name="Picture 2" descr="C:\Users\Portatil-1\Documents\CURSO 15-16\FOTOS 15-16\JUEOS MATEMÁTICOS\6º JOSÉ LUIS\DSC08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1628800"/>
            <a:ext cx="6972267" cy="5229200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es-ES" dirty="0" smtClean="0">
                <a:latin typeface="HelloBubbleButt" pitchFamily="2" charset="0"/>
                <a:ea typeface="HelloBubbleButt" pitchFamily="2" charset="0"/>
              </a:rPr>
              <a:t>IMPLICACIÓN DE LAS FAMILIAS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8064896" cy="648072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s-ES" sz="4200" b="1" dirty="0" smtClean="0">
                <a:solidFill>
                  <a:schemeClr val="accent2">
                    <a:lumMod val="50000"/>
                  </a:schemeClr>
                </a:solidFill>
                <a:latin typeface="HelloBrownieBadge" pitchFamily="2" charset="0"/>
                <a:ea typeface="HelloBrownieBadge" pitchFamily="2" charset="0"/>
              </a:rPr>
              <a:t>2º</a:t>
            </a:r>
            <a:r>
              <a:rPr lang="es-ES" dirty="0" smtClean="0">
                <a:solidFill>
                  <a:schemeClr val="tx1"/>
                </a:solidFill>
                <a:latin typeface="Calibri" pitchFamily="34" charset="0"/>
              </a:rPr>
              <a:t> TALLERES DE FORMACIÓN</a:t>
            </a:r>
            <a:endParaRPr lang="es-ES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099" name="Picture 3" descr="C:\Users\Portatil-1\Pictures\FOTOS MÓVIL\FOTOS TALLER ABN\IMG-20151015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986" y="2357882"/>
            <a:ext cx="8000210" cy="4500118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EB2FF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428</Words>
  <Application>Microsoft Office PowerPoint</Application>
  <PresentationFormat>Presentación en pantalla (4:3)</PresentationFormat>
  <Paragraphs>86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Tema de Office</vt:lpstr>
      <vt:lpstr>  HEMOS CRECIDO  CON    EXPERIENCIAS EN EL C.P.R. “EL PINAR”. PINOS DEL VALLE-IZBOR.                         GRANADA.       LUCÍA GARCÍA MARTÍNEZ </vt:lpstr>
      <vt:lpstr>      ¿QUIÉNES SOMOS?      </vt:lpstr>
      <vt:lpstr>EL INICIO DEL MÉTODO</vt:lpstr>
      <vt:lpstr>VAMOS CRECIENDO</vt:lpstr>
      <vt:lpstr>IMPLICACIÓN DE LAS FAMILIAS</vt:lpstr>
      <vt:lpstr>IMPLICACIÓN DE LAS FAMILIAS</vt:lpstr>
      <vt:lpstr>IMPLICACIÓN DE LAS FAMILIAS</vt:lpstr>
      <vt:lpstr>IMPLICACIÓN DE LAS FAMILIAS</vt:lpstr>
      <vt:lpstr>IMPLICACIÓN DE LAS FAMILIAS</vt:lpstr>
      <vt:lpstr>IMPLICACIÓN DE LAS FAMILIAS</vt:lpstr>
      <vt:lpstr>IMPLICACIÓN DE LAS FAMILIAS</vt:lpstr>
      <vt:lpstr>IMPLICACIÓN DE LAS FAMILIAS</vt:lpstr>
      <vt:lpstr>IMPLICACIÓN DE LAS FAMILIAS</vt:lpstr>
      <vt:lpstr>IMPLICACIÓN DE LAS FAMILIAS</vt:lpstr>
      <vt:lpstr>IMPLICACIÓN DE LAS FAMILIAS</vt:lpstr>
      <vt:lpstr>IMPLICACIÓN DE LAS FAMILIAS</vt:lpstr>
      <vt:lpstr>IMPLICACIÓN DEL ALUMNADO</vt:lpstr>
      <vt:lpstr>IMPLICACIÓN DEL PROFESORADO</vt:lpstr>
      <vt:lpstr>IMPLICACIÓN DEL PROFESORADO</vt:lpstr>
      <vt:lpstr>IMPLICACIÓN DEL PROFESORADO</vt:lpstr>
      <vt:lpstr>IMPLICACIÓN DEL PROFESORADO</vt:lpstr>
      <vt:lpstr>IMPLICACIÓN DEL PROFESORADO</vt:lpstr>
      <vt:lpstr>IMPLICACIÓN DEL PROFESORADO</vt:lpstr>
      <vt:lpstr>IMPLICACIÓN DEL PROFESORADO</vt:lpstr>
      <vt:lpstr>IMPLICACIÓN DEL PROFESORADO</vt:lpstr>
      <vt:lpstr>IMPLICACIÓN DEL PROFESORADO</vt:lpstr>
      <vt:lpstr>IMPLICACIÓN DEL PROFESORADO</vt:lpstr>
      <vt:lpstr>IMPLICACIÓN DEL PROFESORADO</vt:lpstr>
      <vt:lpstr>IMPLICACIÓN DEL PROFESORADO</vt:lpstr>
      <vt:lpstr>IMPLICACIÓN DEL PROFESORADO</vt:lpstr>
      <vt:lpstr>IMPLICACIÓN DEL PROFESORADO</vt:lpstr>
      <vt:lpstr>IMPLICACIÓN DEL PROFESORADO</vt:lpstr>
      <vt:lpstr>IMPLICACIÓN DEL PROFESORADO</vt:lpstr>
      <vt:lpstr>IMPLICACIÓN DEL PROFESORADO</vt:lpstr>
      <vt:lpstr>IMPLICACIÓN DEL PROFESORADO</vt:lpstr>
      <vt:lpstr>MUCHAS 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LUCÍA GARCÍA MARTÍNEZ</dc:creator>
  <cp:lastModifiedBy>Windows User</cp:lastModifiedBy>
  <cp:revision>50</cp:revision>
  <dcterms:created xsi:type="dcterms:W3CDTF">2016-06-12T08:44:36Z</dcterms:created>
  <dcterms:modified xsi:type="dcterms:W3CDTF">2016-06-25T09:08:31Z</dcterms:modified>
</cp:coreProperties>
</file>