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60" r:id="rId6"/>
    <p:sldId id="259" r:id="rId7"/>
    <p:sldId id="271" r:id="rId8"/>
    <p:sldId id="272" r:id="rId9"/>
    <p:sldId id="261" r:id="rId10"/>
    <p:sldId id="263" r:id="rId11"/>
    <p:sldId id="264" r:id="rId12"/>
    <p:sldId id="265" r:id="rId13"/>
    <p:sldId id="266" r:id="rId14"/>
    <p:sldId id="270" r:id="rId15"/>
    <p:sldId id="273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66" autoAdjust="0"/>
    <p:restoredTop sz="94660"/>
  </p:normalViewPr>
  <p:slideViewPr>
    <p:cSldViewPr>
      <p:cViewPr varScale="1">
        <p:scale>
          <a:sx n="83" d="100"/>
          <a:sy n="83" d="100"/>
        </p:scale>
        <p:origin x="-126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C46AC-0C22-4562-BD0E-B72A32A3BEEA}" type="datetimeFigureOut">
              <a:rPr lang="es-ES" smtClean="0"/>
              <a:pPr/>
              <a:t>15/07/2016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CC415-9A9C-4DD8-BA9A-921DD529BF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CC415-9A9C-4DD8-BA9A-921DD529BF75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E620BE-2B49-4168-8806-6FA67C576D32}" type="datetimeFigureOut">
              <a:rPr lang="es-ES" smtClean="0"/>
              <a:pPr/>
              <a:t>15/07/2016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1D8F23-10B8-42F7-A03F-F3302C4DD0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20BE-2B49-4168-8806-6FA67C576D32}" type="datetimeFigureOut">
              <a:rPr lang="es-ES" smtClean="0"/>
              <a:pPr/>
              <a:t>15/07/2016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F23-10B8-42F7-A03F-F3302C4DD0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20BE-2B49-4168-8806-6FA67C576D32}" type="datetimeFigureOut">
              <a:rPr lang="es-ES" smtClean="0"/>
              <a:pPr/>
              <a:t>15/07/2016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F23-10B8-42F7-A03F-F3302C4DD0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E620BE-2B49-4168-8806-6FA67C576D32}" type="datetimeFigureOut">
              <a:rPr lang="es-ES" smtClean="0"/>
              <a:pPr/>
              <a:t>15/07/2016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1D8F23-10B8-42F7-A03F-F3302C4DD06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E620BE-2B49-4168-8806-6FA67C576D32}" type="datetimeFigureOut">
              <a:rPr lang="es-ES" smtClean="0"/>
              <a:pPr/>
              <a:t>15/07/2016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1D8F23-10B8-42F7-A03F-F3302C4DD0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20BE-2B49-4168-8806-6FA67C576D32}" type="datetimeFigureOut">
              <a:rPr lang="es-ES" smtClean="0"/>
              <a:pPr/>
              <a:t>15/07/2016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F23-10B8-42F7-A03F-F3302C4DD06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20BE-2B49-4168-8806-6FA67C576D32}" type="datetimeFigureOut">
              <a:rPr lang="es-ES" smtClean="0"/>
              <a:pPr/>
              <a:t>15/07/2016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F23-10B8-42F7-A03F-F3302C4DD06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E620BE-2B49-4168-8806-6FA67C576D32}" type="datetimeFigureOut">
              <a:rPr lang="es-ES" smtClean="0"/>
              <a:pPr/>
              <a:t>15/07/2016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1D8F23-10B8-42F7-A03F-F3302C4DD06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20BE-2B49-4168-8806-6FA67C576D32}" type="datetimeFigureOut">
              <a:rPr lang="es-ES" smtClean="0"/>
              <a:pPr/>
              <a:t>15/07/2016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F23-10B8-42F7-A03F-F3302C4DD0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E620BE-2B49-4168-8806-6FA67C576D32}" type="datetimeFigureOut">
              <a:rPr lang="es-ES" smtClean="0"/>
              <a:pPr/>
              <a:t>15/07/2016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1D8F23-10B8-42F7-A03F-F3302C4DD06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E620BE-2B49-4168-8806-6FA67C576D32}" type="datetimeFigureOut">
              <a:rPr lang="es-ES" smtClean="0"/>
              <a:pPr/>
              <a:t>15/07/2016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1D8F23-10B8-42F7-A03F-F3302C4DD06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E620BE-2B49-4168-8806-6FA67C576D32}" type="datetimeFigureOut">
              <a:rPr lang="es-ES" smtClean="0"/>
              <a:pPr/>
              <a:t>15/07/2016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1D8F23-10B8-42F7-A03F-F3302C4DD0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43900" y="2130425"/>
            <a:ext cx="314300" cy="36988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flipH="1">
            <a:off x="1285852" y="3929066"/>
            <a:ext cx="85748" cy="45719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  <p:pic>
        <p:nvPicPr>
          <p:cNvPr id="4" name="3 Imagen" descr="rocket-1122402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8349542" cy="6215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143512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5500694" y="3857628"/>
            <a:ext cx="3177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latin typeface="Baskerville Old Face" pitchFamily="18" charset="0"/>
              </a:rPr>
              <a:t>Mª del Carmen Peñalver Alonso</a:t>
            </a:r>
          </a:p>
          <a:p>
            <a:pPr algn="ctr"/>
            <a:r>
              <a:rPr lang="es-ES" dirty="0" smtClean="0">
                <a:latin typeface="Baskerville Old Face" pitchFamily="18" charset="0"/>
              </a:rPr>
              <a:t>C.E.I.P. Cervantes ( Madrid )</a:t>
            </a:r>
            <a:endParaRPr lang="es-E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ocket-1103713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14356"/>
            <a:ext cx="7715304" cy="528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 descr="goose-1239197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4214818"/>
            <a:ext cx="2140262" cy="1337664"/>
          </a:xfrm>
          <a:prstGeom prst="rect">
            <a:avLst/>
          </a:prstGeom>
        </p:spPr>
      </p:pic>
      <p:pic>
        <p:nvPicPr>
          <p:cNvPr id="4" name="3 Imagen" descr="billiard-ball-461196_960_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4214818"/>
            <a:ext cx="2085964" cy="1225504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 rot="10800000" flipV="1">
            <a:off x="3143240" y="2357430"/>
            <a:ext cx="4000528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rot="5400000">
            <a:off x="6715140" y="3071810"/>
            <a:ext cx="171451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8887" y="1071546"/>
            <a:ext cx="219076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8501090" cy="414497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28596" y="4786322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Agency FB" pitchFamily="34" charset="0"/>
              </a:rPr>
              <a:t>Ofrece una plataforma a los equipos educativos (profesores, directores, bibliotecarios, etc.) de los centros escolares de alguno de los países europeos participantes, para comunicarse, colaborar, desarrollar proyectos o lo que es lo mismo, sentirse y formar parte de la comunidad educativa más atractiva de Europa.</a:t>
            </a:r>
            <a:endParaRPr lang="es-ES" sz="2000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429552" cy="531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02414" cy="562611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643578"/>
            <a:ext cx="54769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" y="498475"/>
            <a:ext cx="7880350" cy="586105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00100" y="1214422"/>
            <a:ext cx="69294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pPr algn="just"/>
            <a:r>
              <a:rPr lang="es-ES" dirty="0" smtClean="0"/>
              <a:t>Los </a:t>
            </a:r>
            <a:r>
              <a:rPr lang="es-ES" b="1" i="1" u="sng" dirty="0" smtClean="0"/>
              <a:t>principales objetivos</a:t>
            </a:r>
            <a:r>
              <a:rPr lang="es-ES" dirty="0" smtClean="0"/>
              <a:t> del proyecto han sido:</a:t>
            </a:r>
          </a:p>
          <a:p>
            <a:pPr algn="just"/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Compartir métodos, juegos y recursos para ayudar al alumnado a comprender conceptos matemáticos y desarrollar la competencia matemática.</a:t>
            </a:r>
          </a:p>
          <a:p>
            <a:pPr algn="just">
              <a:buFontTx/>
              <a:buChar char="-"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Desarrollar la competencia digital.</a:t>
            </a:r>
          </a:p>
          <a:p>
            <a:pPr algn="just">
              <a:buFontTx/>
              <a:buChar char="-"/>
            </a:pPr>
            <a:endParaRPr lang="es-ES" dirty="0" smtClean="0"/>
          </a:p>
          <a:p>
            <a:pPr algn="just">
              <a:buFontTx/>
              <a:buChar char="-"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Desarrollar las  diferentes destrezas de la lengua inglesa.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18125">
            <a:off x="6157273" y="4474578"/>
            <a:ext cx="24098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28662" y="500042"/>
            <a:ext cx="71438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292F33"/>
              </a:solidFill>
              <a:effectLst/>
              <a:latin typeface="Garamond" pitchFamily="18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292F33"/>
                </a:solidFill>
                <a:effectLst/>
                <a:latin typeface="Garamond" pitchFamily="18" charset="0"/>
                <a:ea typeface="Times New Roman" pitchFamily="18" charset="0"/>
                <a:cs typeface="Segoe UI" pitchFamily="34" charset="0"/>
              </a:rPr>
              <a:t>Proceso de trabajo: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292F33"/>
              </a:solidFill>
              <a:effectLst/>
              <a:latin typeface="Garamond" pitchFamily="18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292F33"/>
                </a:solidFill>
                <a:effectLst/>
                <a:latin typeface="Garamond" pitchFamily="18" charset="0"/>
                <a:ea typeface="Times New Roman" pitchFamily="18" charset="0"/>
                <a:cs typeface="Segoe UI" pitchFamily="34" charset="0"/>
              </a:rPr>
              <a:t>Los profesores por medio de un vídeo o un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rgbClr val="292F33"/>
                </a:solidFill>
                <a:effectLst/>
                <a:latin typeface="Garamond" pitchFamily="18" charset="0"/>
                <a:ea typeface="Times New Roman" pitchFamily="18" charset="0"/>
                <a:cs typeface="Segoe UI" pitchFamily="34" charset="0"/>
              </a:rPr>
              <a:t>power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292F33"/>
                </a:solidFill>
                <a:effectLst/>
                <a:latin typeface="Garamond" pitchFamily="18" charset="0"/>
                <a:ea typeface="Times New Roman" pitchFamily="18" charset="0"/>
                <a:cs typeface="Segoe UI" pitchFamily="34" charset="0"/>
              </a:rPr>
              <a:t> 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rgbClr val="292F33"/>
                </a:solidFill>
                <a:effectLst/>
                <a:latin typeface="Garamond" pitchFamily="18" charset="0"/>
                <a:ea typeface="Times New Roman" pitchFamily="18" charset="0"/>
                <a:cs typeface="Segoe UI" pitchFamily="34" charset="0"/>
              </a:rPr>
              <a:t>point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292F33"/>
                </a:solidFill>
                <a:effectLst/>
                <a:latin typeface="Garamond" pitchFamily="18" charset="0"/>
                <a:ea typeface="Times New Roman" pitchFamily="18" charset="0"/>
                <a:cs typeface="Segoe UI" pitchFamily="34" charset="0"/>
              </a:rPr>
              <a:t> presentarían a sus clases.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292F33"/>
                </a:solidFill>
                <a:effectLst/>
                <a:latin typeface="Garamond" pitchFamily="18" charset="0"/>
                <a:ea typeface="Times New Roman" pitchFamily="18" charset="0"/>
                <a:cs typeface="Segoe UI" pitchFamily="34" charset="0"/>
              </a:rPr>
              <a:t>Se presentarían actividades variadas en la plataforma. Hasta el mes de Abril.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292F33"/>
                </a:solidFill>
                <a:effectLst/>
                <a:latin typeface="Garamond" pitchFamily="18" charset="0"/>
                <a:ea typeface="Times New Roman" pitchFamily="18" charset="0"/>
                <a:cs typeface="Segoe UI" pitchFamily="34" charset="0"/>
              </a:rPr>
              <a:t>A lo largo del tercer trimestre, se desarrollarían las actividades de interés presentadas por los socios. 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500702"/>
            <a:ext cx="1714512" cy="11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muk_000\Pictures\Sin títul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66"/>
            <a:ext cx="7397405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928670"/>
            <a:ext cx="690091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3214678" y="4714884"/>
            <a:ext cx="57150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Baskerville Old Face" pitchFamily="18" charset="0"/>
              </a:rPr>
              <a:t>TODOS TENEMOS LA </a:t>
            </a:r>
            <a:r>
              <a:rPr lang="es-ES" sz="2400" b="1" dirty="0" smtClean="0">
                <a:latin typeface="Baskerville Old Face" pitchFamily="18" charset="0"/>
              </a:rPr>
              <a:t>CAPACIDAD</a:t>
            </a:r>
          </a:p>
          <a:p>
            <a:endParaRPr lang="es-ES" sz="1400" b="1" dirty="0" smtClean="0">
              <a:latin typeface="Baskerville Old Face" pitchFamily="18" charset="0"/>
            </a:endParaRPr>
          </a:p>
          <a:p>
            <a:r>
              <a:rPr lang="es-ES" sz="1400" b="1" dirty="0" smtClean="0">
                <a:latin typeface="Baskerville Old Face" pitchFamily="18" charset="0"/>
              </a:rPr>
              <a:t>La reflexión final de la ponencia son palabras del </a:t>
            </a:r>
            <a:r>
              <a:rPr lang="es-ES" sz="1400" b="1" u="sng" dirty="0" smtClean="0">
                <a:latin typeface="Baskerville Old Face" pitchFamily="18" charset="0"/>
              </a:rPr>
              <a:t>Dr. Mario Alonso Puig</a:t>
            </a:r>
            <a:r>
              <a:rPr lang="es-ES" sz="1400" b="1" dirty="0" smtClean="0">
                <a:latin typeface="Baskerville Old Face" pitchFamily="18" charset="0"/>
              </a:rPr>
              <a:t>.</a:t>
            </a:r>
            <a:endParaRPr lang="es-ES" sz="1400" b="1" dirty="0" smtClean="0">
              <a:latin typeface="Baskerville Old Face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5000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REINVERSIÓN</a:t>
            </a:r>
            <a:r>
              <a:rPr lang="es-ES" dirty="0" smtClean="0"/>
              <a:t>….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n-879092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8220"/>
            <a:ext cx="7315200" cy="4861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1071538" y="4000504"/>
            <a:ext cx="2643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Brush Script MT" pitchFamily="66" charset="0"/>
              </a:rPr>
              <a:t>Se tú el cambio</a:t>
            </a:r>
          </a:p>
          <a:p>
            <a:pPr algn="ctr"/>
            <a:r>
              <a:rPr lang="es-ES" sz="3600" dirty="0" smtClean="0">
                <a:latin typeface="Brush Script MT" pitchFamily="66" charset="0"/>
              </a:rPr>
              <a:t> que quieres ver en el mundo. </a:t>
            </a:r>
            <a:endParaRPr lang="es-ES" sz="3600" dirty="0">
              <a:latin typeface="Brush Script MT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214686"/>
            <a:ext cx="8763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oldtimer-60521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3152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642910" y="542926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Brush Script MT" pitchFamily="66" charset="0"/>
              </a:rPr>
              <a:t>Antes…</a:t>
            </a:r>
            <a:endParaRPr lang="es-ES" sz="3600" dirty="0"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rong-way-167535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85794"/>
            <a:ext cx="73152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hange-948016__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5929354" cy="4201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714348" y="5072074"/>
            <a:ext cx="8082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Brush Script MT" pitchFamily="66" charset="0"/>
              </a:rPr>
              <a:t>Es imprescindible un </a:t>
            </a:r>
            <a:r>
              <a:rPr lang="es-ES" sz="3200" dirty="0" smtClean="0">
                <a:solidFill>
                  <a:srgbClr val="FF0000"/>
                </a:solidFill>
                <a:latin typeface="Brush Script MT" pitchFamily="66" charset="0"/>
              </a:rPr>
              <a:t>cambio</a:t>
            </a:r>
            <a:r>
              <a:rPr lang="es-ES" sz="3200" dirty="0" smtClean="0">
                <a:latin typeface="Brush Script MT" pitchFamily="66" charset="0"/>
              </a:rPr>
              <a:t> en la </a:t>
            </a:r>
            <a:r>
              <a:rPr lang="es-ES" sz="3200" dirty="0" smtClean="0">
                <a:solidFill>
                  <a:srgbClr val="FF0000"/>
                </a:solidFill>
                <a:latin typeface="Brush Script MT" pitchFamily="66" charset="0"/>
              </a:rPr>
              <a:t>metodología educativa</a:t>
            </a:r>
            <a:r>
              <a:rPr lang="es-ES" sz="3200" dirty="0" smtClean="0">
                <a:latin typeface="Brush Script MT" pitchFamily="66" charset="0"/>
              </a:rPr>
              <a:t>…</a:t>
            </a:r>
            <a:endParaRPr lang="es-ES" sz="3200" dirty="0">
              <a:latin typeface="Brush Script MT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928802"/>
            <a:ext cx="1500198" cy="97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irl-918686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02030"/>
            <a:ext cx="7315200" cy="4853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714348" y="521495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ush Script MT" pitchFamily="66" charset="0"/>
              </a:rPr>
              <a:t>Hoy…</a:t>
            </a:r>
            <a:endParaRPr lang="es-ES" sz="4800" dirty="0"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167215" cy="53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857356" y="3500438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b="1" dirty="0" smtClean="0"/>
              <a:t>Ideas</a:t>
            </a:r>
          </a:p>
          <a:p>
            <a:pPr>
              <a:buFontTx/>
              <a:buChar char="-"/>
            </a:pPr>
            <a:r>
              <a:rPr lang="es-ES" b="1" dirty="0" smtClean="0"/>
              <a:t>Recursos </a:t>
            </a:r>
          </a:p>
          <a:p>
            <a:pPr>
              <a:buFontTx/>
              <a:buChar char="-"/>
            </a:pPr>
            <a:r>
              <a:rPr lang="es-ES" b="1" dirty="0" smtClean="0"/>
              <a:t>metodologías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00372"/>
            <a:ext cx="8763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nfografias competencia matemativc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85728"/>
            <a:ext cx="6072230" cy="63600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2491</TotalTime>
  <Words>210</Words>
  <Application>Microsoft Office PowerPoint</Application>
  <PresentationFormat>Presentación en pantalla (4:3)</PresentationFormat>
  <Paragraphs>35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Mirador</vt:lpstr>
      <vt:lpstr>  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Maria Carmen</dc:creator>
  <cp:lastModifiedBy>Maria Carmen</cp:lastModifiedBy>
  <cp:revision>59</cp:revision>
  <dcterms:created xsi:type="dcterms:W3CDTF">2016-04-24T09:06:28Z</dcterms:created>
  <dcterms:modified xsi:type="dcterms:W3CDTF">2016-07-15T13:39:06Z</dcterms:modified>
</cp:coreProperties>
</file>