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audio1.bin" ContentType="audio/unknown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78" r:id="rId3"/>
    <p:sldId id="258" r:id="rId4"/>
    <p:sldId id="257" r:id="rId5"/>
    <p:sldId id="256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3E88B-5DD1-0A4D-A9B3-CE529510319E}" type="datetimeFigureOut">
              <a:rPr lang="es-ES" smtClean="0"/>
              <a:t>29/6/16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1217-FC25-F340-9C33-BBCF03836D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34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Reparto Igualitario 1</a:t>
            </a:r>
          </a:p>
          <a:p>
            <a:r>
              <a:rPr lang="es-ES" dirty="0" smtClean="0"/>
              <a:t>(PAUSA)</a:t>
            </a:r>
          </a:p>
          <a:p>
            <a:r>
              <a:rPr lang="es-ES" dirty="0" smtClean="0"/>
              <a:t>Si modificamos la pregunta… 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Tenemos los mismos datos (CLIC). Se pregunta por la cantidad igualada (CLIC) y no se hace mención a la cantidad igualadora (CLIC).</a:t>
            </a:r>
          </a:p>
          <a:p>
            <a:r>
              <a:rPr lang="es-ES" baseline="0" dirty="0" smtClean="0"/>
              <a:t>Estamos ahora ante… 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 problema de Reparto Igualitario 2</a:t>
            </a:r>
          </a:p>
          <a:p>
            <a:r>
              <a:rPr lang="es-ES" dirty="0" smtClean="0"/>
              <a:t>(PAUSA)</a:t>
            </a:r>
          </a:p>
          <a:p>
            <a:r>
              <a:rPr lang="es-ES" dirty="0" smtClean="0"/>
              <a:t>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Reparto Igualitario 3</a:t>
            </a:r>
          </a:p>
          <a:p>
            <a:r>
              <a:rPr lang="es-ES" dirty="0" smtClean="0"/>
              <a:t>(PAUSA)</a:t>
            </a:r>
          </a:p>
          <a:p>
            <a:r>
              <a:rPr lang="es-ES" dirty="0" smtClean="0"/>
              <a:t>La cantidad a disminuir</a:t>
            </a:r>
            <a:r>
              <a:rPr lang="es-ES" baseline="0" dirty="0" smtClean="0"/>
              <a:t> </a:t>
            </a:r>
            <a:r>
              <a:rPr lang="es-ES" baseline="0" dirty="0" smtClean="0"/>
              <a:t>(212) y </a:t>
            </a:r>
            <a:r>
              <a:rPr lang="es-ES" baseline="0" dirty="0" smtClean="0"/>
              <a:t>la cantidad igualadora </a:t>
            </a:r>
            <a:r>
              <a:rPr lang="es-ES" baseline="0" dirty="0" smtClean="0"/>
              <a:t>(38) son </a:t>
            </a:r>
            <a:r>
              <a:rPr lang="es-ES" baseline="0" dirty="0" smtClean="0"/>
              <a:t>los datos y pregunta por la cantidad a incrementar </a:t>
            </a:r>
            <a:r>
              <a:rPr lang="es-ES" baseline="0" dirty="0" smtClean="0"/>
              <a:t>(que ser</a:t>
            </a:r>
            <a:r>
              <a:rPr lang="es-ES" baseline="0" dirty="0" smtClean="0"/>
              <a:t>á 136) </a:t>
            </a:r>
            <a:r>
              <a:rPr lang="es-ES" baseline="0" dirty="0" smtClean="0"/>
              <a:t>sin </a:t>
            </a:r>
            <a:r>
              <a:rPr lang="es-ES" baseline="0" dirty="0" smtClean="0"/>
              <a:t>mencionar la cantidad igualada.</a:t>
            </a:r>
          </a:p>
          <a:p>
            <a:r>
              <a:rPr lang="es-ES" baseline="0" dirty="0" smtClean="0"/>
              <a:t>Se resuelve con una doble resta. </a:t>
            </a:r>
            <a:r>
              <a:rPr lang="es-ES" dirty="0" smtClean="0"/>
              <a:t>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Ahora es el turno de: Reparto Igualitario 4</a:t>
            </a:r>
          </a:p>
          <a:p>
            <a:r>
              <a:rPr lang="es-ES" dirty="0" smtClean="0"/>
              <a:t>(PAUSA)</a:t>
            </a:r>
          </a:p>
          <a:p>
            <a:r>
              <a:rPr lang="es-ES" dirty="0" smtClean="0"/>
              <a:t>La cantidad a </a:t>
            </a:r>
            <a:r>
              <a:rPr lang="es-ES" dirty="0" smtClean="0"/>
              <a:t>disminuir (212)</a:t>
            </a:r>
            <a:r>
              <a:rPr lang="es-ES" baseline="0" dirty="0" smtClean="0"/>
              <a:t> </a:t>
            </a:r>
            <a:r>
              <a:rPr lang="es-ES" baseline="0" dirty="0" smtClean="0"/>
              <a:t>y la cantidad igualada </a:t>
            </a:r>
            <a:r>
              <a:rPr lang="es-ES" baseline="0" dirty="0" smtClean="0"/>
              <a:t>(174) son </a:t>
            </a:r>
            <a:r>
              <a:rPr lang="es-ES" baseline="0" dirty="0" smtClean="0"/>
              <a:t>los datos. Pregunta por la cantidad a incrementar </a:t>
            </a:r>
            <a:r>
              <a:rPr lang="es-ES" baseline="0" dirty="0" smtClean="0"/>
              <a:t> (que ser</a:t>
            </a:r>
            <a:r>
              <a:rPr lang="es-ES" baseline="0" dirty="0" smtClean="0"/>
              <a:t>á </a:t>
            </a:r>
            <a:r>
              <a:rPr lang="es-ES" baseline="0" dirty="0" smtClean="0"/>
              <a:t>136) sin </a:t>
            </a:r>
            <a:r>
              <a:rPr lang="es-ES" baseline="0" dirty="0" smtClean="0"/>
              <a:t>mencionar la cantidad igualadora.</a:t>
            </a:r>
          </a:p>
          <a:p>
            <a:r>
              <a:rPr lang="es-ES" baseline="0" dirty="0" smtClean="0"/>
              <a:t>También se resuelve con una doble resta. </a:t>
            </a:r>
            <a:r>
              <a:rPr lang="es-ES" dirty="0" smtClean="0"/>
              <a:t>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Reparto Igualitario 5</a:t>
            </a:r>
          </a:p>
          <a:p>
            <a:r>
              <a:rPr lang="es-ES" dirty="0" smtClean="0"/>
              <a:t>(PAUSA)</a:t>
            </a:r>
          </a:p>
          <a:p>
            <a:r>
              <a:rPr lang="es-ES" dirty="0" smtClean="0"/>
              <a:t>La cantidad a </a:t>
            </a:r>
            <a:r>
              <a:rPr lang="es-ES" dirty="0" smtClean="0"/>
              <a:t>incrementar (136)  </a:t>
            </a:r>
            <a:r>
              <a:rPr lang="es-ES" baseline="0" dirty="0" smtClean="0"/>
              <a:t>y la cantidad igualadora </a:t>
            </a:r>
            <a:r>
              <a:rPr lang="es-ES" baseline="0" dirty="0" smtClean="0"/>
              <a:t>(38) son </a:t>
            </a:r>
            <a:r>
              <a:rPr lang="es-ES" baseline="0" dirty="0" smtClean="0"/>
              <a:t>los datos. Pregunta por la cantidad a disminuir </a:t>
            </a:r>
            <a:r>
              <a:rPr lang="es-ES" baseline="0" dirty="0" smtClean="0"/>
              <a:t>(que ser</a:t>
            </a:r>
            <a:r>
              <a:rPr lang="es-ES" baseline="0" dirty="0" smtClean="0"/>
              <a:t>á 212) </a:t>
            </a:r>
            <a:r>
              <a:rPr lang="es-ES" baseline="0" dirty="0" smtClean="0"/>
              <a:t>sin </a:t>
            </a:r>
            <a:r>
              <a:rPr lang="es-ES" baseline="0" dirty="0" smtClean="0"/>
              <a:t>mencionar la cantidad igualada.</a:t>
            </a:r>
          </a:p>
          <a:p>
            <a:r>
              <a:rPr lang="es-ES" baseline="0" dirty="0" smtClean="0"/>
              <a:t>Se resuelve con una doble suma. </a:t>
            </a:r>
            <a:r>
              <a:rPr lang="es-ES" dirty="0" smtClean="0"/>
              <a:t>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 por último: Reparto Igualitario 6</a:t>
            </a:r>
          </a:p>
          <a:p>
            <a:r>
              <a:rPr lang="es-ES" dirty="0" smtClean="0"/>
              <a:t>(PAUSA)</a:t>
            </a:r>
          </a:p>
          <a:p>
            <a:r>
              <a:rPr lang="es-ES" dirty="0" smtClean="0"/>
              <a:t>La cantidad a </a:t>
            </a:r>
            <a:r>
              <a:rPr lang="es-ES" dirty="0" smtClean="0"/>
              <a:t>incrementar (136) </a:t>
            </a:r>
            <a:r>
              <a:rPr lang="es-ES" baseline="0" dirty="0" smtClean="0"/>
              <a:t>y la cantidad igualada </a:t>
            </a:r>
            <a:r>
              <a:rPr lang="es-ES" baseline="0" dirty="0" smtClean="0"/>
              <a:t>(174) son </a:t>
            </a:r>
            <a:r>
              <a:rPr lang="es-ES" baseline="0" dirty="0" smtClean="0"/>
              <a:t>los datos. Pregunta por la cantidad </a:t>
            </a:r>
            <a:r>
              <a:rPr lang="es-ES" baseline="0" dirty="0" smtClean="0"/>
              <a:t>igualadora (que ser</a:t>
            </a:r>
            <a:r>
              <a:rPr lang="es-ES" baseline="0" dirty="0" smtClean="0"/>
              <a:t>á </a:t>
            </a:r>
            <a:r>
              <a:rPr lang="es-ES" baseline="0" dirty="0" smtClean="0"/>
              <a:t>38) </a:t>
            </a:r>
            <a:r>
              <a:rPr lang="es-ES" baseline="0" dirty="0" smtClean="0"/>
              <a:t>sin mencionar la cantidad a disminuir.</a:t>
            </a:r>
          </a:p>
          <a:p>
            <a:r>
              <a:rPr lang="es-ES" baseline="0" dirty="0" smtClean="0"/>
              <a:t>Se resuelve con una resta y una suma.</a:t>
            </a:r>
          </a:p>
          <a:p>
            <a:r>
              <a:rPr lang="es-ES" baseline="0" dirty="0" smtClean="0"/>
              <a:t>(PAUSA)</a:t>
            </a:r>
          </a:p>
          <a:p>
            <a:r>
              <a:rPr lang="es-ES" baseline="0" dirty="0" smtClean="0"/>
              <a:t>(CLIC)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(PAUSA)</a:t>
            </a:r>
          </a:p>
          <a:p>
            <a:r>
              <a:rPr lang="es-ES" dirty="0" smtClean="0"/>
              <a:t>Como sé que más de uno está como este hombre, para aclarar este lío, y a modo de resumen… 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Podemos revisar esta tabla.</a:t>
            </a:r>
          </a:p>
          <a:p>
            <a:r>
              <a:rPr lang="es-ES" dirty="0" smtClean="0"/>
              <a:t>Cuando elaboré esta tabla, analizando problemas para su secuenciación que es lo que planteaba en la anterior comunicación, nos percatamos de que en todos los problemas, la cantidad a disminuir o la cantidad a incrementar, o las dos juntas, forman parte de los datos</a:t>
            </a:r>
            <a:r>
              <a:rPr lang="es-ES" baseline="0" dirty="0" smtClean="0"/>
              <a:t> de todos los problemas.</a:t>
            </a:r>
            <a:endParaRPr lang="es-ES" dirty="0" smtClean="0"/>
          </a:p>
          <a:p>
            <a:r>
              <a:rPr lang="es-ES" dirty="0" smtClean="0"/>
              <a:t>Y fue cuando surgió la pregunta… (CLIC)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¿Podemos plantear un problema de Reparto Igualitario en el que los datos sean la cantidad igualada y la cantidad igualadora?</a:t>
            </a:r>
          </a:p>
          <a:p>
            <a:r>
              <a:rPr lang="es-ES" dirty="0" smtClean="0"/>
              <a:t>(PAUSA)</a:t>
            </a:r>
          </a:p>
          <a:p>
            <a:r>
              <a:rPr lang="es-ES" dirty="0" smtClean="0"/>
              <a:t>(CLIC) Sí.</a:t>
            </a:r>
          </a:p>
          <a:p>
            <a:r>
              <a:rPr lang="es-ES" dirty="0" smtClean="0"/>
              <a:t>Ahora solo falta la pregunta (CLIC)</a:t>
            </a:r>
          </a:p>
          <a:p>
            <a:r>
              <a:rPr lang="es-ES" dirty="0" smtClean="0"/>
              <a:t>(PAUSA)</a:t>
            </a:r>
          </a:p>
          <a:p>
            <a:r>
              <a:rPr lang="es-ES" dirty="0" smtClean="0"/>
              <a:t>(CLIC) Pero este sería un problema de cambio. (CLIC)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Bueno, como ya me he presentado antes, no me entretengo más y comienzo con la segunda comunicación. 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¿Y</a:t>
            </a:r>
            <a:r>
              <a:rPr lang="es-ES" baseline="0" dirty="0" smtClean="0"/>
              <a:t> si preguntamos por la cantidad a incrementar? (CLIC)</a:t>
            </a:r>
          </a:p>
          <a:p>
            <a:r>
              <a:rPr lang="es-ES" dirty="0" smtClean="0"/>
              <a:t>(PAUSA)</a:t>
            </a:r>
          </a:p>
          <a:p>
            <a:r>
              <a:rPr lang="es-ES" dirty="0" smtClean="0"/>
              <a:t>(CLIC)</a:t>
            </a:r>
            <a:r>
              <a:rPr lang="es-ES" baseline="0" dirty="0" smtClean="0"/>
              <a:t> También sería un problema de cambio</a:t>
            </a:r>
            <a:r>
              <a:rPr lang="es-ES" dirty="0" smtClean="0"/>
              <a:t>. (CLIC)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¿Y</a:t>
            </a:r>
            <a:r>
              <a:rPr lang="es-ES" baseline="0" dirty="0" smtClean="0"/>
              <a:t> si preguntamos por las dos cantidades a la vez? (CLIC)</a:t>
            </a:r>
          </a:p>
          <a:p>
            <a:r>
              <a:rPr lang="es-ES" dirty="0" smtClean="0"/>
              <a:t>(PAUSA)</a:t>
            </a:r>
          </a:p>
          <a:p>
            <a:r>
              <a:rPr lang="es-ES" dirty="0" smtClean="0"/>
              <a:t>¿Sería un problema de dos operaciones o de reparto igualitario? (PAUSA)</a:t>
            </a:r>
          </a:p>
          <a:p>
            <a:r>
              <a:rPr lang="es-ES" dirty="0" smtClean="0"/>
              <a:t>Veamos</a:t>
            </a:r>
            <a:r>
              <a:rPr lang="es-ES" baseline="0" dirty="0" smtClean="0"/>
              <a:t> como resolverlo. </a:t>
            </a:r>
            <a:r>
              <a:rPr lang="es-ES" dirty="0" smtClean="0"/>
              <a:t>(CLIC)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(LEE EL PROBLEMA)</a:t>
            </a:r>
          </a:p>
          <a:p>
            <a:r>
              <a:rPr lang="es-ES" dirty="0" smtClean="0"/>
              <a:t>Si el problema lo planteamos como dos problemas de cambio</a:t>
            </a:r>
            <a:r>
              <a:rPr lang="es-ES" baseline="0" dirty="0" smtClean="0"/>
              <a:t> unidos, se resolvería con una suma y una resta, cuyos resultados no influyen en el planteamiento del otro. (CLIC)</a:t>
            </a:r>
          </a:p>
          <a:p>
            <a:r>
              <a:rPr lang="es-ES" baseline="0" dirty="0" smtClean="0"/>
              <a:t>(PAUSA)</a:t>
            </a:r>
          </a:p>
          <a:p>
            <a:r>
              <a:rPr lang="es-ES" baseline="0" dirty="0" smtClean="0"/>
              <a:t>Pero si lo planteamos como un problema de reparto igualitario, (CLIC) lo resolveríamos con el algoritmo específico y sería de esta forma.</a:t>
            </a:r>
          </a:p>
          <a:p>
            <a:r>
              <a:rPr lang="es-ES" baseline="0" dirty="0" smtClean="0"/>
              <a:t>(EXPLICA LA SOLUCIÓN)</a:t>
            </a:r>
          </a:p>
          <a:p>
            <a:r>
              <a:rPr lang="es-ES" baseline="0" dirty="0" smtClean="0"/>
              <a:t>(CLIC)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¿Las conclusiones? Pues son muy </a:t>
            </a:r>
            <a:r>
              <a:rPr lang="es-ES" baseline="0" dirty="0" smtClean="0"/>
              <a:t>sencillas. (CLIC)</a:t>
            </a:r>
          </a:p>
          <a:p>
            <a:r>
              <a:rPr lang="es-ES" baseline="0" dirty="0" smtClean="0"/>
              <a:t>(PAUSA) “Estos son los datos, suyas son la conclusiones”.</a:t>
            </a:r>
          </a:p>
          <a:p>
            <a:r>
              <a:rPr lang="es-ES" baseline="0" dirty="0" smtClean="0"/>
              <a:t>(PAUSA) Como ya he dicho en la anterior comunicación, el curso que viene, gracias al concurso de traslados, voy a trabajar en un centro que lleva el Método ABN en todos los niveles. Uno de los proyectos que realizaré será un estudio sobre cómo interpretan y resuelven los alumnos este tipo de problema.</a:t>
            </a:r>
          </a:p>
          <a:p>
            <a:r>
              <a:rPr lang="es-ES" baseline="0" dirty="0" smtClean="0"/>
              <a:t>(CLIC) Si alguno de ustedes lo va a plantear, estaríamos muy agradecidos de recibir sus datos.</a:t>
            </a:r>
          </a:p>
          <a:p>
            <a:r>
              <a:rPr lang="es-ES" baseline="0" dirty="0" smtClean="0"/>
              <a:t>También lo plantearé en el grupo de Facebook, para darle mayor difusión. (CLIC)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Aquí os</a:t>
            </a:r>
            <a:r>
              <a:rPr lang="es-ES" baseline="0" dirty="0" smtClean="0"/>
              <a:t> dejo los dos planteamientos.</a:t>
            </a:r>
          </a:p>
          <a:p>
            <a:r>
              <a:rPr lang="es-ES" baseline="0" dirty="0" smtClean="0"/>
              <a:t>Muchas gracias por la atención prestada y si alguien tiene alguna pregunta</a:t>
            </a:r>
            <a:r>
              <a:rPr lang="es-ES" baseline="0" smtClean="0"/>
              <a:t>… que </a:t>
            </a:r>
            <a:r>
              <a:rPr lang="es-ES" baseline="0" dirty="0" smtClean="0"/>
              <a:t>hable ahora o calle para siempre.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 primero… ¡Buenas tardes a todos! Otra vez.</a:t>
            </a:r>
          </a:p>
          <a:p>
            <a:r>
              <a:rPr lang="es-ES" dirty="0" smtClean="0"/>
              <a:t>Esta </a:t>
            </a:r>
            <a:r>
              <a:rPr lang="es-ES" baseline="0" dirty="0" smtClean="0"/>
              <a:t>comunicación tiene como título “Reparto Igualitario 7”.</a:t>
            </a:r>
          </a:p>
          <a:p>
            <a:r>
              <a:rPr lang="es-ES" baseline="0" dirty="0" smtClean="0"/>
              <a:t>Para el que no haya leído nada sobre esta categoría semántica de problemas, decir que hasta que no se publicó el libro “Resolución de problemas y Método ABN” en 2013, (CLIC) este tipo de problema no se había contemplado en estudios o trabajos anteriores, por lo que hablamos de una categoría nueva.</a:t>
            </a:r>
          </a:p>
          <a:p>
            <a:r>
              <a:rPr lang="es-ES" baseline="0" dirty="0" smtClean="0"/>
              <a:t>En dicho libro, la categoría “Reparto Igualitario” (CLIC) se constituye de seis problemas diferentes.</a:t>
            </a:r>
          </a:p>
          <a:p>
            <a:r>
              <a:rPr lang="es-ES" dirty="0" smtClean="0"/>
              <a:t>Y además,</a:t>
            </a:r>
            <a:r>
              <a:rPr lang="es-ES" baseline="0" dirty="0" smtClean="0"/>
              <a:t> (CLIC) algunos de sus problemas, tienen su propio algoritmo para resolverlo.</a:t>
            </a:r>
          </a:p>
          <a:p>
            <a:r>
              <a:rPr lang="es-ES" baseline="0" dirty="0" smtClean="0"/>
              <a:t>Pero, el título de esta comunicación no sería exactamente éste (CLIC).</a:t>
            </a:r>
          </a:p>
          <a:p>
            <a:r>
              <a:rPr lang="es-ES" baseline="0" dirty="0" smtClean="0"/>
              <a:t>“Reparto Igualitario 7” (CLIC)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Más bien sería con interrogación. Es una pregunta que dejo en el aire para que seáis vosotros los que decidáis sobre esta cuestión en vuestra práctica docente.</a:t>
            </a:r>
          </a:p>
          <a:p>
            <a:r>
              <a:rPr lang="es-ES" dirty="0" smtClean="0"/>
              <a:t>Pongámonos en antecedentes y analicemos la categoría antes de decidir. 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2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(CLIC) Los problemas de reparto igualitario implican</a:t>
            </a:r>
            <a:r>
              <a:rPr lang="es-ES" baseline="0" dirty="0" smtClean="0"/>
              <a:t> procesos de comparación, igual que los problemas de Igualación y Comparación, lógicamente.</a:t>
            </a:r>
          </a:p>
          <a:p>
            <a:r>
              <a:rPr lang="es-ES" dirty="0" smtClean="0"/>
              <a:t>(CLIC) Requiere establecer la diferencia</a:t>
            </a:r>
            <a:r>
              <a:rPr lang="es-ES" baseline="0" dirty="0" smtClean="0"/>
              <a:t> entre dos cantidades, igual que en los problemas de Comparación e Igualación.</a:t>
            </a:r>
          </a:p>
          <a:p>
            <a:r>
              <a:rPr lang="es-ES" baseline="0" dirty="0" smtClean="0"/>
              <a:t>(CLIC) Pero a diferencia de los de Comparación, en cuyo proceso de solución no se modifica ninguna cantidad, aquí se modifican ambas cantidades. Y a diferencia de los de Igualación, modifica dos cantidades frente a una y, además no requiere añadidos.</a:t>
            </a:r>
          </a:p>
          <a:p>
            <a:r>
              <a:rPr lang="es-ES" baseline="0" dirty="0" smtClean="0"/>
              <a:t>(CLIC) Por último, los problemas de Comparación e Igualación se resuelven con una suma o una resta, pero algunos de los de Reparto Igualitario requieren el empleo simultáneo de la suma y de la resta.</a:t>
            </a:r>
          </a:p>
          <a:p>
            <a:r>
              <a:rPr lang="es-ES" baseline="0" dirty="0" smtClean="0"/>
              <a:t>(PAUSA) 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 ejemplo de problema de Reparto Igualitario sería este… (CLIC) (Lee el problema de la pantalla).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¡Qué! (CLIC)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¡Sorprendidos con la imaginación y capacidad inventiva</a:t>
            </a:r>
            <a:r>
              <a:rPr lang="es-ES" baseline="0" dirty="0" smtClean="0"/>
              <a:t> que tengo! ¿Eh?</a:t>
            </a:r>
          </a:p>
          <a:p>
            <a:r>
              <a:rPr lang="es-ES" baseline="0" dirty="0" smtClean="0"/>
              <a:t>(PAUSA)</a:t>
            </a:r>
          </a:p>
          <a:p>
            <a:r>
              <a:rPr lang="es-ES" baseline="0" dirty="0" smtClean="0"/>
              <a:t>Bueno, bromas aparte, sigamos analizando los elementos del problema.</a:t>
            </a:r>
          </a:p>
          <a:p>
            <a:r>
              <a:rPr lang="es-ES" baseline="0" dirty="0" smtClean="0"/>
              <a:t>(CLIC)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Según dice Jaime Martínez y Concepción Sánchez en el citado libro de resolución de problemas, los elementos mínimos que se han de dar para que estemos ante un problema de Reparto Igualitario son: La cantidad mayor (CLIC), que será la que sufra disminución; la cantidad menor (CLIC), que será la que sufra el incremento; la cantidad igualadora (CLIC), que será la que se detrae de la cantidad mayor y se incrementa en la cantidad menor, y que consigue que ambas cantidades se igualen; y la cantidad igualada (CLIC) que es la que tienen los sujetos del problema al finalizar el proceso.</a:t>
            </a:r>
          </a:p>
          <a:p>
            <a:r>
              <a:rPr lang="es-ES" baseline="0" dirty="0" smtClean="0"/>
              <a:t>(CLIC) Si resolvemos el problema… (CLIC)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Empleamos el algoritmo específico.</a:t>
            </a:r>
          </a:p>
          <a:p>
            <a:r>
              <a:rPr lang="es-ES" dirty="0" smtClean="0"/>
              <a:t>(CLIC)</a:t>
            </a:r>
            <a:r>
              <a:rPr lang="es-ES" baseline="0" dirty="0" smtClean="0"/>
              <a:t> Si </a:t>
            </a:r>
            <a:r>
              <a:rPr lang="es-ES" baseline="0" dirty="0" err="1" smtClean="0"/>
              <a:t>Yeray</a:t>
            </a:r>
            <a:r>
              <a:rPr lang="es-ES" baseline="0" dirty="0" smtClean="0"/>
              <a:t> le da 12 cromos a </a:t>
            </a:r>
            <a:r>
              <a:rPr lang="es-ES" baseline="0" dirty="0" err="1" smtClean="0"/>
              <a:t>Thay</a:t>
            </a:r>
            <a:r>
              <a:rPr lang="es-ES" baseline="0" dirty="0" smtClean="0"/>
              <a:t>… (CLIC) Ahora tienen 200 y 148 respectivamente.</a:t>
            </a:r>
          </a:p>
          <a:p>
            <a:r>
              <a:rPr lang="es-ES" baseline="0" dirty="0" smtClean="0"/>
              <a:t>(CLIC) Si le da 22 más… (CLIC) Ahora tienen 178 y 170.</a:t>
            </a:r>
          </a:p>
          <a:p>
            <a:r>
              <a:rPr lang="es-ES" baseline="0" dirty="0" smtClean="0"/>
              <a:t>(CLIC) Y si le da otros 4 más… (CLIC) Los dos se quedan con 174 cromos.</a:t>
            </a:r>
          </a:p>
          <a:p>
            <a:r>
              <a:rPr lang="es-ES" baseline="0" dirty="0" smtClean="0"/>
              <a:t>Al final, </a:t>
            </a:r>
            <a:r>
              <a:rPr lang="es-ES" baseline="0" dirty="0" err="1" smtClean="0"/>
              <a:t>Yeray</a:t>
            </a:r>
            <a:r>
              <a:rPr lang="es-ES" baseline="0" dirty="0" smtClean="0"/>
              <a:t> le ha dado (CLIC) 38 cromos a </a:t>
            </a:r>
            <a:r>
              <a:rPr lang="es-ES" baseline="0" dirty="0" err="1" smtClean="0"/>
              <a:t>Thay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&gt;&gt;&gt;&gt;&gt;En este ejemplo (CLIC), 212 es la Cantidad a disminuir, (CLIC) 136 la cantidad a incrementar, (CLIC) 174 la cantidad igualada y (CLIC) 38 la cantidad igualadora.</a:t>
            </a:r>
          </a:p>
          <a:p>
            <a:r>
              <a:rPr lang="es-ES" baseline="0" dirty="0" smtClean="0"/>
              <a:t>Si observamos el enunciado del problema, la cantidad a disminuir y la cantidad a incrementar son los datos (CLIC). Se pregunta por la cantidad igualadora (CLIC) y no se hace mención a la cantidad igualada (CLIC). Este problema es lo que conocemos por… (CLIC)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7-FC25-F340-9C33-BBCF03836D4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7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29/6/16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audio" Target="../media/audio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337877" y="2978287"/>
            <a:ext cx="8527420" cy="923330"/>
            <a:chOff x="337877" y="3189939"/>
            <a:chExt cx="8527420" cy="923330"/>
          </a:xfrm>
        </p:grpSpPr>
        <p:sp>
          <p:nvSpPr>
            <p:cNvPr id="5" name="CuadroTexto 4"/>
            <p:cNvSpPr txBox="1"/>
            <p:nvPr/>
          </p:nvSpPr>
          <p:spPr>
            <a:xfrm>
              <a:off x="337877" y="3189939"/>
              <a:ext cx="46778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Manuel Mariano Ruano Mínguez (</a:t>
              </a:r>
              <a:r>
                <a:rPr lang="es-ES" dirty="0" err="1" smtClean="0">
                  <a:solidFill>
                    <a:schemeClr val="bg1"/>
                  </a:solidFill>
                </a:rPr>
                <a:t>Manuelma</a:t>
              </a:r>
              <a:r>
                <a:rPr lang="es-ES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CEIP “Las Esperanzas”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San Pedro del Pinatar (Murcia)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021915" y="3189939"/>
              <a:ext cx="38433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Ascensión Ros Garrido (</a:t>
              </a:r>
              <a:r>
                <a:rPr lang="es-ES" dirty="0" err="1" smtClean="0">
                  <a:solidFill>
                    <a:schemeClr val="bg1"/>
                  </a:solidFill>
                </a:rPr>
                <a:t>Choni</a:t>
              </a:r>
              <a:r>
                <a:rPr lang="es-ES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CEIP “San Ginés de la Jara”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Llano del </a:t>
              </a:r>
              <a:r>
                <a:rPr lang="es-ES" dirty="0" err="1" smtClean="0">
                  <a:solidFill>
                    <a:schemeClr val="bg1"/>
                  </a:solidFill>
                </a:rPr>
                <a:t>Beal</a:t>
              </a:r>
              <a:r>
                <a:rPr lang="es-ES" dirty="0" smtClean="0">
                  <a:solidFill>
                    <a:schemeClr val="bg1"/>
                  </a:solidFill>
                </a:rPr>
                <a:t> – Cartagena (Murcia)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6659"/>
          <a:stretch/>
        </p:blipFill>
        <p:spPr>
          <a:xfrm>
            <a:off x="0" y="181420"/>
            <a:ext cx="9144000" cy="1659901"/>
          </a:xfrm>
          <a:prstGeom prst="rect">
            <a:avLst/>
          </a:prstGeom>
        </p:spPr>
      </p:pic>
      <p:pic>
        <p:nvPicPr>
          <p:cNvPr id="9" name="Imagen 8" descr="logo_u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59" y="4742031"/>
            <a:ext cx="2196000" cy="108208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156835" y="1815401"/>
            <a:ext cx="683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 7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agen 1" descr="Nuevo logo ABN colo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5" y="4124589"/>
            <a:ext cx="2340000" cy="231697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0842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156830" y="412421"/>
            <a:ext cx="683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 1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tiene 212 cromos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136. ¿Cuántos cromos le tendría que dar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a su amiga para que ambos tuvieran el mismo número?”</a:t>
            </a:r>
            <a:endParaRPr lang="es-ES" sz="3000" b="1" dirty="0">
              <a:solidFill>
                <a:srgbClr val="FFFFFF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27779"/>
              </p:ext>
            </p:extLst>
          </p:nvPr>
        </p:nvGraphicFramePr>
        <p:xfrm>
          <a:off x="1078706" y="3933031"/>
          <a:ext cx="6985000" cy="12700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</a:tblGrid>
              <a:tr h="63500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4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tiene 212 cromos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136.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le da cromos a su amiga hasta que ambos tienen el mismo número. ¿Con cuántos cromos se quedan los dos?”</a:t>
            </a:r>
            <a:endParaRPr lang="es-ES" sz="3000" b="1" dirty="0">
              <a:solidFill>
                <a:srgbClr val="FFFFFF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39000"/>
              </p:ext>
            </p:extLst>
          </p:nvPr>
        </p:nvGraphicFramePr>
        <p:xfrm>
          <a:off x="4560371" y="3491545"/>
          <a:ext cx="24765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3335220" y="3685889"/>
            <a:ext cx="923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solidFill>
                  <a:srgbClr val="FFFFFF"/>
                </a:solidFill>
              </a:rPr>
              <a:t>Cdis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679976" y="3685889"/>
            <a:ext cx="9588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Cinc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398298" y="5208591"/>
            <a:ext cx="7279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Cig</a:t>
            </a:r>
            <a:endParaRPr lang="es-ES" sz="3000" b="1" dirty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70240" y="5659213"/>
            <a:ext cx="1159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Cigda</a:t>
            </a:r>
            <a:endParaRPr lang="es-ES" sz="3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</a:endParaRPr>
          </a:p>
        </p:txBody>
      </p:sp>
      <p:cxnSp>
        <p:nvCxnSpPr>
          <p:cNvPr id="4" name="Conector recto de flecha 3"/>
          <p:cNvCxnSpPr>
            <a:stCxn id="20" idx="3"/>
          </p:cNvCxnSpPr>
          <p:nvPr/>
        </p:nvCxnSpPr>
        <p:spPr>
          <a:xfrm>
            <a:off x="4259083" y="3962888"/>
            <a:ext cx="1027234" cy="393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stCxn id="21" idx="1"/>
          </p:cNvCxnSpPr>
          <p:nvPr/>
        </p:nvCxnSpPr>
        <p:spPr>
          <a:xfrm flipH="1">
            <a:off x="7204642" y="3962888"/>
            <a:ext cx="475334" cy="393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brir llave 25"/>
          <p:cNvSpPr/>
          <p:nvPr/>
        </p:nvSpPr>
        <p:spPr>
          <a:xfrm rot="16200000">
            <a:off x="6114924" y="4650394"/>
            <a:ext cx="226241" cy="1617656"/>
          </a:xfrm>
          <a:prstGeom prst="leftBrace">
            <a:avLst>
              <a:gd name="adj1" fmla="val 8333"/>
              <a:gd name="adj2" fmla="val 4908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/>
          <p:cNvCxnSpPr>
            <a:stCxn id="22" idx="3"/>
          </p:cNvCxnSpPr>
          <p:nvPr/>
        </p:nvCxnSpPr>
        <p:spPr>
          <a:xfrm flipV="1">
            <a:off x="4126232" y="5449478"/>
            <a:ext cx="392239" cy="36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962015" y="3370841"/>
            <a:ext cx="2386449" cy="914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5286317" y="5485590"/>
            <a:ext cx="487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Multiplicación 4"/>
          <p:cNvSpPr/>
          <p:nvPr/>
        </p:nvSpPr>
        <p:spPr>
          <a:xfrm>
            <a:off x="3137212" y="5091979"/>
            <a:ext cx="1253611" cy="914400"/>
          </a:xfrm>
          <a:prstGeom prst="mathMultiply">
            <a:avLst>
              <a:gd name="adj1" fmla="val 8266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2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 animBg="1"/>
      <p:bldP spid="2" grpId="0" animBg="1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156830" y="412421"/>
            <a:ext cx="683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 2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67755"/>
              </p:ext>
            </p:extLst>
          </p:nvPr>
        </p:nvGraphicFramePr>
        <p:xfrm>
          <a:off x="1078706" y="3933031"/>
          <a:ext cx="6985000" cy="12700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</a:tblGrid>
              <a:tr h="63500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RI2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tiene 212 cromos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136.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le da cromos a su amiga hasta que ambos tienen el mismo número. ¿Con cuántos cromos se quedan los dos?”</a:t>
            </a:r>
            <a:endParaRPr lang="es-ES"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156830" y="412421"/>
            <a:ext cx="683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 3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77322"/>
              </p:ext>
            </p:extLst>
          </p:nvPr>
        </p:nvGraphicFramePr>
        <p:xfrm>
          <a:off x="1078706" y="3933031"/>
          <a:ext cx="6985000" cy="12700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</a:tblGrid>
              <a:tr h="63500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RI3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tiene 212 cromos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tiene menos.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le da 38 cromos a su amiga y los dos tienen el mismo número de cromos. ¿Cuántos cromos tenía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?”</a:t>
            </a:r>
            <a:endParaRPr lang="es-ES"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156830" y="412421"/>
            <a:ext cx="683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 4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43040"/>
              </p:ext>
            </p:extLst>
          </p:nvPr>
        </p:nvGraphicFramePr>
        <p:xfrm>
          <a:off x="1078706" y="3933031"/>
          <a:ext cx="6985000" cy="12700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</a:tblGrid>
              <a:tr h="63500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RI4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tiene 212 cromos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tiene menos.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le da cromos a su amiga hasta que los dos se quedan con 174 cromos. ¿Cuántos cromos tenía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?”</a:t>
            </a:r>
            <a:endParaRPr lang="es-ES"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156830" y="412421"/>
            <a:ext cx="683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 5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0205"/>
              </p:ext>
            </p:extLst>
          </p:nvPr>
        </p:nvGraphicFramePr>
        <p:xfrm>
          <a:off x="1078706" y="3933031"/>
          <a:ext cx="6985000" cy="12700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</a:tblGrid>
              <a:tr h="63500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RI5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3080" y="1373585"/>
            <a:ext cx="77079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tiene 136 cromos.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le da 38, y ahora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y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se quedan con el mismo número de cromos. ¿</a:t>
            </a:r>
            <a:r>
              <a:rPr lang="es-ES" sz="3000" b="1" dirty="0">
                <a:solidFill>
                  <a:srgbClr val="FFFFFF"/>
                </a:solidFill>
              </a:rPr>
              <a:t>C</a:t>
            </a:r>
            <a:r>
              <a:rPr lang="es-ES" sz="3000" b="1" dirty="0" smtClean="0">
                <a:solidFill>
                  <a:srgbClr val="FFFFFF"/>
                </a:solidFill>
              </a:rPr>
              <a:t>uántos cromos tenía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antes de repartirlos con su amiga?”</a:t>
            </a:r>
            <a:endParaRPr lang="es-ES"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156830" y="412421"/>
            <a:ext cx="683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 6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76004"/>
              </p:ext>
            </p:extLst>
          </p:nvPr>
        </p:nvGraphicFramePr>
        <p:xfrm>
          <a:off x="1078706" y="3933031"/>
          <a:ext cx="6985000" cy="12700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</a:tblGrid>
              <a:tr h="63500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RI6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tiene 136 cromos.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tiene más que ella, pero le da unos pocos hasta que ambos se quedan con 174 cromos. ¿</a:t>
            </a:r>
            <a:r>
              <a:rPr lang="es-ES" sz="3000" b="1" dirty="0">
                <a:solidFill>
                  <a:srgbClr val="FFFFFF"/>
                </a:solidFill>
              </a:rPr>
              <a:t>C</a:t>
            </a:r>
            <a:r>
              <a:rPr lang="es-ES" sz="3000" b="1" dirty="0" smtClean="0">
                <a:solidFill>
                  <a:srgbClr val="FFFFFF"/>
                </a:solidFill>
              </a:rPr>
              <a:t>uántos cromos le da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a su amiga?”</a:t>
            </a:r>
            <a:endParaRPr lang="es-ES"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ea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403350"/>
            <a:ext cx="5041900" cy="40513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6789" y="3007381"/>
            <a:ext cx="13678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Cdis</a:t>
            </a:r>
            <a:endParaRPr lang="es-ES" sz="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57567" y="1873515"/>
            <a:ext cx="14188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solidFill>
                  <a:srgbClr val="9DF131"/>
                </a:solidFill>
              </a:rPr>
              <a:t>Cinc</a:t>
            </a:r>
            <a:endParaRPr lang="es-ES" sz="5000" dirty="0">
              <a:solidFill>
                <a:srgbClr val="9DF13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79748" y="5540963"/>
            <a:ext cx="10728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err="1" smtClean="0">
                <a:solidFill>
                  <a:srgbClr val="9DF131"/>
                </a:solidFill>
              </a:rPr>
              <a:t>Cig</a:t>
            </a:r>
            <a:endParaRPr lang="es-ES" sz="5000" dirty="0">
              <a:solidFill>
                <a:srgbClr val="9DF13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57915" y="333864"/>
            <a:ext cx="17670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err="1" smtClean="0">
                <a:solidFill>
                  <a:srgbClr val="9DF131"/>
                </a:solidFill>
              </a:rPr>
              <a:t>Cigda</a:t>
            </a:r>
            <a:endParaRPr lang="es-ES" sz="5000" dirty="0">
              <a:solidFill>
                <a:srgbClr val="9DF13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9189" y="365399"/>
            <a:ext cx="107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solidFill>
                  <a:srgbClr val="FFFFFF"/>
                </a:solidFill>
              </a:rPr>
              <a:t>RI1</a:t>
            </a:r>
            <a:endParaRPr lang="es-ES" sz="5000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138035" y="349092"/>
            <a:ext cx="107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solidFill>
                  <a:srgbClr val="FFFFFF"/>
                </a:solidFill>
              </a:rPr>
              <a:t>RI6</a:t>
            </a:r>
            <a:endParaRPr lang="es-ES" sz="5000" dirty="0">
              <a:solidFill>
                <a:srgbClr val="FFFF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138035" y="5540963"/>
            <a:ext cx="107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solidFill>
                  <a:srgbClr val="FFFFFF"/>
                </a:solidFill>
              </a:rPr>
              <a:t>RI5</a:t>
            </a:r>
            <a:endParaRPr lang="es-ES" sz="5000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518598" y="3007381"/>
            <a:ext cx="107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solidFill>
                  <a:srgbClr val="FFFFFF"/>
                </a:solidFill>
              </a:rPr>
              <a:t>RI1</a:t>
            </a:r>
            <a:endParaRPr lang="es-ES" sz="5000" dirty="0">
              <a:solidFill>
                <a:srgbClr val="FFFFFF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518598" y="477536"/>
            <a:ext cx="107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solidFill>
                  <a:srgbClr val="FFFFFF"/>
                </a:solidFill>
              </a:rPr>
              <a:t>RI4</a:t>
            </a:r>
            <a:endParaRPr lang="es-ES" sz="5000" dirty="0">
              <a:solidFill>
                <a:srgbClr val="FFFF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9189" y="5540963"/>
            <a:ext cx="107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solidFill>
                  <a:srgbClr val="FFFFFF"/>
                </a:solidFill>
              </a:rPr>
              <a:t>RI3</a:t>
            </a:r>
            <a:endParaRPr lang="es-ES" sz="5000" dirty="0">
              <a:solidFill>
                <a:srgbClr val="FFFFFF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518598" y="5540963"/>
            <a:ext cx="107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solidFill>
                  <a:schemeClr val="bg1"/>
                </a:solidFill>
              </a:rPr>
              <a:t>RI2</a:t>
            </a:r>
            <a:endParaRPr lang="es-ES" sz="5000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4652" y="4116263"/>
            <a:ext cx="1815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rgbClr val="FF0000"/>
                </a:solidFill>
              </a:rPr>
              <a:t>Cantidad igualada</a:t>
            </a:r>
            <a:endParaRPr lang="es-ES" sz="3000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872041" y="332830"/>
            <a:ext cx="1815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rgbClr val="FF0000"/>
                </a:solidFill>
              </a:rPr>
              <a:t>Cantidad mayor</a:t>
            </a:r>
            <a:endParaRPr lang="es-ES" sz="3000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542152" y="5540963"/>
            <a:ext cx="1976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rgbClr val="F5B0FF"/>
                </a:solidFill>
              </a:rPr>
              <a:t>Cantidad</a:t>
            </a:r>
            <a:r>
              <a:rPr lang="es-ES" sz="3000" dirty="0" smtClean="0">
                <a:solidFill>
                  <a:srgbClr val="FF0000"/>
                </a:solidFill>
              </a:rPr>
              <a:t> </a:t>
            </a:r>
            <a:r>
              <a:rPr lang="es-ES" sz="3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igualadora</a:t>
            </a:r>
            <a:endParaRPr lang="es-ES" sz="3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096542" y="4084428"/>
            <a:ext cx="1815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rgbClr val="F5B0FF"/>
                </a:solidFill>
              </a:rPr>
              <a:t>Cantidad</a:t>
            </a:r>
            <a:r>
              <a:rPr lang="es-ES" sz="3000" dirty="0" smtClean="0">
                <a:solidFill>
                  <a:srgbClr val="FF0000"/>
                </a:solidFill>
              </a:rPr>
              <a:t> </a:t>
            </a:r>
            <a:r>
              <a:rPr lang="es-ES" sz="3000" dirty="0" smtClean="0">
                <a:solidFill>
                  <a:srgbClr val="F5B0FF"/>
                </a:solidFill>
              </a:rPr>
              <a:t>menor</a:t>
            </a:r>
            <a:endParaRPr lang="es-ES" sz="3000" dirty="0">
              <a:solidFill>
                <a:srgbClr val="F5B0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8379" y="1586269"/>
            <a:ext cx="1987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3">
                    <a:lumMod val="75000"/>
                  </a:schemeClr>
                </a:solidFill>
              </a:rPr>
              <a:t>Reparto igualitario</a:t>
            </a:r>
            <a:endParaRPr lang="es-ES" sz="3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Llamada ovalada 2"/>
          <p:cNvSpPr/>
          <p:nvPr/>
        </p:nvSpPr>
        <p:spPr>
          <a:xfrm>
            <a:off x="6017878" y="872161"/>
            <a:ext cx="2758542" cy="1428214"/>
          </a:xfrm>
          <a:prstGeom prst="wedgeEllipseCallout">
            <a:avLst>
              <a:gd name="adj1" fmla="val -51136"/>
              <a:gd name="adj2" fmla="val 906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3000" dirty="0" smtClean="0"/>
              <a:t>¡Ya me he perdido!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9780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58812"/>
              </p:ext>
            </p:extLst>
          </p:nvPr>
        </p:nvGraphicFramePr>
        <p:xfrm>
          <a:off x="1265350" y="1778309"/>
          <a:ext cx="6613300" cy="4208463"/>
        </p:xfrm>
        <a:graphic>
          <a:graphicData uri="http://schemas.openxmlformats.org/drawingml/2006/table">
            <a:tbl>
              <a:tblPr/>
              <a:tblGrid>
                <a:gridCol w="1322660"/>
                <a:gridCol w="1322660"/>
                <a:gridCol w="1322660"/>
                <a:gridCol w="1322660"/>
                <a:gridCol w="1322660"/>
              </a:tblGrid>
              <a:tr h="601209"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24" marR="12024" marT="12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Cdis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Cigda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012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RI1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2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RI2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2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RI3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2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RI4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2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RI5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2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RI6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024" marR="12024" marT="12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4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61702"/>
              </p:ext>
            </p:extLst>
          </p:nvPr>
        </p:nvGraphicFramePr>
        <p:xfrm>
          <a:off x="1079500" y="4691280"/>
          <a:ext cx="6985000" cy="12700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</a:tblGrid>
              <a:tr h="63500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RI7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3080" y="1373585"/>
            <a:ext cx="7707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tienen 174 cromos cada uno. Si antes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le había dado 38 cromos a su amiga…”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17990" y="1077703"/>
            <a:ext cx="130802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s-ES_tradnl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18010" y="2998101"/>
            <a:ext cx="7707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¿Cuántos cromos tenía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al principio?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2616" y="5412321"/>
            <a:ext cx="725774" cy="438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219763" y="5412321"/>
            <a:ext cx="725774" cy="438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20506968">
            <a:off x="1523255" y="4573476"/>
            <a:ext cx="589661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100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CAMBIO 6</a:t>
            </a:r>
            <a:endParaRPr lang="es-ES_tradnl" sz="10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8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istales roto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10" grpId="0"/>
      <p:bldP spid="3" grpId="0" animBg="1"/>
      <p:bldP spid="11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337877" y="2978287"/>
            <a:ext cx="8527420" cy="923330"/>
            <a:chOff x="337877" y="3189939"/>
            <a:chExt cx="8527420" cy="923330"/>
          </a:xfrm>
        </p:grpSpPr>
        <p:sp>
          <p:nvSpPr>
            <p:cNvPr id="5" name="CuadroTexto 4"/>
            <p:cNvSpPr txBox="1"/>
            <p:nvPr/>
          </p:nvSpPr>
          <p:spPr>
            <a:xfrm>
              <a:off x="337877" y="3189939"/>
              <a:ext cx="46778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Manuel Mariano Ruano Mínguez (</a:t>
              </a:r>
              <a:r>
                <a:rPr lang="es-ES" dirty="0" err="1" smtClean="0">
                  <a:solidFill>
                    <a:schemeClr val="bg1"/>
                  </a:solidFill>
                </a:rPr>
                <a:t>Manuelma</a:t>
              </a:r>
              <a:r>
                <a:rPr lang="es-ES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CEIP “Las Esperanzas”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San Pedro del Pinatar (Murcia)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021915" y="3189939"/>
              <a:ext cx="38433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Ascensión Ros Garrido (</a:t>
              </a:r>
              <a:r>
                <a:rPr lang="es-ES" dirty="0" err="1" smtClean="0">
                  <a:solidFill>
                    <a:schemeClr val="bg1"/>
                  </a:solidFill>
                </a:rPr>
                <a:t>Choni</a:t>
              </a:r>
              <a:r>
                <a:rPr lang="es-ES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CEIP “San Ginés de la Jara”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Llano del </a:t>
              </a:r>
              <a:r>
                <a:rPr lang="es-ES" dirty="0" err="1" smtClean="0">
                  <a:solidFill>
                    <a:schemeClr val="bg1"/>
                  </a:solidFill>
                </a:rPr>
                <a:t>Beal</a:t>
              </a:r>
              <a:r>
                <a:rPr lang="es-ES" dirty="0" smtClean="0">
                  <a:solidFill>
                    <a:schemeClr val="bg1"/>
                  </a:solidFill>
                </a:rPr>
                <a:t> – Cartagena (Murcia)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6659"/>
          <a:stretch/>
        </p:blipFill>
        <p:spPr>
          <a:xfrm>
            <a:off x="0" y="181420"/>
            <a:ext cx="9144000" cy="16599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156835" y="1815401"/>
            <a:ext cx="683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 7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Imagen 11" descr="logo_u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59" y="4742031"/>
            <a:ext cx="2196000" cy="1082088"/>
          </a:xfrm>
          <a:prstGeom prst="rect">
            <a:avLst/>
          </a:prstGeom>
        </p:spPr>
      </p:pic>
      <p:pic>
        <p:nvPicPr>
          <p:cNvPr id="13" name="Imagen 12" descr="Nuevo logo ABN colo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5" y="4124589"/>
            <a:ext cx="2340000" cy="231697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2637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690767"/>
              </p:ext>
            </p:extLst>
          </p:nvPr>
        </p:nvGraphicFramePr>
        <p:xfrm>
          <a:off x="1079500" y="4691280"/>
          <a:ext cx="6985000" cy="12700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</a:tblGrid>
              <a:tr h="63500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RI7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3080" y="1373585"/>
            <a:ext cx="7707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tienen 174 cromos cada uno. Si antes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le había dado 38 cromos a su amiga…”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18010" y="2998101"/>
            <a:ext cx="7707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¿Cuántos cromos tenía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al principio?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2616" y="5412321"/>
            <a:ext cx="725774" cy="438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219763" y="5412321"/>
            <a:ext cx="725774" cy="438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20506968">
            <a:off x="1523255" y="4573476"/>
            <a:ext cx="589661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100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CAMBIO 5</a:t>
            </a:r>
            <a:endParaRPr lang="es-ES_tradnl" sz="10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5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istales roto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1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51845"/>
              </p:ext>
            </p:extLst>
          </p:nvPr>
        </p:nvGraphicFramePr>
        <p:xfrm>
          <a:off x="1079500" y="4691280"/>
          <a:ext cx="6985000" cy="12700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</a:tblGrid>
              <a:tr h="63500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Cigda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RI7</a:t>
                      </a:r>
                      <a:endParaRPr lang="es-E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s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3080" y="1373585"/>
            <a:ext cx="7707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tienen 174 cromos cada uno. Si antes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le había dado 38 cromos a su amiga…”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18010" y="2998101"/>
            <a:ext cx="7707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¿Cuántos cromos tenían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al principio?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2616" y="5412321"/>
            <a:ext cx="725774" cy="438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219763" y="5412321"/>
            <a:ext cx="725774" cy="438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1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tienen 174 cromos cada uno. Si antes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le había dado 38 cromos a su amiga. </a:t>
            </a:r>
            <a:r>
              <a:rPr lang="es-ES" sz="3000" b="1" dirty="0">
                <a:solidFill>
                  <a:srgbClr val="FFFFFF"/>
                </a:solidFill>
              </a:rPr>
              <a:t>¿Cuántos cromos tenían </a:t>
            </a:r>
            <a:r>
              <a:rPr lang="es-ES" sz="3000" b="1" dirty="0" err="1">
                <a:solidFill>
                  <a:srgbClr val="FFFFFF"/>
                </a:solidFill>
              </a:rPr>
              <a:t>Yeray</a:t>
            </a:r>
            <a:r>
              <a:rPr lang="es-ES" sz="3000" b="1" dirty="0">
                <a:solidFill>
                  <a:srgbClr val="FFFFFF"/>
                </a:solidFill>
              </a:rPr>
              <a:t> y </a:t>
            </a:r>
            <a:r>
              <a:rPr lang="es-ES" sz="3000" b="1" dirty="0" err="1">
                <a:solidFill>
                  <a:srgbClr val="FFFFFF"/>
                </a:solidFill>
              </a:rPr>
              <a:t>Thay</a:t>
            </a:r>
            <a:r>
              <a:rPr lang="es-ES" sz="3000" b="1" dirty="0">
                <a:solidFill>
                  <a:srgbClr val="FFFFFF"/>
                </a:solidFill>
              </a:rPr>
              <a:t> al </a:t>
            </a:r>
            <a:r>
              <a:rPr lang="es-ES" sz="3000" b="1" dirty="0" smtClean="0">
                <a:solidFill>
                  <a:srgbClr val="FFFFFF"/>
                </a:solidFill>
              </a:rPr>
              <a:t>principio?”</a:t>
            </a:r>
            <a:endParaRPr lang="es-ES" sz="30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86193"/>
              </p:ext>
            </p:extLst>
          </p:nvPr>
        </p:nvGraphicFramePr>
        <p:xfrm>
          <a:off x="611303" y="3312577"/>
          <a:ext cx="2476500" cy="14224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YERAY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 + </a:t>
                      </a: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210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212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54905"/>
              </p:ext>
            </p:extLst>
          </p:nvPr>
        </p:nvGraphicFramePr>
        <p:xfrm>
          <a:off x="611303" y="5052389"/>
          <a:ext cx="2476500" cy="14224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THAY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174 - </a:t>
                      </a: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136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Flecha curvada hacia abajo 5"/>
          <p:cNvSpPr/>
          <p:nvPr/>
        </p:nvSpPr>
        <p:spPr>
          <a:xfrm flipH="1">
            <a:off x="5791062" y="3507062"/>
            <a:ext cx="876977" cy="425353"/>
          </a:xfrm>
          <a:prstGeom prst="curvedDownArrow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00472"/>
              </p:ext>
            </p:extLst>
          </p:nvPr>
        </p:nvGraphicFramePr>
        <p:xfrm>
          <a:off x="4623902" y="4038829"/>
          <a:ext cx="33020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7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82734" y="412421"/>
            <a:ext cx="437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Conclusiones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n 2" descr="el-objetivo-ana-pastor-400x2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74" y="1629000"/>
            <a:ext cx="5806452" cy="3600000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786255" y="1364843"/>
            <a:ext cx="3855676" cy="1401790"/>
          </a:xfrm>
          <a:prstGeom prst="wedgeEllipseCallout">
            <a:avLst>
              <a:gd name="adj1" fmla="val 45001"/>
              <a:gd name="adj2" fmla="val 68792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Estos </a:t>
            </a:r>
            <a:r>
              <a:rPr lang="es-ES" sz="2400" dirty="0">
                <a:solidFill>
                  <a:schemeClr val="tx1"/>
                </a:solidFill>
              </a:rPr>
              <a:t>son los datos, suyas son las </a:t>
            </a:r>
            <a:r>
              <a:rPr lang="es-ES" sz="2400" dirty="0" smtClean="0">
                <a:solidFill>
                  <a:schemeClr val="tx1"/>
                </a:solidFill>
              </a:rPr>
              <a:t>conclusiones.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94074" y="5639099"/>
            <a:ext cx="5355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err="1" smtClean="0">
                <a:solidFill>
                  <a:schemeClr val="bg1"/>
                </a:solidFill>
              </a:rPr>
              <a:t>manuelma@gmail.com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tienen 174 cromos cada uno. Si antes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le había dado 38 cromos a su amiga. </a:t>
            </a:r>
            <a:r>
              <a:rPr lang="es-ES" sz="3000" b="1" dirty="0">
                <a:solidFill>
                  <a:srgbClr val="FFFFFF"/>
                </a:solidFill>
              </a:rPr>
              <a:t>¿Cuántos cromos tenían </a:t>
            </a:r>
            <a:r>
              <a:rPr lang="es-ES" sz="3000" b="1" dirty="0" err="1">
                <a:solidFill>
                  <a:srgbClr val="FFFFFF"/>
                </a:solidFill>
              </a:rPr>
              <a:t>Yeray</a:t>
            </a:r>
            <a:r>
              <a:rPr lang="es-ES" sz="3000" b="1" dirty="0">
                <a:solidFill>
                  <a:srgbClr val="FFFFFF"/>
                </a:solidFill>
              </a:rPr>
              <a:t> y </a:t>
            </a:r>
            <a:r>
              <a:rPr lang="es-ES" sz="3000" b="1" dirty="0" err="1">
                <a:solidFill>
                  <a:srgbClr val="FFFFFF"/>
                </a:solidFill>
              </a:rPr>
              <a:t>Thay</a:t>
            </a:r>
            <a:r>
              <a:rPr lang="es-ES" sz="3000" b="1" dirty="0">
                <a:solidFill>
                  <a:srgbClr val="FFFFFF"/>
                </a:solidFill>
              </a:rPr>
              <a:t> al </a:t>
            </a:r>
            <a:r>
              <a:rPr lang="es-ES" sz="3000" b="1" dirty="0" smtClean="0">
                <a:solidFill>
                  <a:srgbClr val="FFFFFF"/>
                </a:solidFill>
              </a:rPr>
              <a:t>principio?”</a:t>
            </a:r>
            <a:endParaRPr lang="es-ES" sz="30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75758"/>
              </p:ext>
            </p:extLst>
          </p:nvPr>
        </p:nvGraphicFramePr>
        <p:xfrm>
          <a:off x="611303" y="3312577"/>
          <a:ext cx="2476500" cy="14224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YERAY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 + </a:t>
                      </a: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210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212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80124"/>
              </p:ext>
            </p:extLst>
          </p:nvPr>
        </p:nvGraphicFramePr>
        <p:xfrm>
          <a:off x="611303" y="5052389"/>
          <a:ext cx="2476500" cy="14224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THAY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174 - </a:t>
                      </a:r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136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Flecha curvada hacia abajo 5"/>
          <p:cNvSpPr/>
          <p:nvPr/>
        </p:nvSpPr>
        <p:spPr>
          <a:xfrm flipH="1">
            <a:off x="5791062" y="3507062"/>
            <a:ext cx="876977" cy="425353"/>
          </a:xfrm>
          <a:prstGeom prst="curvedDownArrow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42411"/>
              </p:ext>
            </p:extLst>
          </p:nvPr>
        </p:nvGraphicFramePr>
        <p:xfrm>
          <a:off x="4623902" y="4038829"/>
          <a:ext cx="33020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2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156835" y="1815401"/>
            <a:ext cx="683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 7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53749"/>
              </p:ext>
            </p:extLst>
          </p:nvPr>
        </p:nvGraphicFramePr>
        <p:xfrm>
          <a:off x="5636491" y="3471931"/>
          <a:ext cx="24765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1" y="2738731"/>
            <a:ext cx="2555725" cy="360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222140" y="3661568"/>
            <a:ext cx="52516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FF"/>
                </a:solidFill>
              </a:rPr>
              <a:t>RI1</a:t>
            </a:r>
          </a:p>
          <a:p>
            <a:r>
              <a:rPr lang="es-ES" b="1" dirty="0" smtClean="0">
                <a:solidFill>
                  <a:srgbClr val="FFFFFF"/>
                </a:solidFill>
              </a:rPr>
              <a:t>RI2</a:t>
            </a:r>
          </a:p>
          <a:p>
            <a:r>
              <a:rPr lang="es-ES" b="1" dirty="0" smtClean="0">
                <a:solidFill>
                  <a:srgbClr val="FFFFFF"/>
                </a:solidFill>
              </a:rPr>
              <a:t>RI3</a:t>
            </a:r>
          </a:p>
          <a:p>
            <a:r>
              <a:rPr lang="es-ES" b="1" dirty="0" smtClean="0">
                <a:solidFill>
                  <a:srgbClr val="FFFFFF"/>
                </a:solidFill>
              </a:rPr>
              <a:t>RI4</a:t>
            </a:r>
          </a:p>
          <a:p>
            <a:r>
              <a:rPr lang="es-ES" b="1" dirty="0" smtClean="0">
                <a:solidFill>
                  <a:srgbClr val="FFFFFF"/>
                </a:solidFill>
              </a:rPr>
              <a:t>RI5</a:t>
            </a:r>
          </a:p>
          <a:p>
            <a:r>
              <a:rPr lang="es-ES" b="1" dirty="0" smtClean="0">
                <a:solidFill>
                  <a:srgbClr val="FFFFFF"/>
                </a:solidFill>
              </a:rPr>
              <a:t>RI6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4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53524" y="1815401"/>
            <a:ext cx="7436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¿Reparto Igualitario 7?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6722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lamada de nube 14"/>
          <p:cNvSpPr/>
          <p:nvPr/>
        </p:nvSpPr>
        <p:spPr>
          <a:xfrm>
            <a:off x="6072831" y="3627603"/>
            <a:ext cx="2740344" cy="2014597"/>
          </a:xfrm>
          <a:prstGeom prst="cloudCallout">
            <a:avLst>
              <a:gd name="adj1" fmla="val -7381"/>
              <a:gd name="adj2" fmla="val 65855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s-ES" sz="4000" dirty="0" smtClean="0">
                <a:solidFill>
                  <a:schemeClr val="tx1"/>
                </a:solidFill>
                <a:sym typeface="Wingdings"/>
              </a:rPr>
              <a:t>¿+?</a:t>
            </a:r>
          </a:p>
          <a:p>
            <a:pPr algn="ctr"/>
            <a:r>
              <a:rPr lang="es-ES" sz="4000" dirty="0" smtClean="0">
                <a:solidFill>
                  <a:schemeClr val="tx1"/>
                </a:solidFill>
                <a:sym typeface="Wingdings"/>
              </a:rPr>
              <a:t>¿-?</a:t>
            </a:r>
            <a:endParaRPr lang="es-ES" sz="4000" dirty="0" smtClean="0">
              <a:solidFill>
                <a:schemeClr val="tx1"/>
              </a:solidFill>
            </a:endParaRPr>
          </a:p>
        </p:txBody>
      </p:sp>
      <p:sp>
        <p:nvSpPr>
          <p:cNvPr id="2" name="Llamada de nube 1"/>
          <p:cNvSpPr/>
          <p:nvPr/>
        </p:nvSpPr>
        <p:spPr>
          <a:xfrm>
            <a:off x="6535257" y="3928474"/>
            <a:ext cx="2289438" cy="1405533"/>
          </a:xfrm>
          <a:prstGeom prst="cloudCallout">
            <a:avLst>
              <a:gd name="adj1" fmla="val -12268"/>
              <a:gd name="adj2" fmla="val 873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Ana tiene 137cromos y Juan 83…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Llamada de nube 11"/>
          <p:cNvSpPr/>
          <p:nvPr/>
        </p:nvSpPr>
        <p:spPr>
          <a:xfrm>
            <a:off x="6085551" y="3718864"/>
            <a:ext cx="2740344" cy="1827193"/>
          </a:xfrm>
          <a:prstGeom prst="cloudCallout">
            <a:avLst>
              <a:gd name="adj1" fmla="val -7381"/>
              <a:gd name="adj2" fmla="val 65855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¿Cu</a:t>
            </a:r>
            <a:r>
              <a:rPr lang="es-ES" dirty="0" smtClean="0">
                <a:solidFill>
                  <a:schemeClr val="tx1"/>
                </a:solidFill>
              </a:rPr>
              <a:t>ántos cromos le tendría que dar…?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 descr="mono-pensando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96" b="100000" l="0" r="62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5551" y="4861294"/>
            <a:ext cx="2375510" cy="1800000"/>
          </a:xfrm>
          <a:prstGeom prst="rect">
            <a:avLst/>
          </a:prstGeom>
        </p:spPr>
      </p:pic>
      <p:sp>
        <p:nvSpPr>
          <p:cNvPr id="13" name="Llamada de nube 12"/>
          <p:cNvSpPr/>
          <p:nvPr/>
        </p:nvSpPr>
        <p:spPr>
          <a:xfrm>
            <a:off x="6086751" y="3720084"/>
            <a:ext cx="2740344" cy="1827193"/>
          </a:xfrm>
          <a:prstGeom prst="cloudCallout">
            <a:avLst>
              <a:gd name="adj1" fmla="val -7381"/>
              <a:gd name="adj2" fmla="val 65855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endParaRPr lang="es-ES" sz="900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137 </a:t>
            </a:r>
            <a:r>
              <a:rPr lang="es-ES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s-ES" b="1" dirty="0" smtClean="0">
                <a:solidFill>
                  <a:srgbClr val="FF0000"/>
                </a:solidFill>
                <a:sym typeface="Wingdings"/>
              </a:rPr>
              <a:t>110</a:t>
            </a:r>
          </a:p>
          <a:p>
            <a:endParaRPr lang="es-ES" dirty="0" smtClean="0">
              <a:solidFill>
                <a:schemeClr val="tx1"/>
              </a:solidFill>
              <a:sym typeface="Wingdings"/>
            </a:endParaRPr>
          </a:p>
          <a:p>
            <a:pPr algn="r"/>
            <a:r>
              <a:rPr lang="es-ES" b="1" dirty="0" smtClean="0">
                <a:solidFill>
                  <a:srgbClr val="FF0000"/>
                </a:solidFill>
                <a:sym typeface="Wingdings"/>
              </a:rPr>
              <a:t>110</a:t>
            </a:r>
            <a:r>
              <a:rPr lang="es-ES" dirty="0" smtClean="0">
                <a:solidFill>
                  <a:schemeClr val="tx1"/>
                </a:solidFill>
                <a:sym typeface="Wingdings"/>
              </a:rPr>
              <a:t>  83</a:t>
            </a:r>
          </a:p>
          <a:p>
            <a:pPr algn="r"/>
            <a:endParaRPr lang="es-ES" sz="900" dirty="0" smtClean="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53081" y="1528095"/>
            <a:ext cx="7707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- Problema que implica un proceso de comparación.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3080" y="2590828"/>
            <a:ext cx="7707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- </a:t>
            </a:r>
            <a:r>
              <a:rPr lang="es-ES" sz="3000" b="1" dirty="0">
                <a:solidFill>
                  <a:srgbClr val="FFFFFF"/>
                </a:solidFill>
              </a:rPr>
              <a:t>Requiere establecer la diferencia entre dos cantidades</a:t>
            </a:r>
            <a:r>
              <a:rPr lang="es-ES" sz="3000" b="1" dirty="0" smtClean="0">
                <a:solidFill>
                  <a:srgbClr val="FFFFFF"/>
                </a:solidFill>
              </a:rPr>
              <a:t>.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67846" y="3653561"/>
            <a:ext cx="576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- Se </a:t>
            </a:r>
            <a:r>
              <a:rPr lang="es-ES" sz="3000" b="1" dirty="0">
                <a:solidFill>
                  <a:srgbClr val="FFFFFF"/>
                </a:solidFill>
              </a:rPr>
              <a:t>modifican ambas cantidades.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53080" y="4767862"/>
            <a:ext cx="5333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- Algunos requieren el empleo simultáneo de la suma y la resta.</a:t>
            </a:r>
            <a:endParaRPr lang="es-ES"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758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2" grpId="1" animBg="1"/>
      <p:bldP spid="12" grpId="1" animBg="1"/>
      <p:bldP spid="12" grpId="2" animBg="1"/>
      <p:bldP spid="13" grpId="0" animBg="1"/>
      <p:bldP spid="13" grpId="1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tiene 212 cromos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136. ¿Cuántos cromos le tendría que dar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a su amiga para que ambos tuvieran el mismo número?”</a:t>
            </a:r>
            <a:endParaRPr lang="es-ES"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piar-y-pe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658" y="4915753"/>
            <a:ext cx="1548000" cy="218051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682" y="4915753"/>
            <a:ext cx="1548000" cy="2193467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40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tiene 212 cromos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136. ¿Cuántos cromos le tendría que dar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a su amiga para que ambos tuvieran el mismo número?”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00228" y="3763292"/>
            <a:ext cx="13678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err="1" smtClean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Cdis</a:t>
            </a:r>
            <a:endParaRPr lang="es-ES" sz="5000" dirty="0">
              <a:ln>
                <a:solidFill>
                  <a:srgbClr val="0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24920" y="3763292"/>
            <a:ext cx="14188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ln>
                  <a:solidFill>
                    <a:srgbClr val="000000"/>
                  </a:solidFill>
                </a:ln>
                <a:solidFill>
                  <a:srgbClr val="BFDA0B"/>
                </a:solidFill>
              </a:rPr>
              <a:t>Cinc</a:t>
            </a:r>
            <a:endParaRPr lang="es-ES" sz="5000" dirty="0">
              <a:ln>
                <a:solidFill>
                  <a:srgbClr val="000000"/>
                </a:solidFill>
              </a:ln>
              <a:solidFill>
                <a:srgbClr val="BFDA0B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73706" y="5141456"/>
            <a:ext cx="10728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err="1" smtClean="0">
                <a:ln>
                  <a:solidFill>
                    <a:srgbClr val="000000"/>
                  </a:solidFill>
                </a:ln>
                <a:solidFill>
                  <a:srgbClr val="BFDA0B"/>
                </a:solidFill>
              </a:rPr>
              <a:t>Cig</a:t>
            </a:r>
            <a:endParaRPr lang="es-ES" sz="5000" dirty="0">
              <a:ln>
                <a:solidFill>
                  <a:srgbClr val="000000"/>
                </a:solidFill>
              </a:ln>
              <a:solidFill>
                <a:srgbClr val="BFDA0B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52256" y="5141456"/>
            <a:ext cx="17670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err="1" smtClean="0">
                <a:ln>
                  <a:solidFill>
                    <a:srgbClr val="000000"/>
                  </a:solidFill>
                </a:ln>
                <a:solidFill>
                  <a:srgbClr val="BFDA0B"/>
                </a:solidFill>
              </a:rPr>
              <a:t>Cigda</a:t>
            </a:r>
            <a:endParaRPr lang="es-ES" sz="5000" dirty="0">
              <a:ln>
                <a:solidFill>
                  <a:srgbClr val="000000"/>
                </a:solidFill>
              </a:ln>
              <a:solidFill>
                <a:srgbClr val="BFDA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64024" y="412421"/>
            <a:ext cx="621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Reparto Igualitario</a:t>
            </a:r>
            <a:endParaRPr lang="es-ES_tradnl" sz="54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53080" y="1373585"/>
            <a:ext cx="770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“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tiene 212 cromos y </a:t>
            </a:r>
            <a:r>
              <a:rPr lang="es-ES" sz="3000" b="1" dirty="0" err="1" smtClean="0">
                <a:solidFill>
                  <a:srgbClr val="FFFFFF"/>
                </a:solidFill>
              </a:rPr>
              <a:t>Thay</a:t>
            </a:r>
            <a:r>
              <a:rPr lang="es-ES" sz="3000" b="1" dirty="0" smtClean="0">
                <a:solidFill>
                  <a:srgbClr val="FFFFFF"/>
                </a:solidFill>
              </a:rPr>
              <a:t> 136. ¿Cuántos cromos le tendría que dar </a:t>
            </a:r>
            <a:r>
              <a:rPr lang="es-ES" sz="3000" b="1" dirty="0" err="1" smtClean="0">
                <a:solidFill>
                  <a:srgbClr val="FFFFFF"/>
                </a:solidFill>
              </a:rPr>
              <a:t>Yeray</a:t>
            </a:r>
            <a:r>
              <a:rPr lang="es-ES" sz="3000" b="1" dirty="0" smtClean="0">
                <a:solidFill>
                  <a:srgbClr val="FFFFFF"/>
                </a:solidFill>
              </a:rPr>
              <a:t> a su amiga para que ambos tuvieran el mismo número?”</a:t>
            </a:r>
            <a:endParaRPr lang="es-ES" sz="3000" b="1" dirty="0">
              <a:solidFill>
                <a:srgbClr val="FFFFFF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68208"/>
              </p:ext>
            </p:extLst>
          </p:nvPr>
        </p:nvGraphicFramePr>
        <p:xfrm>
          <a:off x="4560371" y="3491545"/>
          <a:ext cx="24765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82804"/>
              </p:ext>
            </p:extLst>
          </p:nvPr>
        </p:nvGraphicFramePr>
        <p:xfrm>
          <a:off x="4560371" y="3491545"/>
          <a:ext cx="24765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00761"/>
              </p:ext>
            </p:extLst>
          </p:nvPr>
        </p:nvGraphicFramePr>
        <p:xfrm>
          <a:off x="4560371" y="3491545"/>
          <a:ext cx="24765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36037"/>
              </p:ext>
            </p:extLst>
          </p:nvPr>
        </p:nvGraphicFramePr>
        <p:xfrm>
          <a:off x="4560371" y="3491545"/>
          <a:ext cx="24765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32896"/>
              </p:ext>
            </p:extLst>
          </p:nvPr>
        </p:nvGraphicFramePr>
        <p:xfrm>
          <a:off x="4560371" y="3491545"/>
          <a:ext cx="24765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65417"/>
              </p:ext>
            </p:extLst>
          </p:nvPr>
        </p:nvGraphicFramePr>
        <p:xfrm>
          <a:off x="4560371" y="3491545"/>
          <a:ext cx="24765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7232"/>
              </p:ext>
            </p:extLst>
          </p:nvPr>
        </p:nvGraphicFramePr>
        <p:xfrm>
          <a:off x="4560371" y="3491545"/>
          <a:ext cx="24765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68733"/>
              </p:ext>
            </p:extLst>
          </p:nvPr>
        </p:nvGraphicFramePr>
        <p:xfrm>
          <a:off x="4560371" y="3491545"/>
          <a:ext cx="2476500" cy="2133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YERAY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3335220" y="3685889"/>
            <a:ext cx="923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solidFill>
                  <a:srgbClr val="FFFFFF"/>
                </a:solidFill>
              </a:rPr>
              <a:t>Cdis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679976" y="3685889"/>
            <a:ext cx="9588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>
                <a:solidFill>
                  <a:srgbClr val="FFFFFF"/>
                </a:solidFill>
              </a:rPr>
              <a:t>Cinc</a:t>
            </a:r>
            <a:endParaRPr lang="es-ES" sz="3000" b="1" dirty="0">
              <a:solidFill>
                <a:srgbClr val="FFFFF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398298" y="5208591"/>
            <a:ext cx="7279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Cig</a:t>
            </a:r>
            <a:endParaRPr lang="es-ES" sz="3000" b="1" dirty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70240" y="5659213"/>
            <a:ext cx="1159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Cigda</a:t>
            </a:r>
            <a:endParaRPr lang="es-ES" sz="3000" b="1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cxnSp>
        <p:nvCxnSpPr>
          <p:cNvPr id="4" name="Conector recto de flecha 3"/>
          <p:cNvCxnSpPr>
            <a:stCxn id="20" idx="3"/>
          </p:cNvCxnSpPr>
          <p:nvPr/>
        </p:nvCxnSpPr>
        <p:spPr>
          <a:xfrm>
            <a:off x="4259083" y="3962888"/>
            <a:ext cx="1027234" cy="393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stCxn id="21" idx="1"/>
          </p:cNvCxnSpPr>
          <p:nvPr/>
        </p:nvCxnSpPr>
        <p:spPr>
          <a:xfrm flipH="1">
            <a:off x="7204642" y="3962888"/>
            <a:ext cx="475334" cy="393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brir llave 25"/>
          <p:cNvSpPr/>
          <p:nvPr/>
        </p:nvSpPr>
        <p:spPr>
          <a:xfrm rot="16200000">
            <a:off x="6114924" y="4650394"/>
            <a:ext cx="226241" cy="1617656"/>
          </a:xfrm>
          <a:prstGeom prst="leftBrace">
            <a:avLst>
              <a:gd name="adj1" fmla="val 8333"/>
              <a:gd name="adj2" fmla="val 4908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/>
          <p:cNvCxnSpPr>
            <a:stCxn id="22" idx="3"/>
          </p:cNvCxnSpPr>
          <p:nvPr/>
        </p:nvCxnSpPr>
        <p:spPr>
          <a:xfrm flipV="1">
            <a:off x="4126232" y="5449478"/>
            <a:ext cx="392239" cy="36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962015" y="3370841"/>
            <a:ext cx="2386449" cy="914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918056" y="4987812"/>
            <a:ext cx="487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Multiplicación 4"/>
          <p:cNvSpPr/>
          <p:nvPr/>
        </p:nvSpPr>
        <p:spPr>
          <a:xfrm>
            <a:off x="5632061" y="5549179"/>
            <a:ext cx="1253611" cy="914400"/>
          </a:xfrm>
          <a:prstGeom prst="mathMultiply">
            <a:avLst>
              <a:gd name="adj1" fmla="val 8266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7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 animBg="1"/>
      <p:bldP spid="2" grpId="0" animBg="1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880</TotalTime>
  <Words>2546</Words>
  <Application>Microsoft Macintosh PowerPoint</Application>
  <PresentationFormat>Presentación en pantalla (4:3)</PresentationFormat>
  <Paragraphs>519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Revolución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Mariano Ruano Minguez</dc:creator>
  <cp:lastModifiedBy>Manuel Mariano Ruano Minguez</cp:lastModifiedBy>
  <cp:revision>49</cp:revision>
  <dcterms:created xsi:type="dcterms:W3CDTF">2016-06-25T07:37:00Z</dcterms:created>
  <dcterms:modified xsi:type="dcterms:W3CDTF">2016-06-28T23:14:53Z</dcterms:modified>
</cp:coreProperties>
</file>