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2" r:id="rId4"/>
    <p:sldId id="260" r:id="rId5"/>
    <p:sldId id="275" r:id="rId6"/>
    <p:sldId id="276" r:id="rId7"/>
    <p:sldId id="274" r:id="rId8"/>
    <p:sldId id="278" r:id="rId9"/>
    <p:sldId id="279" r:id="rId10"/>
    <p:sldId id="281" r:id="rId11"/>
    <p:sldId id="282" r:id="rId12"/>
    <p:sldId id="283" r:id="rId13"/>
    <p:sldId id="402" r:id="rId14"/>
    <p:sldId id="403" r:id="rId15"/>
    <p:sldId id="280" r:id="rId16"/>
    <p:sldId id="277" r:id="rId17"/>
    <p:sldId id="288" r:id="rId18"/>
    <p:sldId id="289" r:id="rId19"/>
    <p:sldId id="290" r:id="rId20"/>
    <p:sldId id="291" r:id="rId21"/>
    <p:sldId id="293" r:id="rId22"/>
    <p:sldId id="292" r:id="rId23"/>
    <p:sldId id="294" r:id="rId24"/>
    <p:sldId id="297" r:id="rId25"/>
    <p:sldId id="296" r:id="rId26"/>
    <p:sldId id="299" r:id="rId27"/>
    <p:sldId id="298" r:id="rId28"/>
    <p:sldId id="300" r:id="rId29"/>
    <p:sldId id="301" r:id="rId30"/>
    <p:sldId id="302" r:id="rId31"/>
    <p:sldId id="377" r:id="rId32"/>
    <p:sldId id="303" r:id="rId33"/>
    <p:sldId id="304" r:id="rId34"/>
    <p:sldId id="323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5" r:id="rId43"/>
    <p:sldId id="404" r:id="rId44"/>
    <p:sldId id="317" r:id="rId45"/>
    <p:sldId id="319" r:id="rId46"/>
    <p:sldId id="380" r:id="rId47"/>
    <p:sldId id="381" r:id="rId48"/>
    <p:sldId id="334" r:id="rId49"/>
    <p:sldId id="325" r:id="rId50"/>
    <p:sldId id="405" r:id="rId51"/>
    <p:sldId id="326" r:id="rId52"/>
    <p:sldId id="327" r:id="rId53"/>
    <p:sldId id="328" r:id="rId54"/>
    <p:sldId id="321" r:id="rId55"/>
    <p:sldId id="329" r:id="rId56"/>
    <p:sldId id="406" r:id="rId57"/>
    <p:sldId id="407" r:id="rId58"/>
    <p:sldId id="408" r:id="rId59"/>
    <p:sldId id="324" r:id="rId60"/>
    <p:sldId id="335" r:id="rId61"/>
    <p:sldId id="336" r:id="rId62"/>
    <p:sldId id="333" r:id="rId63"/>
    <p:sldId id="337" r:id="rId64"/>
    <p:sldId id="338" r:id="rId65"/>
    <p:sldId id="339" r:id="rId66"/>
    <p:sldId id="340" r:id="rId67"/>
    <p:sldId id="382" r:id="rId68"/>
    <p:sldId id="341" r:id="rId69"/>
    <p:sldId id="342" r:id="rId70"/>
    <p:sldId id="345" r:id="rId71"/>
    <p:sldId id="346" r:id="rId72"/>
    <p:sldId id="344" r:id="rId73"/>
    <p:sldId id="347" r:id="rId74"/>
    <p:sldId id="348" r:id="rId75"/>
    <p:sldId id="349" r:id="rId76"/>
    <p:sldId id="350" r:id="rId77"/>
    <p:sldId id="351" r:id="rId78"/>
    <p:sldId id="379" r:id="rId79"/>
    <p:sldId id="352" r:id="rId80"/>
    <p:sldId id="378" r:id="rId81"/>
    <p:sldId id="353" r:id="rId82"/>
    <p:sldId id="355" r:id="rId83"/>
    <p:sldId id="354" r:id="rId84"/>
    <p:sldId id="386" r:id="rId85"/>
    <p:sldId id="356" r:id="rId86"/>
    <p:sldId id="383" r:id="rId87"/>
    <p:sldId id="357" r:id="rId88"/>
    <p:sldId id="358" r:id="rId89"/>
    <p:sldId id="360" r:id="rId90"/>
    <p:sldId id="361" r:id="rId91"/>
    <p:sldId id="384" r:id="rId92"/>
    <p:sldId id="362" r:id="rId93"/>
    <p:sldId id="363" r:id="rId94"/>
    <p:sldId id="365" r:id="rId95"/>
    <p:sldId id="364" r:id="rId96"/>
    <p:sldId id="366" r:id="rId97"/>
    <p:sldId id="367" r:id="rId98"/>
    <p:sldId id="369" r:id="rId99"/>
    <p:sldId id="368" r:id="rId100"/>
    <p:sldId id="370" r:id="rId101"/>
    <p:sldId id="372" r:id="rId102"/>
    <p:sldId id="371" r:id="rId103"/>
    <p:sldId id="373" r:id="rId104"/>
    <p:sldId id="375" r:id="rId105"/>
    <p:sldId id="385" r:id="rId106"/>
    <p:sldId id="376" r:id="rId107"/>
    <p:sldId id="374" r:id="rId108"/>
    <p:sldId id="387" r:id="rId109"/>
    <p:sldId id="388" r:id="rId110"/>
    <p:sldId id="389" r:id="rId111"/>
    <p:sldId id="390" r:id="rId112"/>
    <p:sldId id="391" r:id="rId113"/>
    <p:sldId id="393" r:id="rId114"/>
    <p:sldId id="396" r:id="rId115"/>
    <p:sldId id="397" r:id="rId116"/>
    <p:sldId id="392" r:id="rId117"/>
    <p:sldId id="399" r:id="rId118"/>
    <p:sldId id="400" r:id="rId119"/>
    <p:sldId id="401" r:id="rId120"/>
    <p:sldId id="395" r:id="rId1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BC5"/>
    <a:srgbClr val="F2F7FC"/>
    <a:srgbClr val="E4EFF8"/>
    <a:srgbClr val="E1EDF7"/>
    <a:srgbClr val="D1E3F3"/>
    <a:srgbClr val="47A61D"/>
    <a:srgbClr val="DB1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C9C46A-E992-4F29-90F5-77701F3B5799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230099AC-BB63-4510-BB22-D7743A39D496}">
      <dgm:prSet phldrT="[Texto]" custT="1"/>
      <dgm:spPr/>
      <dgm:t>
        <a:bodyPr/>
        <a:lstStyle/>
        <a:p>
          <a:r>
            <a:rPr lang="es-ES" sz="3200" b="1" dirty="0" smtClean="0"/>
            <a:t>Monedas</a:t>
          </a:r>
          <a:endParaRPr lang="es-ES" sz="3200" b="1" dirty="0"/>
        </a:p>
      </dgm:t>
    </dgm:pt>
    <dgm:pt modelId="{8E9C4BA3-3F65-4D11-91ED-B9C66C14D989}" type="parTrans" cxnId="{4808ECAA-C680-4419-80A0-40D743B928B8}">
      <dgm:prSet/>
      <dgm:spPr/>
      <dgm:t>
        <a:bodyPr/>
        <a:lstStyle/>
        <a:p>
          <a:endParaRPr lang="es-ES"/>
        </a:p>
      </dgm:t>
    </dgm:pt>
    <dgm:pt modelId="{D579958E-2E0E-49C1-ADBF-DBAC07A21660}" type="sibTrans" cxnId="{4808ECAA-C680-4419-80A0-40D743B928B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1308C4B-E5CA-4623-A60B-C4BA772865AC}">
      <dgm:prSet phldrT="[Texto]" custT="1"/>
      <dgm:spPr/>
      <dgm:t>
        <a:bodyPr/>
        <a:lstStyle/>
        <a:p>
          <a:r>
            <a:rPr lang="es-ES" sz="3200" b="1" dirty="0" smtClean="0"/>
            <a:t>Cálculo</a:t>
          </a:r>
          <a:endParaRPr lang="es-ES" sz="3200" b="1" dirty="0"/>
        </a:p>
      </dgm:t>
    </dgm:pt>
    <dgm:pt modelId="{4D2C4657-C32D-43C3-A75F-94E7F630822E}" type="parTrans" cxnId="{45DD11DB-B3E3-42B2-B2F5-679541516AC7}">
      <dgm:prSet/>
      <dgm:spPr/>
      <dgm:t>
        <a:bodyPr/>
        <a:lstStyle/>
        <a:p>
          <a:endParaRPr lang="es-ES"/>
        </a:p>
      </dgm:t>
    </dgm:pt>
    <dgm:pt modelId="{40EE6529-BAAB-482A-8182-B2611213BA7D}" type="sibTrans" cxnId="{45DD11DB-B3E3-42B2-B2F5-679541516AC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E221EDD-C5EA-4124-9B8B-DEDDEECA39A6}">
      <dgm:prSet phldrT="[Texto]" custT="1"/>
      <dgm:spPr/>
      <dgm:t>
        <a:bodyPr/>
        <a:lstStyle/>
        <a:p>
          <a:r>
            <a:rPr lang="es-ES" sz="3200" b="1" dirty="0" smtClean="0"/>
            <a:t>Numeración</a:t>
          </a:r>
          <a:endParaRPr lang="es-ES" sz="3200" b="1" dirty="0"/>
        </a:p>
      </dgm:t>
    </dgm:pt>
    <dgm:pt modelId="{8E0EFBCC-9E3C-413F-8C03-E73C0D735AE7}" type="parTrans" cxnId="{E5E08264-A3A5-4D9D-AF7D-DFA36EA8E3C5}">
      <dgm:prSet/>
      <dgm:spPr/>
      <dgm:t>
        <a:bodyPr/>
        <a:lstStyle/>
        <a:p>
          <a:endParaRPr lang="es-ES"/>
        </a:p>
      </dgm:t>
    </dgm:pt>
    <dgm:pt modelId="{3725089C-79C2-4B34-BF9B-FC79640AF493}" type="sibTrans" cxnId="{E5E08264-A3A5-4D9D-AF7D-DFA36EA8E3C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C7819A2-52F1-48B9-84AB-5E93BBD18D52}" type="pres">
      <dgm:prSet presAssocID="{0EC9C46A-E992-4F29-90F5-77701F3B5799}" presName="Name0" presStyleCnt="0">
        <dgm:presLayoutVars>
          <dgm:chMax val="7"/>
          <dgm:chPref val="7"/>
          <dgm:dir/>
        </dgm:presLayoutVars>
      </dgm:prSet>
      <dgm:spPr/>
    </dgm:pt>
    <dgm:pt modelId="{70AAB5C3-EB4F-4AEF-A215-CEDA3459996F}" type="pres">
      <dgm:prSet presAssocID="{0EC9C46A-E992-4F29-90F5-77701F3B5799}" presName="dot1" presStyleLbl="alignNode1" presStyleIdx="0" presStyleCnt="12"/>
      <dgm:spPr/>
    </dgm:pt>
    <dgm:pt modelId="{F79E0828-8B9B-468B-A68E-B88B7238BE01}" type="pres">
      <dgm:prSet presAssocID="{0EC9C46A-E992-4F29-90F5-77701F3B5799}" presName="dot2" presStyleLbl="alignNode1" presStyleIdx="1" presStyleCnt="12"/>
      <dgm:spPr/>
    </dgm:pt>
    <dgm:pt modelId="{5E20A0BC-0B65-49C9-856B-EA41F9B86D3D}" type="pres">
      <dgm:prSet presAssocID="{0EC9C46A-E992-4F29-90F5-77701F3B5799}" presName="dot3" presStyleLbl="alignNode1" presStyleIdx="2" presStyleCnt="12"/>
      <dgm:spPr/>
    </dgm:pt>
    <dgm:pt modelId="{45EAA72B-9B8E-460D-AA2C-C8FA8B9A8F24}" type="pres">
      <dgm:prSet presAssocID="{0EC9C46A-E992-4F29-90F5-77701F3B5799}" presName="dot4" presStyleLbl="alignNode1" presStyleIdx="3" presStyleCnt="12"/>
      <dgm:spPr/>
    </dgm:pt>
    <dgm:pt modelId="{7DBAB177-2460-435A-A1C3-F9B151B1B204}" type="pres">
      <dgm:prSet presAssocID="{0EC9C46A-E992-4F29-90F5-77701F3B5799}" presName="dot5" presStyleLbl="alignNode1" presStyleIdx="4" presStyleCnt="12"/>
      <dgm:spPr/>
    </dgm:pt>
    <dgm:pt modelId="{AEB5786C-16E4-4649-BAF8-88A2621BB1BD}" type="pres">
      <dgm:prSet presAssocID="{0EC9C46A-E992-4F29-90F5-77701F3B5799}" presName="dotArrow1" presStyleLbl="alignNode1" presStyleIdx="5" presStyleCnt="12"/>
      <dgm:spPr/>
    </dgm:pt>
    <dgm:pt modelId="{2CDFE411-83FC-4580-8318-2DF1345762B3}" type="pres">
      <dgm:prSet presAssocID="{0EC9C46A-E992-4F29-90F5-77701F3B5799}" presName="dotArrow2" presStyleLbl="alignNode1" presStyleIdx="6" presStyleCnt="12"/>
      <dgm:spPr/>
    </dgm:pt>
    <dgm:pt modelId="{FC768FF8-F412-4AFD-A651-0AE7D4FF2616}" type="pres">
      <dgm:prSet presAssocID="{0EC9C46A-E992-4F29-90F5-77701F3B5799}" presName="dotArrow3" presStyleLbl="alignNode1" presStyleIdx="7" presStyleCnt="12"/>
      <dgm:spPr/>
    </dgm:pt>
    <dgm:pt modelId="{BE567D4E-520F-421C-BF94-75C71F8137B2}" type="pres">
      <dgm:prSet presAssocID="{0EC9C46A-E992-4F29-90F5-77701F3B5799}" presName="dotArrow4" presStyleLbl="alignNode1" presStyleIdx="8" presStyleCnt="12"/>
      <dgm:spPr/>
    </dgm:pt>
    <dgm:pt modelId="{649226C7-93DC-43EE-8A9E-F69AD4173173}" type="pres">
      <dgm:prSet presAssocID="{0EC9C46A-E992-4F29-90F5-77701F3B5799}" presName="dotArrow5" presStyleLbl="alignNode1" presStyleIdx="9" presStyleCnt="12"/>
      <dgm:spPr/>
    </dgm:pt>
    <dgm:pt modelId="{9B97590E-9000-43F4-88E0-2787C0F89071}" type="pres">
      <dgm:prSet presAssocID="{0EC9C46A-E992-4F29-90F5-77701F3B5799}" presName="dotArrow6" presStyleLbl="alignNode1" presStyleIdx="10" presStyleCnt="12"/>
      <dgm:spPr/>
    </dgm:pt>
    <dgm:pt modelId="{ECC0DD3C-46FD-4A0A-A86E-46281D612AF3}" type="pres">
      <dgm:prSet presAssocID="{0EC9C46A-E992-4F29-90F5-77701F3B5799}" presName="dotArrow7" presStyleLbl="alignNode1" presStyleIdx="11" presStyleCnt="12"/>
      <dgm:spPr/>
    </dgm:pt>
    <dgm:pt modelId="{95318C98-7888-4123-AD16-9EB46C8063C5}" type="pres">
      <dgm:prSet presAssocID="{230099AC-BB63-4510-BB22-D7743A39D496}" presName="parTx1" presStyleLbl="node1" presStyleIdx="0" presStyleCnt="3"/>
      <dgm:spPr/>
      <dgm:t>
        <a:bodyPr/>
        <a:lstStyle/>
        <a:p>
          <a:endParaRPr lang="es-ES"/>
        </a:p>
      </dgm:t>
    </dgm:pt>
    <dgm:pt modelId="{756F7340-C971-49FE-B30C-184C8A6D91D9}" type="pres">
      <dgm:prSet presAssocID="{D579958E-2E0E-49C1-ADBF-DBAC07A21660}" presName="picture1" presStyleCnt="0"/>
      <dgm:spPr/>
    </dgm:pt>
    <dgm:pt modelId="{2BAEE35E-76AE-46B0-8072-6986E0223467}" type="pres">
      <dgm:prSet presAssocID="{D579958E-2E0E-49C1-ADBF-DBAC07A21660}" presName="imageRepeatNode" presStyleLbl="fgImgPlace1" presStyleIdx="0" presStyleCnt="3"/>
      <dgm:spPr/>
      <dgm:t>
        <a:bodyPr/>
        <a:lstStyle/>
        <a:p>
          <a:endParaRPr lang="es-ES"/>
        </a:p>
      </dgm:t>
    </dgm:pt>
    <dgm:pt modelId="{406ACC8D-06DB-400E-A864-E055EEA5BA0D}" type="pres">
      <dgm:prSet presAssocID="{A1308C4B-E5CA-4623-A60B-C4BA772865AC}" presName="parTx2" presStyleLbl="node1" presStyleIdx="1" presStyleCnt="3"/>
      <dgm:spPr/>
      <dgm:t>
        <a:bodyPr/>
        <a:lstStyle/>
        <a:p>
          <a:endParaRPr lang="es-ES"/>
        </a:p>
      </dgm:t>
    </dgm:pt>
    <dgm:pt modelId="{B6B24F42-855D-4D32-B59E-5C13DABB1512}" type="pres">
      <dgm:prSet presAssocID="{40EE6529-BAAB-482A-8182-B2611213BA7D}" presName="picture2" presStyleCnt="0"/>
      <dgm:spPr/>
    </dgm:pt>
    <dgm:pt modelId="{E1865188-2A3F-43FE-A55D-CA33569A99CA}" type="pres">
      <dgm:prSet presAssocID="{40EE6529-BAAB-482A-8182-B2611213BA7D}" presName="imageRepeatNode" presStyleLbl="fgImgPlace1" presStyleIdx="1" presStyleCnt="3" custLinFactNeighborX="-15481" custLinFactNeighborY="11611"/>
      <dgm:spPr/>
      <dgm:t>
        <a:bodyPr/>
        <a:lstStyle/>
        <a:p>
          <a:endParaRPr lang="es-ES"/>
        </a:p>
      </dgm:t>
    </dgm:pt>
    <dgm:pt modelId="{8D54DCA8-5202-4F14-8F31-1E663700B3E4}" type="pres">
      <dgm:prSet presAssocID="{AE221EDD-C5EA-4124-9B8B-DEDDEECA39A6}" presName="parTx3" presStyleLbl="node1" presStyleIdx="2" presStyleCnt="3"/>
      <dgm:spPr/>
      <dgm:t>
        <a:bodyPr/>
        <a:lstStyle/>
        <a:p>
          <a:endParaRPr lang="es-ES"/>
        </a:p>
      </dgm:t>
    </dgm:pt>
    <dgm:pt modelId="{3912A9CC-FF86-4DF8-8EBC-8A83B1D9C479}" type="pres">
      <dgm:prSet presAssocID="{3725089C-79C2-4B34-BF9B-FC79640AF493}" presName="picture3" presStyleCnt="0"/>
      <dgm:spPr/>
    </dgm:pt>
    <dgm:pt modelId="{97895E31-A8FA-468F-98A6-788D610984A3}" type="pres">
      <dgm:prSet presAssocID="{3725089C-79C2-4B34-BF9B-FC79640AF493}" presName="imageRepeatNode" presStyleLbl="fgImgPlace1" presStyleIdx="2" presStyleCnt="3"/>
      <dgm:spPr/>
      <dgm:t>
        <a:bodyPr/>
        <a:lstStyle/>
        <a:p>
          <a:endParaRPr lang="es-ES"/>
        </a:p>
      </dgm:t>
    </dgm:pt>
  </dgm:ptLst>
  <dgm:cxnLst>
    <dgm:cxn modelId="{D90DF192-1DD7-4790-ADF3-67FCB6F6A662}" type="presOf" srcId="{A1308C4B-E5CA-4623-A60B-C4BA772865AC}" destId="{406ACC8D-06DB-400E-A864-E055EEA5BA0D}" srcOrd="0" destOrd="0" presId="urn:microsoft.com/office/officeart/2008/layout/AscendingPictureAccentProcess"/>
    <dgm:cxn modelId="{45DD11DB-B3E3-42B2-B2F5-679541516AC7}" srcId="{0EC9C46A-E992-4F29-90F5-77701F3B5799}" destId="{A1308C4B-E5CA-4623-A60B-C4BA772865AC}" srcOrd="1" destOrd="0" parTransId="{4D2C4657-C32D-43C3-A75F-94E7F630822E}" sibTransId="{40EE6529-BAAB-482A-8182-B2611213BA7D}"/>
    <dgm:cxn modelId="{EF6DEB11-22BB-4862-BC8B-7CE2500B2670}" type="presOf" srcId="{AE221EDD-C5EA-4124-9B8B-DEDDEECA39A6}" destId="{8D54DCA8-5202-4F14-8F31-1E663700B3E4}" srcOrd="0" destOrd="0" presId="urn:microsoft.com/office/officeart/2008/layout/AscendingPictureAccentProcess"/>
    <dgm:cxn modelId="{4808ECAA-C680-4419-80A0-40D743B928B8}" srcId="{0EC9C46A-E992-4F29-90F5-77701F3B5799}" destId="{230099AC-BB63-4510-BB22-D7743A39D496}" srcOrd="0" destOrd="0" parTransId="{8E9C4BA3-3F65-4D11-91ED-B9C66C14D989}" sibTransId="{D579958E-2E0E-49C1-ADBF-DBAC07A21660}"/>
    <dgm:cxn modelId="{75DB1BDB-45D2-41B3-8B19-839FC912761F}" type="presOf" srcId="{230099AC-BB63-4510-BB22-D7743A39D496}" destId="{95318C98-7888-4123-AD16-9EB46C8063C5}" srcOrd="0" destOrd="0" presId="urn:microsoft.com/office/officeart/2008/layout/AscendingPictureAccentProcess"/>
    <dgm:cxn modelId="{3CAB6DA2-799B-4678-B919-B34AED5A2DCA}" type="presOf" srcId="{D579958E-2E0E-49C1-ADBF-DBAC07A21660}" destId="{2BAEE35E-76AE-46B0-8072-6986E0223467}" srcOrd="0" destOrd="0" presId="urn:microsoft.com/office/officeart/2008/layout/AscendingPictureAccentProcess"/>
    <dgm:cxn modelId="{55962B90-1E4A-473F-8ADE-2AAA6FA418A0}" type="presOf" srcId="{3725089C-79C2-4B34-BF9B-FC79640AF493}" destId="{97895E31-A8FA-468F-98A6-788D610984A3}" srcOrd="0" destOrd="0" presId="urn:microsoft.com/office/officeart/2008/layout/AscendingPictureAccentProcess"/>
    <dgm:cxn modelId="{E5E08264-A3A5-4D9D-AF7D-DFA36EA8E3C5}" srcId="{0EC9C46A-E992-4F29-90F5-77701F3B5799}" destId="{AE221EDD-C5EA-4124-9B8B-DEDDEECA39A6}" srcOrd="2" destOrd="0" parTransId="{8E0EFBCC-9E3C-413F-8C03-E73C0D735AE7}" sibTransId="{3725089C-79C2-4B34-BF9B-FC79640AF493}"/>
    <dgm:cxn modelId="{A705D0A4-2231-4BAE-ADFA-9C98279D50AD}" type="presOf" srcId="{40EE6529-BAAB-482A-8182-B2611213BA7D}" destId="{E1865188-2A3F-43FE-A55D-CA33569A99CA}" srcOrd="0" destOrd="0" presId="urn:microsoft.com/office/officeart/2008/layout/AscendingPictureAccentProcess"/>
    <dgm:cxn modelId="{028E8E65-F3D0-4855-8B86-A9FC158C3E73}" type="presOf" srcId="{0EC9C46A-E992-4F29-90F5-77701F3B5799}" destId="{EC7819A2-52F1-48B9-84AB-5E93BBD18D52}" srcOrd="0" destOrd="0" presId="urn:microsoft.com/office/officeart/2008/layout/AscendingPictureAccentProcess"/>
    <dgm:cxn modelId="{B2B6FFFD-4B0D-449C-9D61-F0687686B6D3}" type="presParOf" srcId="{EC7819A2-52F1-48B9-84AB-5E93BBD18D52}" destId="{70AAB5C3-EB4F-4AEF-A215-CEDA3459996F}" srcOrd="0" destOrd="0" presId="urn:microsoft.com/office/officeart/2008/layout/AscendingPictureAccentProcess"/>
    <dgm:cxn modelId="{84F8B220-6EBE-4D15-AF30-59D7B2728C66}" type="presParOf" srcId="{EC7819A2-52F1-48B9-84AB-5E93BBD18D52}" destId="{F79E0828-8B9B-468B-A68E-B88B7238BE01}" srcOrd="1" destOrd="0" presId="urn:microsoft.com/office/officeart/2008/layout/AscendingPictureAccentProcess"/>
    <dgm:cxn modelId="{06541D70-C4DC-40D3-827B-FC7F4EDB14C5}" type="presParOf" srcId="{EC7819A2-52F1-48B9-84AB-5E93BBD18D52}" destId="{5E20A0BC-0B65-49C9-856B-EA41F9B86D3D}" srcOrd="2" destOrd="0" presId="urn:microsoft.com/office/officeart/2008/layout/AscendingPictureAccentProcess"/>
    <dgm:cxn modelId="{08638AFB-248C-41D9-80C7-8891242DA5FD}" type="presParOf" srcId="{EC7819A2-52F1-48B9-84AB-5E93BBD18D52}" destId="{45EAA72B-9B8E-460D-AA2C-C8FA8B9A8F24}" srcOrd="3" destOrd="0" presId="urn:microsoft.com/office/officeart/2008/layout/AscendingPictureAccentProcess"/>
    <dgm:cxn modelId="{36137B50-DAD1-4735-AF20-4537C55C2685}" type="presParOf" srcId="{EC7819A2-52F1-48B9-84AB-5E93BBD18D52}" destId="{7DBAB177-2460-435A-A1C3-F9B151B1B204}" srcOrd="4" destOrd="0" presId="urn:microsoft.com/office/officeart/2008/layout/AscendingPictureAccentProcess"/>
    <dgm:cxn modelId="{B2263F2E-79D9-4A34-BA03-8DFC1E173D52}" type="presParOf" srcId="{EC7819A2-52F1-48B9-84AB-5E93BBD18D52}" destId="{AEB5786C-16E4-4649-BAF8-88A2621BB1BD}" srcOrd="5" destOrd="0" presId="urn:microsoft.com/office/officeart/2008/layout/AscendingPictureAccentProcess"/>
    <dgm:cxn modelId="{0AC867DD-B852-422F-9226-683E8B12D177}" type="presParOf" srcId="{EC7819A2-52F1-48B9-84AB-5E93BBD18D52}" destId="{2CDFE411-83FC-4580-8318-2DF1345762B3}" srcOrd="6" destOrd="0" presId="urn:microsoft.com/office/officeart/2008/layout/AscendingPictureAccentProcess"/>
    <dgm:cxn modelId="{B2BE6EC4-059A-4F43-93F5-8FD391FC81A8}" type="presParOf" srcId="{EC7819A2-52F1-48B9-84AB-5E93BBD18D52}" destId="{FC768FF8-F412-4AFD-A651-0AE7D4FF2616}" srcOrd="7" destOrd="0" presId="urn:microsoft.com/office/officeart/2008/layout/AscendingPictureAccentProcess"/>
    <dgm:cxn modelId="{42EF1F60-E76B-4DCF-932B-250772B67068}" type="presParOf" srcId="{EC7819A2-52F1-48B9-84AB-5E93BBD18D52}" destId="{BE567D4E-520F-421C-BF94-75C71F8137B2}" srcOrd="8" destOrd="0" presId="urn:microsoft.com/office/officeart/2008/layout/AscendingPictureAccentProcess"/>
    <dgm:cxn modelId="{B0DE4016-70EC-42B2-848D-BD5623B2D9F1}" type="presParOf" srcId="{EC7819A2-52F1-48B9-84AB-5E93BBD18D52}" destId="{649226C7-93DC-43EE-8A9E-F69AD4173173}" srcOrd="9" destOrd="0" presId="urn:microsoft.com/office/officeart/2008/layout/AscendingPictureAccentProcess"/>
    <dgm:cxn modelId="{3FE4A11C-8B53-4D8C-9C38-8F2F24587CC4}" type="presParOf" srcId="{EC7819A2-52F1-48B9-84AB-5E93BBD18D52}" destId="{9B97590E-9000-43F4-88E0-2787C0F89071}" srcOrd="10" destOrd="0" presId="urn:microsoft.com/office/officeart/2008/layout/AscendingPictureAccentProcess"/>
    <dgm:cxn modelId="{E1C6CA1B-CBF3-4D77-BFBF-CE4F6747BFA1}" type="presParOf" srcId="{EC7819A2-52F1-48B9-84AB-5E93BBD18D52}" destId="{ECC0DD3C-46FD-4A0A-A86E-46281D612AF3}" srcOrd="11" destOrd="0" presId="urn:microsoft.com/office/officeart/2008/layout/AscendingPictureAccentProcess"/>
    <dgm:cxn modelId="{68D7B2EC-3C92-4FEE-A489-70CABE1D3061}" type="presParOf" srcId="{EC7819A2-52F1-48B9-84AB-5E93BBD18D52}" destId="{95318C98-7888-4123-AD16-9EB46C8063C5}" srcOrd="12" destOrd="0" presId="urn:microsoft.com/office/officeart/2008/layout/AscendingPictureAccentProcess"/>
    <dgm:cxn modelId="{03364EFA-0BB1-4D30-AA2C-FE2FBEA79491}" type="presParOf" srcId="{EC7819A2-52F1-48B9-84AB-5E93BBD18D52}" destId="{756F7340-C971-49FE-B30C-184C8A6D91D9}" srcOrd="13" destOrd="0" presId="urn:microsoft.com/office/officeart/2008/layout/AscendingPictureAccentProcess"/>
    <dgm:cxn modelId="{35B2AC47-BC5A-46DD-AF1F-155A7FD59A8F}" type="presParOf" srcId="{756F7340-C971-49FE-B30C-184C8A6D91D9}" destId="{2BAEE35E-76AE-46B0-8072-6986E0223467}" srcOrd="0" destOrd="0" presId="urn:microsoft.com/office/officeart/2008/layout/AscendingPictureAccentProcess"/>
    <dgm:cxn modelId="{715CF337-6324-46A3-8579-F0DFD86A3EEF}" type="presParOf" srcId="{EC7819A2-52F1-48B9-84AB-5E93BBD18D52}" destId="{406ACC8D-06DB-400E-A864-E055EEA5BA0D}" srcOrd="14" destOrd="0" presId="urn:microsoft.com/office/officeart/2008/layout/AscendingPictureAccentProcess"/>
    <dgm:cxn modelId="{4DA50228-C668-4F08-BD06-92C0AE1B0EC3}" type="presParOf" srcId="{EC7819A2-52F1-48B9-84AB-5E93BBD18D52}" destId="{B6B24F42-855D-4D32-B59E-5C13DABB1512}" srcOrd="15" destOrd="0" presId="urn:microsoft.com/office/officeart/2008/layout/AscendingPictureAccentProcess"/>
    <dgm:cxn modelId="{C07CD697-C2C2-4F04-AD3A-4194E01A8E0D}" type="presParOf" srcId="{B6B24F42-855D-4D32-B59E-5C13DABB1512}" destId="{E1865188-2A3F-43FE-A55D-CA33569A99CA}" srcOrd="0" destOrd="0" presId="urn:microsoft.com/office/officeart/2008/layout/AscendingPictureAccentProcess"/>
    <dgm:cxn modelId="{91D14214-6479-4C55-BC27-DC114E63A6F8}" type="presParOf" srcId="{EC7819A2-52F1-48B9-84AB-5E93BBD18D52}" destId="{8D54DCA8-5202-4F14-8F31-1E663700B3E4}" srcOrd="16" destOrd="0" presId="urn:microsoft.com/office/officeart/2008/layout/AscendingPictureAccentProcess"/>
    <dgm:cxn modelId="{6822A3C7-AD71-4F49-853B-746036C8C3F6}" type="presParOf" srcId="{EC7819A2-52F1-48B9-84AB-5E93BBD18D52}" destId="{3912A9CC-FF86-4DF8-8EBC-8A83B1D9C479}" srcOrd="17" destOrd="0" presId="urn:microsoft.com/office/officeart/2008/layout/AscendingPictureAccentProcess"/>
    <dgm:cxn modelId="{9382A3F3-F376-4885-B56C-88718907F9F0}" type="presParOf" srcId="{3912A9CC-FF86-4DF8-8EBC-8A83B1D9C479}" destId="{97895E31-A8FA-468F-98A6-788D610984A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AB5C3-EB4F-4AEF-A215-CEDA3459996F}">
      <dsp:nvSpPr>
        <dsp:cNvPr id="0" name=""/>
        <dsp:cNvSpPr/>
      </dsp:nvSpPr>
      <dsp:spPr>
        <a:xfrm>
          <a:off x="3891090" y="4102816"/>
          <a:ext cx="150012" cy="1500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E0828-8B9B-468B-A68E-B88B7238BE01}">
      <dsp:nvSpPr>
        <dsp:cNvPr id="0" name=""/>
        <dsp:cNvSpPr/>
      </dsp:nvSpPr>
      <dsp:spPr>
        <a:xfrm>
          <a:off x="3608316" y="4238940"/>
          <a:ext cx="150012" cy="150012"/>
        </a:xfrm>
        <a:prstGeom prst="ellipse">
          <a:avLst/>
        </a:prstGeom>
        <a:solidFill>
          <a:schemeClr val="accent4">
            <a:hueOff val="945063"/>
            <a:satOff val="-4361"/>
            <a:lumOff val="160"/>
            <a:alphaOff val="0"/>
          </a:schemeClr>
        </a:solidFill>
        <a:ln w="12700" cap="flat" cmpd="sng" algn="ctr">
          <a:solidFill>
            <a:schemeClr val="accent4">
              <a:hueOff val="945063"/>
              <a:satOff val="-4361"/>
              <a:lumOff val="1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0A0BC-0B65-49C9-856B-EA41F9B86D3D}">
      <dsp:nvSpPr>
        <dsp:cNvPr id="0" name=""/>
        <dsp:cNvSpPr/>
      </dsp:nvSpPr>
      <dsp:spPr>
        <a:xfrm>
          <a:off x="3312042" y="4346463"/>
          <a:ext cx="150012" cy="150012"/>
        </a:xfrm>
        <a:prstGeom prst="ellipse">
          <a:avLst/>
        </a:prstGeom>
        <a:solidFill>
          <a:schemeClr val="accent4">
            <a:hueOff val="1890126"/>
            <a:satOff val="-8721"/>
            <a:lumOff val="321"/>
            <a:alphaOff val="0"/>
          </a:schemeClr>
        </a:solidFill>
        <a:ln w="12700" cap="flat" cmpd="sng" algn="ctr">
          <a:solidFill>
            <a:schemeClr val="accent4">
              <a:hueOff val="1890126"/>
              <a:satOff val="-8721"/>
              <a:lumOff val="3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AA72B-9B8E-460D-AA2C-C8FA8B9A8F24}">
      <dsp:nvSpPr>
        <dsp:cNvPr id="0" name=""/>
        <dsp:cNvSpPr/>
      </dsp:nvSpPr>
      <dsp:spPr>
        <a:xfrm>
          <a:off x="5248702" y="2527055"/>
          <a:ext cx="150012" cy="150012"/>
        </a:xfrm>
        <a:prstGeom prst="ellipse">
          <a:avLst/>
        </a:prstGeom>
        <a:solidFill>
          <a:schemeClr val="accent4">
            <a:hueOff val="2835189"/>
            <a:satOff val="-13082"/>
            <a:lumOff val="481"/>
            <a:alphaOff val="0"/>
          </a:schemeClr>
        </a:solidFill>
        <a:ln w="12700" cap="flat" cmpd="sng" algn="ctr">
          <a:solidFill>
            <a:schemeClr val="accent4">
              <a:hueOff val="2835189"/>
              <a:satOff val="-13082"/>
              <a:lumOff val="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AB177-2460-435A-A1C3-F9B151B1B204}">
      <dsp:nvSpPr>
        <dsp:cNvPr id="0" name=""/>
        <dsp:cNvSpPr/>
      </dsp:nvSpPr>
      <dsp:spPr>
        <a:xfrm>
          <a:off x="5134692" y="2804071"/>
          <a:ext cx="150012" cy="150012"/>
        </a:xfrm>
        <a:prstGeom prst="ellipse">
          <a:avLst/>
        </a:prstGeom>
        <a:solidFill>
          <a:schemeClr val="accent4">
            <a:hueOff val="3780252"/>
            <a:satOff val="-17443"/>
            <a:lumOff val="642"/>
            <a:alphaOff val="0"/>
          </a:schemeClr>
        </a:solidFill>
        <a:ln w="12700" cap="flat" cmpd="sng" algn="ctr">
          <a:solidFill>
            <a:schemeClr val="accent4">
              <a:hueOff val="3780252"/>
              <a:satOff val="-17443"/>
              <a:lumOff val="6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5786C-16E4-4649-BAF8-88A2621BB1BD}">
      <dsp:nvSpPr>
        <dsp:cNvPr id="0" name=""/>
        <dsp:cNvSpPr/>
      </dsp:nvSpPr>
      <dsp:spPr>
        <a:xfrm>
          <a:off x="5053686" y="441755"/>
          <a:ext cx="150012" cy="150012"/>
        </a:xfrm>
        <a:prstGeom prst="ellipse">
          <a:avLst/>
        </a:prstGeom>
        <a:solidFill>
          <a:schemeClr val="accent4">
            <a:hueOff val="4725315"/>
            <a:satOff val="-21804"/>
            <a:lumOff val="802"/>
            <a:alphaOff val="0"/>
          </a:schemeClr>
        </a:solidFill>
        <a:ln w="12700" cap="flat" cmpd="sng" algn="ctr">
          <a:solidFill>
            <a:schemeClr val="accent4">
              <a:hueOff val="4725315"/>
              <a:satOff val="-21804"/>
              <a:lumOff val="8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FE411-83FC-4580-8318-2DF1345762B3}">
      <dsp:nvSpPr>
        <dsp:cNvPr id="0" name=""/>
        <dsp:cNvSpPr/>
      </dsp:nvSpPr>
      <dsp:spPr>
        <a:xfrm>
          <a:off x="5262203" y="309338"/>
          <a:ext cx="150012" cy="150012"/>
        </a:xfrm>
        <a:prstGeom prst="ellipse">
          <a:avLst/>
        </a:prstGeom>
        <a:solidFill>
          <a:schemeClr val="accent4">
            <a:hueOff val="5670378"/>
            <a:satOff val="-26164"/>
            <a:lumOff val="963"/>
            <a:alphaOff val="0"/>
          </a:schemeClr>
        </a:solidFill>
        <a:ln w="12700" cap="flat" cmpd="sng" algn="ctr">
          <a:solidFill>
            <a:schemeClr val="accent4">
              <a:hueOff val="5670378"/>
              <a:satOff val="-26164"/>
              <a:lumOff val="9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68FF8-F412-4AFD-A651-0AE7D4FF2616}">
      <dsp:nvSpPr>
        <dsp:cNvPr id="0" name=""/>
        <dsp:cNvSpPr/>
      </dsp:nvSpPr>
      <dsp:spPr>
        <a:xfrm>
          <a:off x="5470720" y="176921"/>
          <a:ext cx="150012" cy="150012"/>
        </a:xfrm>
        <a:prstGeom prst="ellipse">
          <a:avLst/>
        </a:prstGeom>
        <a:solidFill>
          <a:schemeClr val="accent4">
            <a:hueOff val="6615440"/>
            <a:satOff val="-30525"/>
            <a:lumOff val="1123"/>
            <a:alphaOff val="0"/>
          </a:schemeClr>
        </a:solidFill>
        <a:ln w="12700" cap="flat" cmpd="sng" algn="ctr">
          <a:solidFill>
            <a:schemeClr val="accent4">
              <a:hueOff val="6615440"/>
              <a:satOff val="-30525"/>
              <a:lumOff val="1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67D4E-520F-421C-BF94-75C71F8137B2}">
      <dsp:nvSpPr>
        <dsp:cNvPr id="0" name=""/>
        <dsp:cNvSpPr/>
      </dsp:nvSpPr>
      <dsp:spPr>
        <a:xfrm>
          <a:off x="5679237" y="309338"/>
          <a:ext cx="150012" cy="150012"/>
        </a:xfrm>
        <a:prstGeom prst="ellipse">
          <a:avLst/>
        </a:prstGeom>
        <a:solidFill>
          <a:schemeClr val="accent4">
            <a:hueOff val="7560504"/>
            <a:satOff val="-34886"/>
            <a:lumOff val="1284"/>
            <a:alphaOff val="0"/>
          </a:schemeClr>
        </a:solidFill>
        <a:ln w="12700" cap="flat" cmpd="sng" algn="ctr">
          <a:solidFill>
            <a:schemeClr val="accent4">
              <a:hueOff val="7560504"/>
              <a:satOff val="-34886"/>
              <a:lumOff val="12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226C7-93DC-43EE-8A9E-F69AD4173173}">
      <dsp:nvSpPr>
        <dsp:cNvPr id="0" name=""/>
        <dsp:cNvSpPr/>
      </dsp:nvSpPr>
      <dsp:spPr>
        <a:xfrm>
          <a:off x="5887755" y="441755"/>
          <a:ext cx="150012" cy="150012"/>
        </a:xfrm>
        <a:prstGeom prst="ellipse">
          <a:avLst/>
        </a:prstGeom>
        <a:solidFill>
          <a:schemeClr val="accent4">
            <a:hueOff val="8505566"/>
            <a:satOff val="-39247"/>
            <a:lumOff val="1444"/>
            <a:alphaOff val="0"/>
          </a:schemeClr>
        </a:solidFill>
        <a:ln w="12700" cap="flat" cmpd="sng" algn="ctr">
          <a:solidFill>
            <a:schemeClr val="accent4">
              <a:hueOff val="8505566"/>
              <a:satOff val="-39247"/>
              <a:lumOff val="14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7590E-9000-43F4-88E0-2787C0F89071}">
      <dsp:nvSpPr>
        <dsp:cNvPr id="0" name=""/>
        <dsp:cNvSpPr/>
      </dsp:nvSpPr>
      <dsp:spPr>
        <a:xfrm>
          <a:off x="5470720" y="456056"/>
          <a:ext cx="150012" cy="150012"/>
        </a:xfrm>
        <a:prstGeom prst="ellipse">
          <a:avLst/>
        </a:prstGeom>
        <a:solidFill>
          <a:schemeClr val="accent4">
            <a:hueOff val="9450630"/>
            <a:satOff val="-43607"/>
            <a:lumOff val="1605"/>
            <a:alphaOff val="0"/>
          </a:schemeClr>
        </a:solidFill>
        <a:ln w="12700" cap="flat" cmpd="sng" algn="ctr">
          <a:solidFill>
            <a:schemeClr val="accent4">
              <a:hueOff val="9450630"/>
              <a:satOff val="-43607"/>
              <a:lumOff val="16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0DD3C-46FD-4A0A-A86E-46281D612AF3}">
      <dsp:nvSpPr>
        <dsp:cNvPr id="0" name=""/>
        <dsp:cNvSpPr/>
      </dsp:nvSpPr>
      <dsp:spPr>
        <a:xfrm>
          <a:off x="5470720" y="735720"/>
          <a:ext cx="150012" cy="150012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18C98-7888-4123-AD16-9EB46C8063C5}">
      <dsp:nvSpPr>
        <dsp:cNvPr id="0" name=""/>
        <dsp:cNvSpPr/>
      </dsp:nvSpPr>
      <dsp:spPr>
        <a:xfrm>
          <a:off x="2580731" y="4665646"/>
          <a:ext cx="3235767" cy="86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904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Monedas</a:t>
          </a:r>
          <a:endParaRPr lang="es-ES" sz="3200" b="1" kern="1200" dirty="0"/>
        </a:p>
      </dsp:txBody>
      <dsp:txXfrm>
        <a:off x="2623083" y="4707998"/>
        <a:ext cx="3151063" cy="782891"/>
      </dsp:txXfrm>
    </dsp:sp>
    <dsp:sp modelId="{2BAEE35E-76AE-46B0-8072-6986E0223467}">
      <dsp:nvSpPr>
        <dsp:cNvPr id="0" name=""/>
        <dsp:cNvSpPr/>
      </dsp:nvSpPr>
      <dsp:spPr>
        <a:xfrm>
          <a:off x="1683657" y="3815000"/>
          <a:ext cx="1500124" cy="150001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ACC8D-06DB-400E-A864-E055EEA5BA0D}">
      <dsp:nvSpPr>
        <dsp:cNvPr id="0" name=""/>
        <dsp:cNvSpPr/>
      </dsp:nvSpPr>
      <dsp:spPr>
        <a:xfrm>
          <a:off x="4662153" y="3539043"/>
          <a:ext cx="3235767" cy="86759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904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Cálculo</a:t>
          </a:r>
          <a:endParaRPr lang="es-ES" sz="3200" b="1" kern="1200" dirty="0"/>
        </a:p>
      </dsp:txBody>
      <dsp:txXfrm>
        <a:off x="4704505" y="3581395"/>
        <a:ext cx="3151063" cy="782891"/>
      </dsp:txXfrm>
    </dsp:sp>
    <dsp:sp modelId="{E1865188-2A3F-43FE-A55D-CA33569A99CA}">
      <dsp:nvSpPr>
        <dsp:cNvPr id="0" name=""/>
        <dsp:cNvSpPr/>
      </dsp:nvSpPr>
      <dsp:spPr>
        <a:xfrm>
          <a:off x="3532845" y="2862564"/>
          <a:ext cx="1500124" cy="150001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4DCA8-5202-4F14-8F31-1E663700B3E4}">
      <dsp:nvSpPr>
        <dsp:cNvPr id="0" name=""/>
        <dsp:cNvSpPr/>
      </dsp:nvSpPr>
      <dsp:spPr>
        <a:xfrm>
          <a:off x="5617732" y="1830336"/>
          <a:ext cx="3235767" cy="86759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4904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/>
            <a:t>Numeración</a:t>
          </a:r>
          <a:endParaRPr lang="es-ES" sz="3200" b="1" kern="1200" dirty="0"/>
        </a:p>
      </dsp:txBody>
      <dsp:txXfrm>
        <a:off x="5660084" y="1872688"/>
        <a:ext cx="3151063" cy="782891"/>
      </dsp:txXfrm>
    </dsp:sp>
    <dsp:sp modelId="{97895E31-A8FA-468F-98A6-788D610984A3}">
      <dsp:nvSpPr>
        <dsp:cNvPr id="0" name=""/>
        <dsp:cNvSpPr/>
      </dsp:nvSpPr>
      <dsp:spPr>
        <a:xfrm>
          <a:off x="4720658" y="979690"/>
          <a:ext cx="1500124" cy="150001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61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98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06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342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5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4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763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89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89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96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18FDD-EE65-4FEE-AE08-53D323C00D06}" type="datetimeFigureOut">
              <a:rPr lang="es-ES" smtClean="0"/>
              <a:t>22/07/2016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D1FB4-BCA8-4820-8D22-5366B131ED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68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r5EAHIBrmA" TargetMode="External"/><Relationship Id="rId4" Type="http://schemas.openxmlformats.org/officeDocument/2006/relationships/image" Target="../media/image5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dqXGm4jrWQ" TargetMode="External"/><Relationship Id="rId4" Type="http://schemas.openxmlformats.org/officeDocument/2006/relationships/image" Target="../media/image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UhuNzLrGQc" TargetMode="External"/><Relationship Id="rId4" Type="http://schemas.openxmlformats.org/officeDocument/2006/relationships/image" Target="../media/image55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9EpNDfug50" TargetMode="Externa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a11958KUHs" TargetMode="Externa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XwFKnOpdhM" TargetMode="Externa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../../Grupo%20ABN%20Pravia/Subitizaci&#243;n/Serie_Estimacion9-10-11-12-13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Subitizaci&#243;n/Estimacion_operac_15al19-2.pdf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apmZUjOxlU" TargetMode="Externa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3sOnyHGJKY" TargetMode="External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4Wqg7yi0LE" TargetMode="External"/><Relationship Id="rId4" Type="http://schemas.openxmlformats.org/officeDocument/2006/relationships/image" Target="../media/image5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SyYLLtMcwU" TargetMode="External"/><Relationship Id="rId4" Type="http://schemas.openxmlformats.org/officeDocument/2006/relationships/image" Target="../media/image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qCgw_WLcmw" TargetMode="External"/><Relationship Id="rId4" Type="http://schemas.openxmlformats.org/officeDocument/2006/relationships/image" Target="../media/image5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Aqd68aW7Rs" TargetMode="External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0" y="1018402"/>
            <a:ext cx="9144000" cy="2387600"/>
          </a:xfrm>
        </p:spPr>
        <p:txBody>
          <a:bodyPr>
            <a:normAutofit/>
          </a:bodyPr>
          <a:lstStyle/>
          <a:p>
            <a:r>
              <a:rPr lang="es-ES" sz="72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TALLER 1º Y 2º PRIMARIA</a:t>
            </a:r>
            <a:endParaRPr lang="es-ES" sz="7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6481" y="5688106"/>
            <a:ext cx="7615519" cy="1169894"/>
          </a:xfrm>
          <a:solidFill>
            <a:srgbClr val="DB1C6D"/>
          </a:solidFill>
        </p:spPr>
        <p:txBody>
          <a:bodyPr>
            <a:normAutofit/>
          </a:bodyPr>
          <a:lstStyle/>
          <a:p>
            <a:r>
              <a:rPr lang="es-E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II CONGRESO ABN, MADRID 2016</a:t>
            </a:r>
          </a:p>
          <a:p>
            <a:r>
              <a:rPr lang="es-E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Mª Esther Yeguas </a:t>
            </a:r>
            <a:r>
              <a:rPr lang="es-E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Seisdedos</a:t>
            </a:r>
            <a:endParaRPr lang="es-ES" sz="32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1" y="0"/>
            <a:ext cx="3439850" cy="34060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055071"/>
            <a:ext cx="12192000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9" name="Terminador 8"/>
          <p:cNvSpPr/>
          <p:nvPr/>
        </p:nvSpPr>
        <p:spPr>
          <a:xfrm>
            <a:off x="2174624" y="1329492"/>
            <a:ext cx="8020985" cy="795646"/>
          </a:xfrm>
          <a:prstGeom prst="flowChartTerminator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chemeClr val="bg1"/>
                </a:solidFill>
              </a:rPr>
              <a:t>Ejercicios con la recta numérica</a:t>
            </a:r>
          </a:p>
        </p:txBody>
      </p:sp>
      <p:grpSp>
        <p:nvGrpSpPr>
          <p:cNvPr id="11" name="Grupo 10"/>
          <p:cNvGrpSpPr>
            <a:grpSpLocks/>
          </p:cNvGrpSpPr>
          <p:nvPr/>
        </p:nvGrpSpPr>
        <p:grpSpPr bwMode="auto">
          <a:xfrm>
            <a:off x="2277605" y="2291493"/>
            <a:ext cx="7650165" cy="1569307"/>
            <a:chOff x="467544" y="3005336"/>
            <a:chExt cx="8280640" cy="2021050"/>
          </a:xfrm>
        </p:grpSpPr>
        <p:sp>
          <p:nvSpPr>
            <p:cNvPr id="12" name="Elipse 11"/>
            <p:cNvSpPr/>
            <p:nvPr/>
          </p:nvSpPr>
          <p:spPr>
            <a:xfrm>
              <a:off x="6228748" y="3005336"/>
              <a:ext cx="2519436" cy="1295504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b="1" dirty="0"/>
                <a:t>Suelo</a:t>
              </a:r>
            </a:p>
          </p:txBody>
        </p:sp>
        <p:sp>
          <p:nvSpPr>
            <p:cNvPr id="13" name="Elipse 12"/>
            <p:cNvSpPr/>
            <p:nvPr/>
          </p:nvSpPr>
          <p:spPr>
            <a:xfrm>
              <a:off x="3347352" y="3005336"/>
              <a:ext cx="2521023" cy="1295504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b="1" dirty="0"/>
                <a:t>Una en la clase</a:t>
              </a:r>
            </a:p>
          </p:txBody>
        </p:sp>
        <p:sp>
          <p:nvSpPr>
            <p:cNvPr id="14" name="Elipse 13"/>
            <p:cNvSpPr/>
            <p:nvPr/>
          </p:nvSpPr>
          <p:spPr>
            <a:xfrm>
              <a:off x="467544" y="3005336"/>
              <a:ext cx="2519435" cy="1295504"/>
            </a:xfrm>
            <a:prstGeom prst="ellips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" sz="2400" b="1" dirty="0"/>
                <a:t>Cada una la suya</a:t>
              </a:r>
            </a:p>
          </p:txBody>
        </p:sp>
        <p:sp>
          <p:nvSpPr>
            <p:cNvPr id="15" name="Cheurón 14"/>
            <p:cNvSpPr/>
            <p:nvPr/>
          </p:nvSpPr>
          <p:spPr>
            <a:xfrm rot="5400000">
              <a:off x="4245411" y="3624009"/>
              <a:ext cx="724906" cy="2079848"/>
            </a:xfrm>
            <a:prstGeom prst="chevron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ángulo redondeado 15"/>
          <p:cNvSpPr/>
          <p:nvPr/>
        </p:nvSpPr>
        <p:spPr>
          <a:xfrm>
            <a:off x="2564672" y="3963383"/>
            <a:ext cx="6980802" cy="6703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Contar progresivamente y regresivamente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2564672" y="4820560"/>
            <a:ext cx="6980802" cy="68809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Cálculo mental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2564673" y="5683172"/>
            <a:ext cx="6980801" cy="6725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Iniciación a las operaciones básicas</a:t>
            </a:r>
          </a:p>
        </p:txBody>
      </p:sp>
    </p:spTree>
    <p:extLst>
      <p:ext uri="{BB962C8B-B14F-4D97-AF65-F5344CB8AC3E}">
        <p14:creationId xmlns:p14="http://schemas.microsoft.com/office/powerpoint/2010/main" val="23435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</a:t>
            </a:r>
            <a:endParaRPr lang="es-ES" sz="2200" dirty="0"/>
          </a:p>
        </p:txBody>
      </p:sp>
      <p:pic>
        <p:nvPicPr>
          <p:cNvPr id="9" name="Picture 2" descr="http://segundo.serafinaandrades.es/wp-content/uploads/sites/9/2015/04/tabla-multiplicar.jpg"/>
          <p:cNvPicPr>
            <a:picLocks noChangeAspect="1" noChangeArrowheads="1"/>
          </p:cNvPicPr>
          <p:nvPr/>
        </p:nvPicPr>
        <p:blipFill>
          <a:blip r:embed="rId3"/>
          <a:srcRect l="9122" r="7814"/>
          <a:stretch>
            <a:fillRect/>
          </a:stretch>
        </p:blipFill>
        <p:spPr bwMode="auto">
          <a:xfrm>
            <a:off x="2534072" y="1832718"/>
            <a:ext cx="6739185" cy="456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8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</a:t>
            </a:r>
            <a:endParaRPr lang="es-ES" sz="2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797064"/>
            <a:ext cx="71818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</a:t>
            </a:r>
            <a:endParaRPr lang="es-ES" sz="2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437" y="2047657"/>
            <a:ext cx="7836797" cy="30460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437" y="5182721"/>
            <a:ext cx="82010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</a:t>
            </a:r>
            <a:endParaRPr lang="es-ES" sz="2200" dirty="0"/>
          </a:p>
        </p:txBody>
      </p:sp>
      <p:pic>
        <p:nvPicPr>
          <p:cNvPr id="9" name="Picture 2" descr="http://3.bp.blogspot.com/-MppyMic0ggw/USUhqpMNLmI/AAAAAAAAB5I/hg0VcFvJc08/s320/Tablas+ampliad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t="6229" r="6558" b="11436"/>
          <a:stretch>
            <a:fillRect/>
          </a:stretch>
        </p:blipFill>
        <p:spPr bwMode="auto">
          <a:xfrm>
            <a:off x="590760" y="2217840"/>
            <a:ext cx="3868528" cy="366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180" y="2233741"/>
            <a:ext cx="7623820" cy="35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4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MULTIPLICACIÓN. TABLA DEL 2 Y 5 1º TRIMESTRE (INICIADO EN 1º)</a:t>
            </a:r>
            <a:endParaRPr lang="es-ES" sz="22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132444"/>
              </p:ext>
            </p:extLst>
          </p:nvPr>
        </p:nvGraphicFramePr>
        <p:xfrm>
          <a:off x="1421238" y="2311969"/>
          <a:ext cx="3657600" cy="3505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9200"/>
                <a:gridCol w="1219200"/>
                <a:gridCol w="1219200"/>
              </a:tblGrid>
              <a:tr h="627530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234 X 2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200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400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30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60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460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8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468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647726"/>
              </p:ext>
            </p:extLst>
          </p:nvPr>
        </p:nvGraphicFramePr>
        <p:xfrm>
          <a:off x="6419667" y="2274058"/>
          <a:ext cx="3657600" cy="3505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9200"/>
                <a:gridCol w="1219200"/>
                <a:gridCol w="1219200"/>
              </a:tblGrid>
              <a:tr h="627530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114 X 5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100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500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50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550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570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6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MULTIPLICACIÓN. POR UNA CIFRA </a:t>
            </a:r>
            <a:endParaRPr lang="es-ES" sz="2200" dirty="0"/>
          </a:p>
        </p:txBody>
      </p:sp>
      <p:pic>
        <p:nvPicPr>
          <p:cNvPr id="2" name="ar5EAHIBrm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32530" y="1954866"/>
            <a:ext cx="7354046" cy="413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018429" y="2306471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DIVISIÓN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36163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DIVISIÓN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INICIAMOS EL REPARTO</a:t>
            </a:r>
            <a:endParaRPr lang="es-ES" sz="2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" y="1797064"/>
            <a:ext cx="11403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Empezamos a repartir materiales manipulables dentro de un contexto.</a:t>
            </a:r>
          </a:p>
          <a:p>
            <a:endParaRPr lang="es-ES" sz="2800" dirty="0"/>
          </a:p>
          <a:p>
            <a:r>
              <a:rPr lang="es-ES" sz="2800" dirty="0" smtClean="0"/>
              <a:t>Se reparten 8 flores entre dos amigos. ¿Cuántas flores le toca a cada uno?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099" y="3201536"/>
            <a:ext cx="1421378" cy="172626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514" y="3201536"/>
            <a:ext cx="1421378" cy="172626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67" y="3201536"/>
            <a:ext cx="1421378" cy="172626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7" y="3201536"/>
            <a:ext cx="1421378" cy="17262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619" y="3142138"/>
            <a:ext cx="1421378" cy="172626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034" y="3142138"/>
            <a:ext cx="1421378" cy="17262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687" y="3142138"/>
            <a:ext cx="1421378" cy="172626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77" y="3142138"/>
            <a:ext cx="1421378" cy="1726266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106788" y="5318195"/>
            <a:ext cx="197671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8 : 2 = 4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8645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DIVISIÓN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INICIAMOS EL REPARTO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22" y="2133870"/>
            <a:ext cx="11785756" cy="17025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547782" y="4370325"/>
            <a:ext cx="637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APLICAMOS LA TABLA EXTENDIDA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95068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DIVISIÓN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DIVIDIMOS ENTRE TRES CIFRAS</a:t>
            </a:r>
            <a:endParaRPr lang="es-ES" sz="2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93376" y="1865524"/>
            <a:ext cx="11013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Tengo 645€ y los voy a repartir entre mis 3 hermanos. ¿Cuánto dinero le toca a cada uno?</a:t>
            </a:r>
            <a:endParaRPr lang="es-ES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970494" y="2972335"/>
            <a:ext cx="58360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1º Cuando reparto 600€ le toca a cada uno </a:t>
            </a:r>
            <a:r>
              <a:rPr lang="es-ES" sz="2800" b="1" dirty="0" smtClean="0"/>
              <a:t>200</a:t>
            </a:r>
            <a:r>
              <a:rPr lang="es-ES" sz="2800" b="1" dirty="0" smtClean="0"/>
              <a:t>€</a:t>
            </a:r>
          </a:p>
          <a:p>
            <a:r>
              <a:rPr lang="es-ES" sz="2800" b="1" dirty="0" smtClean="0"/>
              <a:t>Todavía me faltan 45€ por repartir</a:t>
            </a:r>
          </a:p>
          <a:p>
            <a:endParaRPr lang="es-ES" sz="2800" b="1" dirty="0"/>
          </a:p>
          <a:p>
            <a:r>
              <a:rPr lang="es-ES" sz="2800" b="1" dirty="0" smtClean="0"/>
              <a:t>2º Cuando reparto 30€ le toca a cada uno 10€</a:t>
            </a:r>
          </a:p>
          <a:p>
            <a:r>
              <a:rPr lang="es-ES" sz="2800" b="1" dirty="0" smtClean="0"/>
              <a:t>Todavía me faltan por repartir 15€</a:t>
            </a:r>
            <a:endParaRPr lang="es-ES" sz="2800" b="1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386356"/>
              </p:ext>
            </p:extLst>
          </p:nvPr>
        </p:nvGraphicFramePr>
        <p:xfrm>
          <a:off x="923696" y="2819631"/>
          <a:ext cx="3657600" cy="3505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9200"/>
                <a:gridCol w="1219200"/>
                <a:gridCol w="1219200"/>
              </a:tblGrid>
              <a:tr h="627530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645 : 3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645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600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200</a:t>
                      </a:r>
                      <a:endParaRPr lang="es-ES" sz="4000" dirty="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30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215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9" name="Terminador 8"/>
          <p:cNvSpPr/>
          <p:nvPr/>
        </p:nvSpPr>
        <p:spPr>
          <a:xfrm>
            <a:off x="2348795" y="1193260"/>
            <a:ext cx="8020985" cy="513848"/>
          </a:xfrm>
          <a:prstGeom prst="flowChartTerminator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chemeClr val="bg1"/>
                </a:solidFill>
              </a:rPr>
              <a:t>Ejercicios con la recta numérica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3" y="2829486"/>
            <a:ext cx="4432432" cy="249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2 CuadroTexto"/>
          <p:cNvSpPr txBox="1">
            <a:spLocks noChangeArrowheads="1"/>
          </p:cNvSpPr>
          <p:nvPr/>
        </p:nvSpPr>
        <p:spPr bwMode="auto">
          <a:xfrm>
            <a:off x="0" y="1795351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 dirty="0"/>
              <a:t>Ya empecé a estudiarla. Coloco mi dedito en el número indicado y cuento hacia delante y cuando lo domine, lo haré hacia atrás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779484"/>
            <a:ext cx="3114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48" y="3771776"/>
            <a:ext cx="2694774" cy="26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485" y="3771776"/>
            <a:ext cx="2526086" cy="251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4553" y="5930153"/>
            <a:ext cx="318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Imágenes </a:t>
            </a:r>
            <a:r>
              <a:rPr lang="es-ES" dirty="0" err="1" smtClean="0"/>
              <a:t>Conchi</a:t>
            </a:r>
            <a:r>
              <a:rPr lang="es-ES" dirty="0" smtClean="0"/>
              <a:t> </a:t>
            </a:r>
            <a:r>
              <a:rPr lang="es-ES" dirty="0" err="1" smtClean="0"/>
              <a:t>Bonillas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99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DIVISIÓN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DIVIDIMOS ENTRE TRES CIFRAS</a:t>
            </a:r>
            <a:endParaRPr lang="es-ES" sz="2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93376" y="1865524"/>
            <a:ext cx="11013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Tengo 645€ y los voy a repartir entre mis 3 hermanos. ¿Cuánto dinero le toca a cada uno?</a:t>
            </a:r>
            <a:endParaRPr lang="es-ES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970494" y="2972335"/>
            <a:ext cx="5836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3º Reparto 15€ y le toca a cada uno 5€</a:t>
            </a:r>
          </a:p>
          <a:p>
            <a:endParaRPr lang="es-ES" sz="2800" b="1" dirty="0"/>
          </a:p>
          <a:p>
            <a:endParaRPr lang="es-ES" sz="2800" b="1" dirty="0" smtClean="0"/>
          </a:p>
          <a:p>
            <a:r>
              <a:rPr lang="es-ES" sz="2800" b="1" dirty="0" smtClean="0"/>
              <a:t>Le toca a cada uno 215€</a:t>
            </a:r>
            <a:endParaRPr lang="es-ES" sz="2800" b="1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497594"/>
              </p:ext>
            </p:extLst>
          </p:nvPr>
        </p:nvGraphicFramePr>
        <p:xfrm>
          <a:off x="923696" y="2819631"/>
          <a:ext cx="3657600" cy="3505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9200"/>
                <a:gridCol w="1219200"/>
                <a:gridCol w="1219200"/>
              </a:tblGrid>
              <a:tr h="627530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645 : 3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645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600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200</a:t>
                      </a:r>
                      <a:endParaRPr lang="es-ES" sz="4000" dirty="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30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215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5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DIVISIÓN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DIVIDIMOS ENTRE TRES CIFRAS</a:t>
            </a:r>
            <a:endParaRPr lang="es-ES" sz="2200" dirty="0"/>
          </a:p>
        </p:txBody>
      </p:sp>
      <p:pic>
        <p:nvPicPr>
          <p:cNvPr id="2" name="KdqXGm4jrW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53553" y="1981761"/>
            <a:ext cx="6841351" cy="38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DIVISIÓN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DIVIDIMOS MENTALMENTE </a:t>
            </a:r>
            <a:endParaRPr lang="es-ES" sz="2200" dirty="0"/>
          </a:p>
        </p:txBody>
      </p:sp>
      <p:pic>
        <p:nvPicPr>
          <p:cNvPr id="3" name="QUhuNzLrGQc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90694" y="2086541"/>
            <a:ext cx="7210612" cy="40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359623" y="2265527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DINERO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122930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  <a:r>
              <a:rPr lang="es-ES" sz="3200" b="1" dirty="0" smtClean="0"/>
              <a:t>º PRIMARIA. DINERO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DINERO. INCORPORACIÓN DE LOS DECIMALES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8189259" y="3093586"/>
            <a:ext cx="2944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Componemos con monedas</a:t>
            </a:r>
            <a:endParaRPr lang="es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77" y="2217840"/>
            <a:ext cx="4766422" cy="38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  <a:r>
              <a:rPr lang="es-ES" sz="3200" b="1" dirty="0" smtClean="0"/>
              <a:t>º PRIMARIA. DINERO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DINERO. INCORPORACIÓN DE LOS DECIMALES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8189259" y="3093586"/>
            <a:ext cx="2944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Introducimos la moneda de 0,50 €</a:t>
            </a:r>
            <a:endParaRPr lang="es-ES" sz="2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18" y="1873612"/>
            <a:ext cx="5810810" cy="43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  <a:r>
              <a:rPr lang="es-ES" sz="3200" b="1" dirty="0" smtClean="0"/>
              <a:t>º PRIMARIA. DINERO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DINERO. INCORPORACIÓN DE LOS DECIMALES</a:t>
            </a:r>
            <a:endParaRPr lang="es-ES" sz="2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87" y="1797064"/>
            <a:ext cx="7105650" cy="470535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848165" y="2931459"/>
            <a:ext cx="2944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Incorporamos todas las monedas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546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  <a:r>
              <a:rPr lang="es-ES" sz="3200" b="1" dirty="0" smtClean="0"/>
              <a:t>º PRIMARIA. DINERO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DINERO. INCORPORACIÓN DE LOS DECIMALES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8848165" y="2931459"/>
            <a:ext cx="29449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Usamos la tabla del 100.</a:t>
            </a:r>
          </a:p>
          <a:p>
            <a:r>
              <a:rPr lang="es-ES" sz="2800" b="1" dirty="0" smtClean="0"/>
              <a:t>El 100 representa 1€ así podemos calcular </a:t>
            </a:r>
            <a:endParaRPr lang="es-ES" sz="2800" b="1" dirty="0"/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916113"/>
            <a:ext cx="40767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19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1</a:t>
            </a:r>
            <a:r>
              <a:rPr lang="es-ES" sz="3200" b="1" dirty="0" smtClean="0"/>
              <a:t>º PRIMARIA. DINERO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DINERO. INCORPORACIÓN DE LOS DECIMALES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8848165" y="2931459"/>
            <a:ext cx="2944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Lo trasladamos al resto de euros completos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53" y="2506938"/>
            <a:ext cx="7498336" cy="314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2º </a:t>
            </a:r>
            <a:r>
              <a:rPr lang="es-ES" sz="3200" b="1" dirty="0" smtClean="0"/>
              <a:t>PRIMARIA. DINERO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DINERO. ESCALERA ASCENDENTE</a:t>
            </a:r>
            <a:endParaRPr lang="es-ES" sz="2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60" y="2672776"/>
            <a:ext cx="10002268" cy="275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9" name="Terminador 8"/>
          <p:cNvSpPr/>
          <p:nvPr/>
        </p:nvSpPr>
        <p:spPr>
          <a:xfrm>
            <a:off x="2348795" y="1193260"/>
            <a:ext cx="8020985" cy="513848"/>
          </a:xfrm>
          <a:prstGeom prst="flowChartTerminator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chemeClr val="bg1"/>
                </a:solidFill>
              </a:rPr>
              <a:t>Ejercicios con la recta numérica</a:t>
            </a:r>
          </a:p>
        </p:txBody>
      </p:sp>
      <p:sp>
        <p:nvSpPr>
          <p:cNvPr id="12" name="9 CuadroTexto"/>
          <p:cNvSpPr txBox="1"/>
          <p:nvPr/>
        </p:nvSpPr>
        <p:spPr>
          <a:xfrm>
            <a:off x="1277471" y="1707108"/>
            <a:ext cx="553998" cy="469580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wrap="square">
            <a:spAutoFit/>
          </a:bodyPr>
          <a:lstStyle/>
          <a:p>
            <a:pPr algn="ctr" eaLnBrk="1" hangingPunct="1">
              <a:defRPr/>
            </a:pPr>
            <a:r>
              <a:rPr lang="es-ES" sz="2400" b="1" dirty="0"/>
              <a:t>1º NIVEL DE DIFICULTAD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460812" y="1949824"/>
            <a:ext cx="8283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 smtClean="0"/>
              <a:t>Sitúate en el número 13</a:t>
            </a:r>
          </a:p>
          <a:p>
            <a:pPr marL="342900" indent="-342900">
              <a:buAutoNum type="arabicPeriod"/>
            </a:pPr>
            <a:endParaRPr lang="es-ES" b="1" dirty="0"/>
          </a:p>
          <a:p>
            <a:endParaRPr lang="es-ES" b="1" dirty="0" smtClean="0"/>
          </a:p>
          <a:p>
            <a:endParaRPr lang="es-ES" dirty="0"/>
          </a:p>
          <a:p>
            <a:r>
              <a:rPr lang="es-ES" b="1" dirty="0" smtClean="0"/>
              <a:t>2. Cuenta 6 números hacia delante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b="1" dirty="0" smtClean="0"/>
              <a:t>3. ¿A qué número llegas? Al 19</a:t>
            </a:r>
            <a:endParaRPr lang="es-ES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120203"/>
              </p:ext>
            </p:extLst>
          </p:nvPr>
        </p:nvGraphicFramePr>
        <p:xfrm>
          <a:off x="2986741" y="2507037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8235"/>
              </p:ext>
            </p:extLst>
          </p:nvPr>
        </p:nvGraphicFramePr>
        <p:xfrm>
          <a:off x="2986741" y="3611537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Elipse 7"/>
          <p:cNvSpPr/>
          <p:nvPr/>
        </p:nvSpPr>
        <p:spPr>
          <a:xfrm>
            <a:off x="2891118" y="3521092"/>
            <a:ext cx="900953" cy="53391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/>
          <p:cNvSpPr/>
          <p:nvPr/>
        </p:nvSpPr>
        <p:spPr>
          <a:xfrm rot="10800000">
            <a:off x="4903267" y="4175289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abajo 13"/>
          <p:cNvSpPr/>
          <p:nvPr/>
        </p:nvSpPr>
        <p:spPr>
          <a:xfrm rot="10800000">
            <a:off x="4100872" y="4160957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abajo 14"/>
          <p:cNvSpPr/>
          <p:nvPr/>
        </p:nvSpPr>
        <p:spPr>
          <a:xfrm rot="10800000">
            <a:off x="5701551" y="4160956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abajo 15"/>
          <p:cNvSpPr/>
          <p:nvPr/>
        </p:nvSpPr>
        <p:spPr>
          <a:xfrm rot="10800000">
            <a:off x="6472088" y="4160933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 abajo 16"/>
          <p:cNvSpPr/>
          <p:nvPr/>
        </p:nvSpPr>
        <p:spPr>
          <a:xfrm rot="10800000">
            <a:off x="7313863" y="4190821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abajo 17"/>
          <p:cNvSpPr/>
          <p:nvPr/>
        </p:nvSpPr>
        <p:spPr>
          <a:xfrm rot="10800000">
            <a:off x="8161878" y="4196183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302411"/>
              </p:ext>
            </p:extLst>
          </p:nvPr>
        </p:nvGraphicFramePr>
        <p:xfrm>
          <a:off x="2986741" y="5629643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1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49707" y="154253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sz="72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TALLER 1º Y 2º PRIMARIA</a:t>
            </a:r>
            <a:br>
              <a:rPr lang="es-ES" sz="7200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es-ES" sz="7200" b="1" i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Gracias por  su atención</a:t>
            </a:r>
            <a:endParaRPr lang="es-ES" sz="7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6481" y="5688106"/>
            <a:ext cx="7615519" cy="1169894"/>
          </a:xfrm>
          <a:solidFill>
            <a:srgbClr val="DB1C6D"/>
          </a:solidFill>
        </p:spPr>
        <p:txBody>
          <a:bodyPr>
            <a:normAutofit/>
          </a:bodyPr>
          <a:lstStyle/>
          <a:p>
            <a:r>
              <a:rPr lang="es-E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II CONGRESO ABN, MADRID 2016</a:t>
            </a:r>
          </a:p>
          <a:p>
            <a:r>
              <a:rPr lang="es-E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Mª Esther Yeguas </a:t>
            </a:r>
            <a:r>
              <a:rPr lang="es-ES" sz="32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Seisdedos</a:t>
            </a:r>
            <a:endParaRPr lang="es-ES" sz="32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1" y="0"/>
            <a:ext cx="3439850" cy="34060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055071"/>
            <a:ext cx="12192000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42501" y="6299947"/>
            <a:ext cx="353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Imágenes ANAYA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9708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9" name="Terminador 8"/>
          <p:cNvSpPr/>
          <p:nvPr/>
        </p:nvSpPr>
        <p:spPr>
          <a:xfrm>
            <a:off x="2348795" y="1193260"/>
            <a:ext cx="8020985" cy="513848"/>
          </a:xfrm>
          <a:prstGeom prst="flowChartTerminator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chemeClr val="bg1"/>
                </a:solidFill>
              </a:rPr>
              <a:t>Ejercicios con la recta numérica</a:t>
            </a:r>
          </a:p>
        </p:txBody>
      </p:sp>
      <p:sp>
        <p:nvSpPr>
          <p:cNvPr id="12" name="9 CuadroTexto"/>
          <p:cNvSpPr txBox="1"/>
          <p:nvPr/>
        </p:nvSpPr>
        <p:spPr>
          <a:xfrm>
            <a:off x="1277471" y="1707108"/>
            <a:ext cx="553998" cy="469580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wrap="square">
            <a:spAutoFit/>
          </a:bodyPr>
          <a:lstStyle/>
          <a:p>
            <a:pPr algn="ctr" eaLnBrk="1" hangingPunct="1">
              <a:defRPr/>
            </a:pPr>
            <a:r>
              <a:rPr lang="es-ES" sz="2400" b="1" dirty="0" smtClean="0"/>
              <a:t>2º </a:t>
            </a:r>
            <a:r>
              <a:rPr lang="es-ES" sz="2400" b="1" dirty="0"/>
              <a:t>NIVEL DE DIFICULTAD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460812" y="1949824"/>
            <a:ext cx="82833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 smtClean="0"/>
              <a:t>Sitúate en el número 13. A partir de él vamos a contar números</a:t>
            </a:r>
          </a:p>
          <a:p>
            <a:pPr marL="342900" indent="-342900">
              <a:buAutoNum type="arabicPeriod"/>
            </a:pPr>
            <a:endParaRPr lang="es-ES" b="1" dirty="0"/>
          </a:p>
          <a:p>
            <a:endParaRPr lang="es-ES" b="1" dirty="0" smtClean="0"/>
          </a:p>
          <a:p>
            <a:endParaRPr lang="es-ES" dirty="0"/>
          </a:p>
          <a:p>
            <a:r>
              <a:rPr lang="es-ES" b="1" dirty="0" smtClean="0"/>
              <a:t>2. Has contado números y has llegado al número 19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b="1" dirty="0" smtClean="0"/>
              <a:t>3. ¿Cuántos números has contado? 6 números</a:t>
            </a:r>
            <a:endParaRPr lang="es-ES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36141"/>
              </p:ext>
            </p:extLst>
          </p:nvPr>
        </p:nvGraphicFramePr>
        <p:xfrm>
          <a:off x="2986741" y="2507037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58954"/>
              </p:ext>
            </p:extLst>
          </p:nvPr>
        </p:nvGraphicFramePr>
        <p:xfrm>
          <a:off x="2986741" y="3611537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Flecha abajo 13"/>
          <p:cNvSpPr/>
          <p:nvPr/>
        </p:nvSpPr>
        <p:spPr>
          <a:xfrm rot="10800000">
            <a:off x="4018832" y="5643864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/>
          <p:cNvGrpSpPr/>
          <p:nvPr/>
        </p:nvGrpSpPr>
        <p:grpSpPr>
          <a:xfrm>
            <a:off x="4832006" y="5621511"/>
            <a:ext cx="3540999" cy="505897"/>
            <a:chOff x="4903267" y="4160933"/>
            <a:chExt cx="3540999" cy="505897"/>
          </a:xfrm>
        </p:grpSpPr>
        <p:sp>
          <p:nvSpPr>
            <p:cNvPr id="10" name="Flecha abajo 9"/>
            <p:cNvSpPr/>
            <p:nvPr/>
          </p:nvSpPr>
          <p:spPr>
            <a:xfrm rot="10800000">
              <a:off x="4903267" y="4175289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Flecha abajo 14"/>
            <p:cNvSpPr/>
            <p:nvPr/>
          </p:nvSpPr>
          <p:spPr>
            <a:xfrm rot="10800000">
              <a:off x="5701551" y="4160956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Flecha abajo 15"/>
            <p:cNvSpPr/>
            <p:nvPr/>
          </p:nvSpPr>
          <p:spPr>
            <a:xfrm rot="10800000">
              <a:off x="6472088" y="4160933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Flecha abajo 16"/>
            <p:cNvSpPr/>
            <p:nvPr/>
          </p:nvSpPr>
          <p:spPr>
            <a:xfrm rot="10800000">
              <a:off x="7313863" y="4190821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Flecha abajo 17"/>
            <p:cNvSpPr/>
            <p:nvPr/>
          </p:nvSpPr>
          <p:spPr>
            <a:xfrm rot="10800000">
              <a:off x="8161878" y="4196183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260903"/>
              </p:ext>
            </p:extLst>
          </p:nvPr>
        </p:nvGraphicFramePr>
        <p:xfrm>
          <a:off x="2986740" y="5042585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9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9" name="Terminador 8"/>
          <p:cNvSpPr/>
          <p:nvPr/>
        </p:nvSpPr>
        <p:spPr>
          <a:xfrm>
            <a:off x="2348795" y="1193260"/>
            <a:ext cx="8020985" cy="513848"/>
          </a:xfrm>
          <a:prstGeom prst="flowChartTerminator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b="1" dirty="0">
                <a:solidFill>
                  <a:schemeClr val="bg1"/>
                </a:solidFill>
              </a:rPr>
              <a:t>Ejercicios con la recta numérica</a:t>
            </a:r>
          </a:p>
        </p:txBody>
      </p:sp>
      <p:sp>
        <p:nvSpPr>
          <p:cNvPr id="12" name="9 CuadroTexto"/>
          <p:cNvSpPr txBox="1"/>
          <p:nvPr/>
        </p:nvSpPr>
        <p:spPr>
          <a:xfrm>
            <a:off x="1277471" y="1707108"/>
            <a:ext cx="553998" cy="469580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vert270" wrap="square">
            <a:spAutoFit/>
          </a:bodyPr>
          <a:lstStyle/>
          <a:p>
            <a:pPr algn="ctr" eaLnBrk="1" hangingPunct="1">
              <a:defRPr/>
            </a:pPr>
            <a:r>
              <a:rPr lang="es-ES" sz="2400" b="1" dirty="0"/>
              <a:t>3</a:t>
            </a:r>
            <a:r>
              <a:rPr lang="es-ES" sz="2400" b="1" dirty="0" smtClean="0"/>
              <a:t>º </a:t>
            </a:r>
            <a:r>
              <a:rPr lang="es-ES" sz="2400" b="1" dirty="0"/>
              <a:t>NIVEL DE DIFICULTAD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460812" y="1949824"/>
            <a:ext cx="8283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 smtClean="0"/>
              <a:t>Has llegado al número 19.</a:t>
            </a:r>
          </a:p>
          <a:p>
            <a:pPr marL="342900" indent="-342900">
              <a:buAutoNum type="arabicPeriod"/>
            </a:pPr>
            <a:endParaRPr lang="es-ES" b="1" dirty="0"/>
          </a:p>
          <a:p>
            <a:endParaRPr lang="es-ES" b="1" dirty="0" smtClean="0"/>
          </a:p>
          <a:p>
            <a:endParaRPr lang="es-ES" dirty="0"/>
          </a:p>
          <a:p>
            <a:r>
              <a:rPr lang="es-ES" b="1" dirty="0" smtClean="0"/>
              <a:t>2. Después de contar 6 números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b="1" dirty="0" smtClean="0"/>
              <a:t>3. ¿A partir de qué número empezaste a contar? A partir del 13 </a:t>
            </a:r>
            <a:endParaRPr lang="es-ES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432712"/>
              </p:ext>
            </p:extLst>
          </p:nvPr>
        </p:nvGraphicFramePr>
        <p:xfrm>
          <a:off x="2986741" y="2507037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90365"/>
              </p:ext>
            </p:extLst>
          </p:nvPr>
        </p:nvGraphicFramePr>
        <p:xfrm>
          <a:off x="2986741" y="3611537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Flecha abajo 13"/>
          <p:cNvSpPr/>
          <p:nvPr/>
        </p:nvSpPr>
        <p:spPr>
          <a:xfrm rot="10800000">
            <a:off x="3242492" y="4154915"/>
            <a:ext cx="282388" cy="470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/>
          <p:cNvGrpSpPr/>
          <p:nvPr/>
        </p:nvGrpSpPr>
        <p:grpSpPr>
          <a:xfrm>
            <a:off x="4025182" y="4136723"/>
            <a:ext cx="3540999" cy="505897"/>
            <a:chOff x="4903267" y="4160933"/>
            <a:chExt cx="3540999" cy="505897"/>
          </a:xfrm>
        </p:grpSpPr>
        <p:sp>
          <p:nvSpPr>
            <p:cNvPr id="10" name="Flecha abajo 9"/>
            <p:cNvSpPr/>
            <p:nvPr/>
          </p:nvSpPr>
          <p:spPr>
            <a:xfrm rot="10800000">
              <a:off x="4903267" y="4175289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Flecha abajo 14"/>
            <p:cNvSpPr/>
            <p:nvPr/>
          </p:nvSpPr>
          <p:spPr>
            <a:xfrm rot="10800000">
              <a:off x="5701551" y="4160956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Flecha abajo 15"/>
            <p:cNvSpPr/>
            <p:nvPr/>
          </p:nvSpPr>
          <p:spPr>
            <a:xfrm rot="10800000">
              <a:off x="6472088" y="4160933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Flecha abajo 16"/>
            <p:cNvSpPr/>
            <p:nvPr/>
          </p:nvSpPr>
          <p:spPr>
            <a:xfrm rot="10800000">
              <a:off x="7313863" y="4190821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Flecha abajo 17"/>
            <p:cNvSpPr/>
            <p:nvPr/>
          </p:nvSpPr>
          <p:spPr>
            <a:xfrm rot="10800000">
              <a:off x="8161878" y="4196183"/>
              <a:ext cx="282388" cy="4706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747762"/>
              </p:ext>
            </p:extLst>
          </p:nvPr>
        </p:nvGraphicFramePr>
        <p:xfrm>
          <a:off x="2986741" y="5552517"/>
          <a:ext cx="8128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13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14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15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16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17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18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19</a:t>
                      </a:r>
                      <a:endParaRPr lang="es-ES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20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21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22</a:t>
                      </a:r>
                      <a:endParaRPr lang="es-E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Elipse 7"/>
          <p:cNvSpPr/>
          <p:nvPr/>
        </p:nvSpPr>
        <p:spPr>
          <a:xfrm>
            <a:off x="2796988" y="5366144"/>
            <a:ext cx="1089212" cy="8195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4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315274"/>
            <a:ext cx="1209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descomponer y a componer… utilizamos todos los objetos que tengamos en el aula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579474"/>
            <a:ext cx="6821714" cy="1827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186" y="4542972"/>
            <a:ext cx="7648311" cy="17340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01600" y="6192834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Anaya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43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Introducimos la decena…      contamos de diez en diez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2400" b="1" dirty="0"/>
              <a:t>La introducción de la decena se produce como necesidad de simplificar una tarea complicada.</a:t>
            </a:r>
          </a:p>
          <a:p>
            <a:endParaRPr lang="es-E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5021" y="2355992"/>
            <a:ext cx="3733800" cy="32512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4735" y="2317892"/>
            <a:ext cx="3667125" cy="332740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11 Rectángulo redondeado"/>
          <p:cNvSpPr/>
          <p:nvPr/>
        </p:nvSpPr>
        <p:spPr>
          <a:xfrm>
            <a:off x="4115654" y="5395461"/>
            <a:ext cx="4714875" cy="8572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tx1"/>
                </a:solidFill>
              </a:rPr>
              <a:t>DESCUBRIMIENTO</a:t>
            </a:r>
          </a:p>
          <a:p>
            <a:pPr eaLnBrk="1" hangingPunct="1">
              <a:defRPr/>
            </a:pPr>
            <a:r>
              <a:rPr lang="es-ES" dirty="0">
                <a:solidFill>
                  <a:schemeClr val="tx1"/>
                </a:solidFill>
              </a:rPr>
              <a:t>Es más cómodo y rápido agrupar de 10 en 10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211235" y="5997388"/>
            <a:ext cx="278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</a:t>
            </a:r>
            <a:r>
              <a:rPr lang="es-ES" dirty="0" err="1" smtClean="0"/>
              <a:t>Conchi</a:t>
            </a:r>
            <a:r>
              <a:rPr lang="es-ES" dirty="0" smtClean="0"/>
              <a:t> </a:t>
            </a:r>
            <a:r>
              <a:rPr lang="es-ES" dirty="0" err="1" smtClean="0"/>
              <a:t>Bonillas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09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Introducimos la decena…      contamos de diez en diez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2400" b="1" dirty="0"/>
              <a:t>La introducción de la decena se produce como necesidad de simplificar una tarea complicada.</a:t>
            </a:r>
          </a:p>
          <a:p>
            <a:endParaRPr lang="es-E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9" y="2560025"/>
            <a:ext cx="23971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803" y="3366390"/>
            <a:ext cx="394335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340" t="28720" r="28694" b="16121"/>
          <a:stretch/>
        </p:blipFill>
        <p:spPr bwMode="auto">
          <a:xfrm>
            <a:off x="2860456" y="3546752"/>
            <a:ext cx="2094260" cy="282795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29" y="2402902"/>
            <a:ext cx="26400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7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Introducimos la decena…      contamos de diez en diez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2400" b="1" dirty="0"/>
              <a:t>La introducción de la decena se produce como necesidad de simplificar una tarea complicada.</a:t>
            </a:r>
          </a:p>
          <a:p>
            <a:endParaRPr lang="es-ES" dirty="0"/>
          </a:p>
        </p:txBody>
      </p:sp>
      <p:pic>
        <p:nvPicPr>
          <p:cNvPr id="15362" name="Picture 2" descr="http://www.actiludis.com/wp-content/uploads/2011/10/Decenas-completa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4" y="2279792"/>
            <a:ext cx="5853339" cy="41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2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Introducimos la decena…      contamos de diez en diez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2400" b="1" dirty="0"/>
              <a:t>La introducción de la decena se produce como necesidad de simplificar una tarea complicada.</a:t>
            </a:r>
          </a:p>
          <a:p>
            <a:endParaRPr lang="es-ES" dirty="0"/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8" y="2149337"/>
            <a:ext cx="7219494" cy="42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8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857429203"/>
              </p:ext>
            </p:extLst>
          </p:nvPr>
        </p:nvGraphicFramePr>
        <p:xfrm>
          <a:off x="1277471" y="705027"/>
          <a:ext cx="10537158" cy="571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70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-50800" y="1687673"/>
            <a:ext cx="1224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000000"/>
                </a:solidFill>
              </a:rPr>
              <a:t>La composición y descomposición facilita la comprensión de la numeración como sistema de agrupamiento de unidades simples en otras más complejas.</a:t>
            </a:r>
            <a:endParaRPr lang="es-ES" sz="24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l="10684" r="16708"/>
          <a:stretch>
            <a:fillRect/>
          </a:stretch>
        </p:blipFill>
        <p:spPr bwMode="auto">
          <a:xfrm>
            <a:off x="2273003" y="2842992"/>
            <a:ext cx="2547780" cy="3508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0047" y="2279792"/>
            <a:ext cx="2048685" cy="40657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5243" y="4668284"/>
            <a:ext cx="2530343" cy="16836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00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-50800" y="1687673"/>
            <a:ext cx="1224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000000"/>
                </a:solidFill>
              </a:rPr>
              <a:t>La composición y descomposición facilita la comprensión de la numeración como sistema de agrupamiento de unidades simples en otras más complejas.</a:t>
            </a:r>
            <a:endParaRPr lang="es-ES" sz="2400" b="1" dirty="0"/>
          </a:p>
        </p:txBody>
      </p:sp>
      <p:pic>
        <p:nvPicPr>
          <p:cNvPr id="10" name="3 Imagen"/>
          <p:cNvPicPr>
            <a:picLocks noChangeAspect="1"/>
          </p:cNvPicPr>
          <p:nvPr/>
        </p:nvPicPr>
        <p:blipFill>
          <a:blip r:embed="rId3"/>
          <a:srcRect l="6984" b="2856"/>
          <a:stretch>
            <a:fillRect/>
          </a:stretch>
        </p:blipFill>
        <p:spPr bwMode="auto">
          <a:xfrm>
            <a:off x="3410857" y="2518670"/>
            <a:ext cx="6070600" cy="390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22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-50800" y="1687673"/>
            <a:ext cx="1224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000000"/>
                </a:solidFill>
              </a:rPr>
              <a:t>La composición y descomposición facilita la comprensión de la numeración como sistema de agrupamiento de unidades simples en otras más complejas.</a:t>
            </a:r>
            <a:endParaRPr lang="es-ES" sz="24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281" y="2720554"/>
            <a:ext cx="3244006" cy="36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-50800" y="1687673"/>
            <a:ext cx="1224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rgbClr val="000000"/>
                </a:solidFill>
              </a:rPr>
              <a:t>La composición y descomposición facilita la comprensión de la numeración como sistema de agrupamiento de unidades simples en otras más complejas.</a:t>
            </a:r>
            <a:endParaRPr lang="es-ES" sz="2000" b="1" dirty="0"/>
          </a:p>
        </p:txBody>
      </p:sp>
      <p:pic>
        <p:nvPicPr>
          <p:cNvPr id="11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57" y="2312013"/>
            <a:ext cx="5631011" cy="422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1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4" y="1961962"/>
            <a:ext cx="3512683" cy="263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75" y="1873043"/>
            <a:ext cx="215582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590" y="1961962"/>
            <a:ext cx="3771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296229" y="5326743"/>
            <a:ext cx="3846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Formato sol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5812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32" y="1780006"/>
            <a:ext cx="6363935" cy="466634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749118" y="5688106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La Calesa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50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9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9381" r="27950" b="35992"/>
          <a:stretch>
            <a:fillRect/>
          </a:stretch>
        </p:blipFill>
        <p:spPr bwMode="auto">
          <a:xfrm>
            <a:off x="248783" y="1828040"/>
            <a:ext cx="5992359" cy="458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5907314" y="3439886"/>
            <a:ext cx="6083633" cy="9417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800" dirty="0" smtClean="0"/>
              <a:t>http://exceluisabn.blogspot.com.es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0463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785938"/>
            <a:ext cx="2786062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5072063"/>
            <a:ext cx="14859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189538"/>
            <a:ext cx="1357313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857750"/>
            <a:ext cx="12446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785938"/>
            <a:ext cx="2468563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ortar rectángulo de esquina diagonal 2"/>
          <p:cNvSpPr/>
          <p:nvPr/>
        </p:nvSpPr>
        <p:spPr>
          <a:xfrm>
            <a:off x="8969829" y="2757714"/>
            <a:ext cx="2743200" cy="210003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LOS AMIGOS DEL DIEZ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9204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r="33313"/>
          <a:stretch/>
        </p:blipFill>
        <p:spPr>
          <a:xfrm>
            <a:off x="885416" y="2555800"/>
            <a:ext cx="4358506" cy="24729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24" y="2279790"/>
            <a:ext cx="2194606" cy="332889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32" y="2752661"/>
            <a:ext cx="2665465" cy="227612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01600" y="6192834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La Calesa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03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26" y="1859228"/>
            <a:ext cx="3762375" cy="188595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3199" y="1828040"/>
            <a:ext cx="978319" cy="45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400" b="1" dirty="0" smtClean="0"/>
              <a:t>Abstraemos la decena y centena</a:t>
            </a:r>
          </a:p>
          <a:p>
            <a:pPr algn="ctr"/>
            <a:r>
              <a:rPr lang="es-ES" sz="2400" b="1" dirty="0" smtClean="0"/>
              <a:t>2º trimestre</a:t>
            </a:r>
            <a:endParaRPr lang="es-ES" sz="2400" b="1" dirty="0"/>
          </a:p>
        </p:txBody>
      </p:sp>
      <p:sp>
        <p:nvSpPr>
          <p:cNvPr id="10" name="Rectángulo 9"/>
          <p:cNvSpPr/>
          <p:nvPr/>
        </p:nvSpPr>
        <p:spPr>
          <a:xfrm rot="20767997">
            <a:off x="5611414" y="1822927"/>
            <a:ext cx="5811464" cy="923330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Averigua el número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t="10061"/>
          <a:stretch/>
        </p:blipFill>
        <p:spPr>
          <a:xfrm>
            <a:off x="1384717" y="3938263"/>
            <a:ext cx="10844550" cy="161930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630057" y="5733143"/>
            <a:ext cx="416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Con apoyo en el conteo</a:t>
            </a:r>
            <a:endParaRPr lang="es-ES" sz="28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384717" y="6164214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Anaya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92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289110" y="2101755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NUMERACIÓN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15298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03199" y="1828040"/>
            <a:ext cx="775121" cy="45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400" b="1" dirty="0" smtClean="0"/>
              <a:t>Abstraemos la decena y centena</a:t>
            </a:r>
            <a:endParaRPr lang="es-ES" sz="2400" b="1" dirty="0"/>
          </a:p>
        </p:txBody>
      </p:sp>
      <p:sp>
        <p:nvSpPr>
          <p:cNvPr id="10" name="Rectángulo 9"/>
          <p:cNvSpPr/>
          <p:nvPr/>
        </p:nvSpPr>
        <p:spPr>
          <a:xfrm rot="20767997">
            <a:off x="5811682" y="1461572"/>
            <a:ext cx="5811464" cy="923330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Averigua el número</a:t>
            </a:r>
            <a:endParaRPr lang="es-E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02" y="1816096"/>
            <a:ext cx="3451761" cy="17390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801" y="4034817"/>
            <a:ext cx="10442997" cy="172711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384717" y="6164214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Anaya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3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39982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Composición y descomposición de números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03199" y="1828040"/>
            <a:ext cx="775121" cy="45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2400" b="1" dirty="0" smtClean="0"/>
              <a:t>Abstraemos la decena y centena</a:t>
            </a:r>
            <a:endParaRPr lang="es-ES" sz="2400" b="1" dirty="0"/>
          </a:p>
        </p:txBody>
      </p:sp>
      <p:sp>
        <p:nvSpPr>
          <p:cNvPr id="10" name="Rectángulo 9"/>
          <p:cNvSpPr/>
          <p:nvPr/>
        </p:nvSpPr>
        <p:spPr>
          <a:xfrm rot="20767997">
            <a:off x="7013690" y="2193446"/>
            <a:ext cx="517628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Averigua el número</a:t>
            </a:r>
            <a:endParaRPr lang="es-E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2" name="r9EpNDfug5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7471" y="2518670"/>
            <a:ext cx="6352887" cy="357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72563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Construcción de la tabla del 100. Crucigrama numérico.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14" name="Picture 24" descr="Resultado de imagen de CRUCIGRAMAS TABLA 100 AB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1719" y="2041440"/>
            <a:ext cx="2366962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8" descr="http://www.actiludis.com/wp-content/uploads/2014/03/IMG_2752-1024x768.jpg"/>
          <p:cNvPicPr>
            <a:picLocks noChangeAspect="1" noChangeArrowheads="1"/>
          </p:cNvPicPr>
          <p:nvPr/>
        </p:nvPicPr>
        <p:blipFill>
          <a:blip r:embed="rId4"/>
          <a:srcRect l="26086" t="15622" r="18398" b="23143"/>
          <a:stretch>
            <a:fillRect/>
          </a:stretch>
        </p:blipFill>
        <p:spPr bwMode="auto">
          <a:xfrm>
            <a:off x="8290605" y="3251303"/>
            <a:ext cx="32353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www.actiludis.com/wp-content/uploads/2015/03/Cruz-con-ventana-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3226734"/>
            <a:ext cx="3904343" cy="2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Ficha resumen para trabajar la numeración</a:t>
            </a:r>
            <a:endParaRPr lang="es-ES" sz="2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0" y="1780006"/>
            <a:ext cx="1209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altLang="es-ES" sz="2400" b="1" dirty="0"/>
          </a:p>
          <a:p>
            <a:endParaRPr lang="es-ES" dirty="0"/>
          </a:p>
        </p:txBody>
      </p:sp>
      <p:pic>
        <p:nvPicPr>
          <p:cNvPr id="31748" name="Picture 4" descr="http://1.bp.blogspot.com/-vyAHRFvprjI/VpjYoCf7bGI/AAAAAAAACIc/0lTrjOxsk0s/s1600/12471350_10207535068126647_3658006646601864650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3562" r="3581" b="48976"/>
          <a:stretch/>
        </p:blipFill>
        <p:spPr bwMode="auto">
          <a:xfrm>
            <a:off x="154096" y="1806036"/>
            <a:ext cx="5068786" cy="33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://1.bp.blogspot.com/-vyAHRFvprjI/VpjYoCf7bGI/AAAAAAAACIc/0lTrjOxsk0s/s1600/12471350_10207535068126647_3658006646601864650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55530" r="3065" b="4321"/>
          <a:stretch/>
        </p:blipFill>
        <p:spPr bwMode="auto">
          <a:xfrm>
            <a:off x="5553636" y="1806036"/>
            <a:ext cx="5981334" cy="33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4181705" y="5806719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Rosa </a:t>
            </a:r>
            <a:r>
              <a:rPr lang="es-ES" dirty="0" err="1" smtClean="0"/>
              <a:t>Piera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947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289110" y="2101755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SUMAS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26088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en la recta numérica</a:t>
            </a:r>
            <a:endParaRPr lang="es-ES" sz="2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8550"/>
            <a:ext cx="12192000" cy="122088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469987" y="1972999"/>
            <a:ext cx="125202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7+8</a:t>
            </a:r>
            <a:endParaRPr lang="es-ES" sz="54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641208" y="4560870"/>
            <a:ext cx="282877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8+__= 15</a:t>
            </a:r>
            <a:endParaRPr lang="es-ES" sz="5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734735" y="4586068"/>
            <a:ext cx="282877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7+__= 15</a:t>
            </a:r>
            <a:endParaRPr lang="es-ES" sz="5400" b="1" dirty="0"/>
          </a:p>
        </p:txBody>
      </p:sp>
    </p:spTree>
    <p:extLst>
      <p:ext uri="{BB962C8B-B14F-4D97-AF65-F5344CB8AC3E}">
        <p14:creationId xmlns:p14="http://schemas.microsoft.com/office/powerpoint/2010/main" val="4134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los dedos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2786"/>
            <a:ext cx="12192000" cy="146116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/>
              <a:t>Tabla de sumar. Números menores de 5 </a:t>
            </a:r>
            <a:endParaRPr lang="es-ES" sz="28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0" y="501047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 5 + 4 = 9</a:t>
            </a:r>
            <a:r>
              <a:rPr lang="es-ES" sz="4000" b="1" dirty="0" smtClean="0"/>
              <a:t>	      </a:t>
            </a:r>
            <a:r>
              <a:rPr lang="es-ES" sz="4400" b="1" dirty="0" smtClean="0"/>
              <a:t>5 + 1 = 6		  4 + 4 = 8		5 + 2 = 7</a:t>
            </a:r>
            <a:endParaRPr lang="es-ES" sz="4400" b="1" dirty="0"/>
          </a:p>
        </p:txBody>
      </p:sp>
    </p:spTree>
    <p:extLst>
      <p:ext uri="{BB962C8B-B14F-4D97-AF65-F5344CB8AC3E}">
        <p14:creationId xmlns:p14="http://schemas.microsoft.com/office/powerpoint/2010/main" val="25976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los dedos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/>
              <a:t>Tabla de sumar. Sumamos dos números mayores de 5</a:t>
            </a:r>
            <a:endParaRPr lang="es-ES" sz="28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499655" y="2340950"/>
            <a:ext cx="3584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7   +   9    =   16</a:t>
            </a:r>
            <a:endParaRPr lang="es-ES" sz="4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649" t="6774" r="4149" b="18225"/>
          <a:stretch/>
        </p:blipFill>
        <p:spPr>
          <a:xfrm>
            <a:off x="3896974" y="5009078"/>
            <a:ext cx="3693998" cy="1318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204" y="3172441"/>
            <a:ext cx="2329254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973" y="3181340"/>
            <a:ext cx="2488176" cy="16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9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los palillos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60" y="2434678"/>
            <a:ext cx="11134725" cy="16764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519714" y="1797064"/>
            <a:ext cx="515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SIN SOBREPASAR LA DECENA</a:t>
            </a:r>
            <a:endParaRPr lang="es-ES" sz="3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026229" y="4274096"/>
            <a:ext cx="6139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	DECENAS COMPLETAS</a:t>
            </a:r>
            <a:endParaRPr lang="es-ES" sz="32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572" y="4893105"/>
            <a:ext cx="1900747" cy="158971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557" y="4801721"/>
            <a:ext cx="2247900" cy="173355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6830" y="6113489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Anaya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029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los palillos</a:t>
            </a:r>
            <a:endParaRPr lang="es-ES" sz="2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51849" y="1768394"/>
            <a:ext cx="916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DECENAS COMPLETAS MÁS DECENAS IMCOMPLETAS</a:t>
            </a:r>
            <a:endParaRPr lang="es-ES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485" y="2278900"/>
            <a:ext cx="2143125" cy="1771650"/>
          </a:xfrm>
          <a:prstGeom prst="rect">
            <a:avLst/>
          </a:prstGeom>
          <a:ln>
            <a:solidFill>
              <a:schemeClr val="accent2">
                <a:shade val="50000"/>
              </a:schemeClr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246" y="2317000"/>
            <a:ext cx="2543175" cy="1733550"/>
          </a:xfrm>
          <a:prstGeom prst="rect">
            <a:avLst/>
          </a:prstGeom>
          <a:ln>
            <a:solidFill>
              <a:schemeClr val="accent2">
                <a:shade val="50000"/>
              </a:schemeClr>
            </a:solidFill>
          </a:ln>
        </p:spPr>
      </p:pic>
      <p:sp>
        <p:nvSpPr>
          <p:cNvPr id="17" name="CuadroTexto 16"/>
          <p:cNvSpPr txBox="1"/>
          <p:nvPr/>
        </p:nvSpPr>
        <p:spPr>
          <a:xfrm>
            <a:off x="4508552" y="4253115"/>
            <a:ext cx="317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TRES SUMANDOS</a:t>
            </a:r>
            <a:endParaRPr lang="es-ES" sz="32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261" y="4744571"/>
            <a:ext cx="2657475" cy="1790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7261" y="4744571"/>
            <a:ext cx="457200" cy="12096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049" y="4740821"/>
            <a:ext cx="457200" cy="120967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1504" y="4767049"/>
            <a:ext cx="457200" cy="120967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248" y="4767048"/>
            <a:ext cx="457200" cy="12096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188" y="4860368"/>
            <a:ext cx="240974" cy="101462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6911" y="4860368"/>
            <a:ext cx="528148" cy="1043414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255164" y="6034861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Anaya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77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46166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2400" b="1" dirty="0">
                <a:solidFill>
                  <a:schemeClr val="bg1"/>
                </a:solidFill>
              </a:rPr>
              <a:t>naturales, </a:t>
            </a:r>
            <a:r>
              <a:rPr lang="es-ES" sz="2400" b="1" dirty="0" smtClean="0">
                <a:solidFill>
                  <a:schemeClr val="bg1"/>
                </a:solidFill>
              </a:rPr>
              <a:t>sencillas y divertidas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77471" y="436075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0" y="1315274"/>
            <a:ext cx="515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contar….</a:t>
            </a:r>
            <a:endParaRPr lang="es-ES" sz="3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972510" y="1787425"/>
            <a:ext cx="112194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 smtClean="0"/>
              <a:t>Contar </a:t>
            </a:r>
            <a:r>
              <a:rPr lang="es-ES" sz="3200" b="1" dirty="0"/>
              <a:t>los asistentes a clase y decir el número de faltas. </a:t>
            </a:r>
          </a:p>
          <a:p>
            <a:pPr>
              <a:lnSpc>
                <a:spcPct val="150000"/>
              </a:lnSpc>
            </a:pPr>
            <a:r>
              <a:rPr lang="es-ES" sz="3200" b="1" dirty="0"/>
              <a:t>Volver a contar cuando unos cuantos han ido al baño. </a:t>
            </a:r>
          </a:p>
          <a:p>
            <a:pPr>
              <a:lnSpc>
                <a:spcPct val="150000"/>
              </a:lnSpc>
            </a:pPr>
            <a:r>
              <a:rPr lang="es-ES" sz="3200" b="1" dirty="0"/>
              <a:t>Volver a contar al regresar del recreo. </a:t>
            </a:r>
          </a:p>
          <a:p>
            <a:pPr>
              <a:lnSpc>
                <a:spcPct val="150000"/>
              </a:lnSpc>
            </a:pPr>
            <a:r>
              <a:rPr lang="es-ES" sz="3200" b="1" dirty="0"/>
              <a:t>Contar las votaciones que se hagan en clase. </a:t>
            </a:r>
          </a:p>
          <a:p>
            <a:pPr>
              <a:lnSpc>
                <a:spcPct val="150000"/>
              </a:lnSpc>
            </a:pPr>
            <a:r>
              <a:rPr lang="es-ES" sz="3200" b="1" dirty="0"/>
              <a:t>Contar cuántos niños y niñas traen cualquier objeto que se nos ocurra: batidos, zumos, paraguas</a:t>
            </a:r>
            <a:r>
              <a:rPr lang="es-ES" sz="3200" b="1" dirty="0" smtClean="0"/>
              <a:t>, </a:t>
            </a:r>
            <a:r>
              <a:rPr lang="es-ES" sz="3200" b="1" dirty="0"/>
              <a:t>bocadillos, fruta…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249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la tabla del 100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60" y="1983487"/>
            <a:ext cx="4882017" cy="4262078"/>
          </a:xfrm>
          <a:prstGeom prst="rect">
            <a:avLst/>
          </a:prstGeom>
        </p:spPr>
      </p:pic>
      <p:pic>
        <p:nvPicPr>
          <p:cNvPr id="22" name="Imagen 3" descr="pRESENTACIÓN cÓRDOBA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0" t="32060" r="22417" b="8142"/>
          <a:stretch/>
        </p:blipFill>
        <p:spPr bwMode="auto">
          <a:xfrm>
            <a:off x="6270171" y="1774551"/>
            <a:ext cx="4920344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la tabla del 100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60" y="1983487"/>
            <a:ext cx="4882017" cy="426207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307" y="2405521"/>
            <a:ext cx="4357022" cy="3418009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0112859" y="2405521"/>
            <a:ext cx="1770743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23 + 5</a:t>
            </a:r>
          </a:p>
          <a:p>
            <a:r>
              <a:rPr lang="es-ES" sz="4000" b="1" dirty="0" smtClean="0"/>
              <a:t>30 + 40</a:t>
            </a:r>
          </a:p>
          <a:p>
            <a:pPr>
              <a:lnSpc>
                <a:spcPct val="150000"/>
              </a:lnSpc>
            </a:pPr>
            <a:r>
              <a:rPr lang="es-ES" sz="4000" b="1" dirty="0" smtClean="0"/>
              <a:t>41 + 23</a:t>
            </a:r>
          </a:p>
          <a:p>
            <a:pPr>
              <a:lnSpc>
                <a:spcPct val="200000"/>
              </a:lnSpc>
            </a:pPr>
            <a:r>
              <a:rPr lang="es-ES" sz="4000" b="1" dirty="0" smtClean="0"/>
              <a:t>28 + 33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30324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Patrones en la suma. Variaciones en los términos</a:t>
            </a:r>
            <a:endParaRPr lang="es-ES" sz="2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837715" y="2991141"/>
            <a:ext cx="3846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Se persigue que, una vez resuelta la operación, se deduzca el resultado de otras que presentan ligeras variaciones</a:t>
            </a:r>
            <a:endParaRPr lang="es-ES" sz="28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237301"/>
              </p:ext>
            </p:extLst>
          </p:nvPr>
        </p:nvGraphicFramePr>
        <p:xfrm>
          <a:off x="3550637" y="2088768"/>
          <a:ext cx="3184098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098"/>
              </a:tblGrid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 + 7 = 15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18 + 7 = 25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/>
                        <a:t>28 + 7 = 35</a:t>
                      </a:r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/>
                        <a:t>38 + 7 = 45</a:t>
                      </a:r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/>
                        <a:t>48 + 7 = 55</a:t>
                      </a:r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/>
                        <a:t>58 + 7 = 65</a:t>
                      </a:r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b="1" dirty="0" smtClean="0"/>
                        <a:t>68 + 7 = 75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40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sumar con palillos y rejilla.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PALILLOS CON REJILLA</a:t>
            </a:r>
            <a:endParaRPr lang="es-ES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" y="2699657"/>
            <a:ext cx="1398494" cy="5738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44 + 37</a:t>
            </a:r>
            <a:endParaRPr lang="es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898" y="2112205"/>
            <a:ext cx="2272027" cy="141727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42" y="2020037"/>
            <a:ext cx="2272027" cy="1417277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3532161" y="2117442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</a:t>
            </a:r>
            <a:endParaRPr lang="es-ES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35984" y="2020037"/>
            <a:ext cx="236218" cy="10798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33" y="1907467"/>
            <a:ext cx="102870" cy="108237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85901" y="1763222"/>
            <a:ext cx="236218" cy="107985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39664" y="1810316"/>
            <a:ext cx="236218" cy="107985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92670" y="1911049"/>
            <a:ext cx="236218" cy="107985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73" y="1833330"/>
            <a:ext cx="102870" cy="108237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820" y="1876927"/>
            <a:ext cx="102870" cy="108237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09891" y="1726462"/>
            <a:ext cx="236218" cy="107985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14573" y="1740987"/>
            <a:ext cx="236218" cy="107985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19255" y="1726462"/>
            <a:ext cx="236218" cy="107985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331" y="1723947"/>
            <a:ext cx="102870" cy="108237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526" y="1711743"/>
            <a:ext cx="102870" cy="108237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017" y="1722705"/>
            <a:ext cx="102870" cy="108237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212" y="1711742"/>
            <a:ext cx="102870" cy="108237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141" y="2001178"/>
            <a:ext cx="102870" cy="108237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410" y="1934888"/>
            <a:ext cx="102870" cy="1082371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349" y="1881110"/>
            <a:ext cx="102870" cy="108237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737" y="1833330"/>
            <a:ext cx="102870" cy="1082371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10" y="4628390"/>
            <a:ext cx="2063880" cy="128743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579" y="4730366"/>
            <a:ext cx="1876235" cy="1170384"/>
          </a:xfrm>
          <a:prstGeom prst="rect">
            <a:avLst/>
          </a:prstGeom>
        </p:spPr>
      </p:pic>
      <p:sp>
        <p:nvSpPr>
          <p:cNvPr id="43" name="Elipse 42"/>
          <p:cNvSpPr/>
          <p:nvPr/>
        </p:nvSpPr>
        <p:spPr>
          <a:xfrm>
            <a:off x="17795" y="4834389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2</a:t>
            </a:r>
            <a:endParaRPr lang="es-ES" b="1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00874" y="4603396"/>
            <a:ext cx="214577" cy="980926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923" y="4490827"/>
            <a:ext cx="93446" cy="98321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50791" y="4346581"/>
            <a:ext cx="214577" cy="980926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04554" y="4393675"/>
            <a:ext cx="214577" cy="98092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57560" y="4494408"/>
            <a:ext cx="214577" cy="98092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563" y="4416690"/>
            <a:ext cx="93446" cy="98321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710" y="4460287"/>
            <a:ext cx="93446" cy="983214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44217" y="4514490"/>
            <a:ext cx="213490" cy="975955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48899" y="4529015"/>
            <a:ext cx="213490" cy="975955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53581" y="4514490"/>
            <a:ext cx="213490" cy="975955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563" y="3266694"/>
            <a:ext cx="102870" cy="108237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472" y="3280850"/>
            <a:ext cx="102870" cy="1082371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753" y="3251991"/>
            <a:ext cx="102870" cy="1082371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07" y="4477220"/>
            <a:ext cx="92972" cy="978228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703" y="3268849"/>
            <a:ext cx="102870" cy="1082371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901" y="3218528"/>
            <a:ext cx="102870" cy="1082371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222" y="3234860"/>
            <a:ext cx="102870" cy="1082371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627" y="4416690"/>
            <a:ext cx="93446" cy="983214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67" y="4763619"/>
            <a:ext cx="1689813" cy="1054096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73563" y="4747216"/>
            <a:ext cx="206409" cy="943586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03619" y="4343617"/>
            <a:ext cx="206409" cy="943586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42352" y="4435055"/>
            <a:ext cx="206409" cy="943586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37499" y="4304935"/>
            <a:ext cx="206409" cy="943586"/>
          </a:xfrm>
          <a:prstGeom prst="rect">
            <a:avLst/>
          </a:prstGeom>
        </p:spPr>
      </p:pic>
      <p:pic>
        <p:nvPicPr>
          <p:cNvPr id="75" name="Imagen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98937" y="4162716"/>
            <a:ext cx="206409" cy="943586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434" y="4565436"/>
            <a:ext cx="1689813" cy="1054096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80268" y="4389090"/>
            <a:ext cx="206409" cy="943586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84950" y="4403615"/>
            <a:ext cx="206409" cy="943586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89632" y="4389090"/>
            <a:ext cx="206409" cy="943586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3" y="4274327"/>
            <a:ext cx="89888" cy="945778"/>
          </a:xfrm>
          <a:prstGeom prst="rect">
            <a:avLst/>
          </a:prstGeom>
        </p:spPr>
      </p:pic>
      <p:sp>
        <p:nvSpPr>
          <p:cNvPr id="16" name="Flecha derecha 15"/>
          <p:cNvSpPr/>
          <p:nvPr/>
        </p:nvSpPr>
        <p:spPr>
          <a:xfrm>
            <a:off x="5109005" y="4725813"/>
            <a:ext cx="973806" cy="4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07311"/>
              </p:ext>
            </p:extLst>
          </p:nvPr>
        </p:nvGraphicFramePr>
        <p:xfrm>
          <a:off x="9748450" y="1876926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44 + 37 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" name="Tabla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580523"/>
              </p:ext>
            </p:extLst>
          </p:nvPr>
        </p:nvGraphicFramePr>
        <p:xfrm>
          <a:off x="10025847" y="4393744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44 + 37 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31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8" name="Conector curvado 17"/>
          <p:cNvCxnSpPr/>
          <p:nvPr/>
        </p:nvCxnSpPr>
        <p:spPr>
          <a:xfrm rot="10800000">
            <a:off x="3577476" y="3658100"/>
            <a:ext cx="873999" cy="562902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sumar con palillos.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PALILLOS CON REJILLA</a:t>
            </a:r>
            <a:endParaRPr lang="es-ES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0" y="2699657"/>
            <a:ext cx="2191657" cy="75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44 + 37</a:t>
            </a:r>
            <a:endParaRPr lang="es-ES" sz="28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271" y="2868574"/>
            <a:ext cx="1689813" cy="10540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23465" y="2572745"/>
            <a:ext cx="206409" cy="94358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54077" y="2634616"/>
            <a:ext cx="206409" cy="94358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92810" y="2726054"/>
            <a:ext cx="206409" cy="9435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87957" y="2595934"/>
            <a:ext cx="206409" cy="94358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49395" y="2453715"/>
            <a:ext cx="206409" cy="9435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692" y="2871651"/>
            <a:ext cx="1689813" cy="105409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05082" y="1902015"/>
            <a:ext cx="206409" cy="94358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09764" y="1916540"/>
            <a:ext cx="206409" cy="94358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14446" y="1902015"/>
            <a:ext cx="206409" cy="94358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360" y="2657769"/>
            <a:ext cx="89888" cy="945778"/>
          </a:xfrm>
          <a:prstGeom prst="rect">
            <a:avLst/>
          </a:prstGeom>
        </p:spPr>
      </p:pic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211607"/>
              </p:ext>
            </p:extLst>
          </p:nvPr>
        </p:nvGraphicFramePr>
        <p:xfrm>
          <a:off x="9387218" y="2134404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44 + 37 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31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30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Elipse 22"/>
          <p:cNvSpPr/>
          <p:nvPr/>
        </p:nvSpPr>
        <p:spPr>
          <a:xfrm>
            <a:off x="3171906" y="2439132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3</a:t>
            </a:r>
            <a:endParaRPr lang="es-ES" b="1" dirty="0"/>
          </a:p>
        </p:txBody>
      </p:sp>
      <p:cxnSp>
        <p:nvCxnSpPr>
          <p:cNvPr id="24" name="Conector curvado 23"/>
          <p:cNvCxnSpPr/>
          <p:nvPr/>
        </p:nvCxnSpPr>
        <p:spPr>
          <a:xfrm rot="10800000">
            <a:off x="7363979" y="2568946"/>
            <a:ext cx="873999" cy="562902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/>
          <p:nvPr/>
        </p:nvSpPr>
        <p:spPr>
          <a:xfrm>
            <a:off x="1972205" y="4721261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4</a:t>
            </a:r>
            <a:endParaRPr lang="es-ES" b="1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26" y="5329726"/>
            <a:ext cx="1689813" cy="105409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17320" y="5033897"/>
            <a:ext cx="206409" cy="94358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47932" y="5095768"/>
            <a:ext cx="206409" cy="94358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86665" y="5187206"/>
            <a:ext cx="206409" cy="943586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81812" y="5057086"/>
            <a:ext cx="206409" cy="94358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43250" y="4914867"/>
            <a:ext cx="206409" cy="94358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47" y="5332803"/>
            <a:ext cx="1689813" cy="105409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768" y="4235673"/>
            <a:ext cx="89888" cy="945778"/>
          </a:xfrm>
          <a:prstGeom prst="rect">
            <a:avLst/>
          </a:prstGeom>
        </p:spPr>
      </p:pic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224145"/>
              </p:ext>
            </p:extLst>
          </p:nvPr>
        </p:nvGraphicFramePr>
        <p:xfrm>
          <a:off x="8581073" y="4595556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44 + 37 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31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30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1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81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0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8" name="Conector curvado 37"/>
          <p:cNvCxnSpPr/>
          <p:nvPr/>
        </p:nvCxnSpPr>
        <p:spPr>
          <a:xfrm rot="10800000">
            <a:off x="6557834" y="5030098"/>
            <a:ext cx="873999" cy="562902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ipse 38"/>
          <p:cNvSpPr/>
          <p:nvPr/>
        </p:nvSpPr>
        <p:spPr>
          <a:xfrm>
            <a:off x="9185368" y="5817156"/>
            <a:ext cx="756463" cy="60936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5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la rejilla.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1705970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REJILLA</a:t>
            </a:r>
            <a:endParaRPr lang="es-ES" sz="2400" b="1" dirty="0"/>
          </a:p>
        </p:txBody>
      </p:sp>
      <p:pic>
        <p:nvPicPr>
          <p:cNvPr id="13" name="Picture 3" descr="C:\Documents and Settings\Jaime\Mis documentos\investigaciones\Premio Giner de los Ríos\Fotos\Sumas\Iniciación sumas\Cristián.JPG"/>
          <p:cNvPicPr>
            <a:picLocks noChangeAspect="1" noChangeArrowheads="1"/>
          </p:cNvPicPr>
          <p:nvPr/>
        </p:nvPicPr>
        <p:blipFill rotWithShape="1">
          <a:blip r:embed="rId3"/>
          <a:srcRect l="54153" b="46449"/>
          <a:stretch/>
        </p:blipFill>
        <p:spPr bwMode="auto">
          <a:xfrm>
            <a:off x="7086255" y="1826234"/>
            <a:ext cx="4947139" cy="433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Documents and Settings\Jaime\Mis documentos\investigaciones\Premio Giner de los Ríos\Fotos\Sumas\Iniciación sumas\Cristián.JPG"/>
          <p:cNvPicPr>
            <a:picLocks noChangeAspect="1" noChangeArrowheads="1"/>
          </p:cNvPicPr>
          <p:nvPr/>
        </p:nvPicPr>
        <p:blipFill rotWithShape="1">
          <a:blip r:embed="rId3"/>
          <a:srcRect r="48113" b="42034"/>
          <a:stretch/>
        </p:blipFill>
        <p:spPr bwMode="auto">
          <a:xfrm>
            <a:off x="1842785" y="1881381"/>
            <a:ext cx="5106655" cy="428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47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con la rejilla.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1705970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REJILLA</a:t>
            </a:r>
            <a:endParaRPr lang="es-ES" sz="2400" b="1" dirty="0"/>
          </a:p>
        </p:txBody>
      </p:sp>
      <p:pic>
        <p:nvPicPr>
          <p:cNvPr id="10" name="Fa11958KUH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13212" y="2012582"/>
            <a:ext cx="7473577" cy="42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Sumamos </a:t>
            </a:r>
            <a:r>
              <a:rPr lang="es-ES" sz="3200" b="1" dirty="0" smtClean="0"/>
              <a:t>sin rejilla</a:t>
            </a:r>
            <a:r>
              <a:rPr lang="es-ES" sz="3200" b="1" dirty="0" smtClean="0"/>
              <a:t>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2689412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SUMAS MENTALES</a:t>
            </a:r>
            <a:endParaRPr lang="es-ES" sz="2400" b="1" dirty="0"/>
          </a:p>
        </p:txBody>
      </p:sp>
      <p:pic>
        <p:nvPicPr>
          <p:cNvPr id="9" name="JXwFKnOpdh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58671" y="2022102"/>
            <a:ext cx="7258423" cy="408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289110" y="2101755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RESTAS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27502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Restamos en la recta numérica</a:t>
            </a:r>
            <a:endParaRPr lang="es-ES" sz="2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9335"/>
            <a:ext cx="12192000" cy="122088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48181" y="5128886"/>
            <a:ext cx="273199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9 – 6 = 3</a:t>
            </a:r>
            <a:endParaRPr lang="es-ES" sz="5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530722" y="1869716"/>
            <a:ext cx="963033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Estamos en 9 y retrocedemos 3</a:t>
            </a:r>
            <a:endParaRPr lang="es-ES" sz="54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683123" y="5145652"/>
            <a:ext cx="388396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Llegamos a 6</a:t>
            </a:r>
            <a:endParaRPr lang="es-ES" sz="5400" b="1" dirty="0"/>
          </a:p>
        </p:txBody>
      </p:sp>
      <p:sp>
        <p:nvSpPr>
          <p:cNvPr id="2" name="Elipse 1"/>
          <p:cNvSpPr/>
          <p:nvPr/>
        </p:nvSpPr>
        <p:spPr>
          <a:xfrm>
            <a:off x="6600264" y="3365770"/>
            <a:ext cx="674594" cy="128692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rco de bloque 17"/>
          <p:cNvSpPr/>
          <p:nvPr/>
        </p:nvSpPr>
        <p:spPr>
          <a:xfrm>
            <a:off x="4536142" y="3144532"/>
            <a:ext cx="841561" cy="38052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Arco de bloque 18"/>
          <p:cNvSpPr/>
          <p:nvPr/>
        </p:nvSpPr>
        <p:spPr>
          <a:xfrm>
            <a:off x="6125136" y="3136117"/>
            <a:ext cx="841561" cy="38052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Arco de bloque 19"/>
          <p:cNvSpPr/>
          <p:nvPr/>
        </p:nvSpPr>
        <p:spPr>
          <a:xfrm>
            <a:off x="5330639" y="3127703"/>
            <a:ext cx="841561" cy="38052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4245909" y="3372366"/>
            <a:ext cx="674594" cy="1286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46166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2400" b="1" dirty="0">
                <a:solidFill>
                  <a:schemeClr val="bg1"/>
                </a:solidFill>
              </a:rPr>
              <a:t>naturales, </a:t>
            </a:r>
            <a:r>
              <a:rPr lang="es-ES" sz="2400" b="1" dirty="0" smtClean="0">
                <a:solidFill>
                  <a:schemeClr val="bg1"/>
                </a:solidFill>
              </a:rPr>
              <a:t>sencillas y divertidas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0" y="1315274"/>
            <a:ext cx="515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contar….</a:t>
            </a:r>
            <a:endParaRPr lang="es-ES" sz="32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79025" y="1749036"/>
            <a:ext cx="11233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200" b="1" dirty="0" smtClean="0"/>
              <a:t>Sobre un calendario: </a:t>
            </a:r>
          </a:p>
          <a:p>
            <a:pPr lvl="2">
              <a:lnSpc>
                <a:spcPct val="150000"/>
              </a:lnSpc>
            </a:pPr>
            <a:r>
              <a:rPr lang="es-ES" sz="3200" b="1" dirty="0" smtClean="0"/>
              <a:t>– Contar los días que transcurren de la semana. </a:t>
            </a:r>
          </a:p>
          <a:p>
            <a:pPr lvl="2">
              <a:lnSpc>
                <a:spcPct val="150000"/>
              </a:lnSpc>
            </a:pPr>
            <a:r>
              <a:rPr lang="es-ES" sz="3200" b="1" dirty="0" smtClean="0"/>
              <a:t>– Contar los días soleados. </a:t>
            </a:r>
          </a:p>
          <a:p>
            <a:pPr lvl="2">
              <a:lnSpc>
                <a:spcPct val="150000"/>
              </a:lnSpc>
            </a:pPr>
            <a:r>
              <a:rPr lang="es-ES" sz="3200" b="1" dirty="0" smtClean="0"/>
              <a:t>– Contar los días nublados, los lluviosos, los ventosos... </a:t>
            </a:r>
          </a:p>
          <a:p>
            <a:pPr lvl="2">
              <a:lnSpc>
                <a:spcPct val="150000"/>
              </a:lnSpc>
            </a:pPr>
            <a:r>
              <a:rPr lang="es-ES" sz="3200" b="1" dirty="0" smtClean="0"/>
              <a:t>– ¿Cuántos días faltan para que llegue el viernes? </a:t>
            </a:r>
          </a:p>
          <a:p>
            <a:pPr>
              <a:lnSpc>
                <a:spcPct val="150000"/>
              </a:lnSpc>
            </a:pPr>
            <a:r>
              <a:rPr lang="es-ES" sz="3200" b="1" dirty="0" smtClean="0"/>
              <a:t>Inventario de la clase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98485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Restamos en la recta numérica</a:t>
            </a:r>
            <a:endParaRPr lang="es-ES" sz="2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9335"/>
            <a:ext cx="12192000" cy="122088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936876" y="5150276"/>
            <a:ext cx="297404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10 – 4 = 6</a:t>
            </a:r>
            <a:endParaRPr lang="es-ES" sz="5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530722" y="1869716"/>
            <a:ext cx="963033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Desde 10 hasta 6…</a:t>
            </a:r>
            <a:endParaRPr lang="es-ES" sz="54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60562" y="5150276"/>
            <a:ext cx="491714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5400" b="1" dirty="0" smtClean="0"/>
              <a:t>Retrocedemos 4</a:t>
            </a:r>
            <a:endParaRPr lang="es-ES" sz="5400" b="1" dirty="0"/>
          </a:p>
        </p:txBody>
      </p:sp>
      <p:sp>
        <p:nvSpPr>
          <p:cNvPr id="18" name="Arco de bloque 17"/>
          <p:cNvSpPr/>
          <p:nvPr/>
        </p:nvSpPr>
        <p:spPr>
          <a:xfrm>
            <a:off x="4536142" y="3144532"/>
            <a:ext cx="841561" cy="38052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Arco de bloque 18"/>
          <p:cNvSpPr/>
          <p:nvPr/>
        </p:nvSpPr>
        <p:spPr>
          <a:xfrm>
            <a:off x="6125136" y="3136117"/>
            <a:ext cx="841561" cy="38052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7423897" y="3334793"/>
            <a:ext cx="674594" cy="128692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rco de bloque 19"/>
          <p:cNvSpPr/>
          <p:nvPr/>
        </p:nvSpPr>
        <p:spPr>
          <a:xfrm>
            <a:off x="5330639" y="3127703"/>
            <a:ext cx="841561" cy="38052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4245909" y="3372366"/>
            <a:ext cx="674594" cy="1286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Arco de bloque 15"/>
          <p:cNvSpPr/>
          <p:nvPr/>
        </p:nvSpPr>
        <p:spPr>
          <a:xfrm>
            <a:off x="6919633" y="3127702"/>
            <a:ext cx="841561" cy="380523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cxnSp>
        <p:nvCxnSpPr>
          <p:cNvPr id="12" name="Conector recto de flecha 11"/>
          <p:cNvCxnSpPr>
            <a:stCxn id="18" idx="2"/>
            <a:endCxn id="10" idx="0"/>
          </p:cNvCxnSpPr>
          <p:nvPr/>
        </p:nvCxnSpPr>
        <p:spPr>
          <a:xfrm>
            <a:off x="4956923" y="3334794"/>
            <a:ext cx="2466974" cy="18154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20" idx="2"/>
            <a:endCxn id="10" idx="0"/>
          </p:cNvCxnSpPr>
          <p:nvPr/>
        </p:nvCxnSpPr>
        <p:spPr>
          <a:xfrm>
            <a:off x="5751420" y="3317965"/>
            <a:ext cx="1672477" cy="18323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6540594" y="3259335"/>
            <a:ext cx="901513" cy="18909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endCxn id="10" idx="0"/>
          </p:cNvCxnSpPr>
          <p:nvPr/>
        </p:nvCxnSpPr>
        <p:spPr>
          <a:xfrm>
            <a:off x="7382927" y="3334793"/>
            <a:ext cx="40970" cy="18154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restar contando. Resta por detracción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60" y="2217840"/>
            <a:ext cx="3408248" cy="3596896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2743200" y="4899546"/>
            <a:ext cx="982639" cy="668741"/>
          </a:xfrm>
          <a:prstGeom prst="roundRect">
            <a:avLst/>
          </a:prstGeom>
          <a:solidFill>
            <a:srgbClr val="F2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4790364" y="2686274"/>
            <a:ext cx="63189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dirty="0" smtClean="0"/>
              <a:t>De un número dado de palillos, se quitan otros determinados y se cuentan los que quedan</a:t>
            </a:r>
            <a:endParaRPr lang="es-ES" sz="4000" dirty="0"/>
          </a:p>
        </p:txBody>
      </p:sp>
      <p:sp>
        <p:nvSpPr>
          <p:cNvPr id="12" name="Recortar rectángulo de esquina diagonal 11"/>
          <p:cNvSpPr/>
          <p:nvPr/>
        </p:nvSpPr>
        <p:spPr>
          <a:xfrm>
            <a:off x="5022376" y="5500837"/>
            <a:ext cx="6346209" cy="62779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RESTAS SIN SOBREPASAR LA DECENA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4232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Restamos por detracción</a:t>
            </a:r>
            <a:endParaRPr lang="es-ES" sz="2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2741" r="33743"/>
          <a:stretch/>
        </p:blipFill>
        <p:spPr>
          <a:xfrm>
            <a:off x="1181521" y="2056910"/>
            <a:ext cx="4034406" cy="2751476"/>
          </a:xfrm>
          <a:prstGeom prst="rect">
            <a:avLst/>
          </a:prstGeom>
        </p:spPr>
      </p:pic>
      <p:sp>
        <p:nvSpPr>
          <p:cNvPr id="11" name="Recortar rectángulo de esquina diagonal 10"/>
          <p:cNvSpPr/>
          <p:nvPr/>
        </p:nvSpPr>
        <p:spPr>
          <a:xfrm>
            <a:off x="804967" y="5171515"/>
            <a:ext cx="4787514" cy="62779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RESTAS DECENAS COMPLETAS</a:t>
            </a:r>
            <a:endParaRPr lang="es-ES" sz="28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778" y="2022438"/>
            <a:ext cx="1944095" cy="276323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087" y="2022438"/>
            <a:ext cx="1976793" cy="2791406"/>
          </a:xfrm>
          <a:prstGeom prst="rect">
            <a:avLst/>
          </a:prstGeom>
        </p:spPr>
      </p:pic>
      <p:sp>
        <p:nvSpPr>
          <p:cNvPr id="14" name="Recortar rectángulo de esquina diagonal 13"/>
          <p:cNvSpPr/>
          <p:nvPr/>
        </p:nvSpPr>
        <p:spPr>
          <a:xfrm>
            <a:off x="6632813" y="5171514"/>
            <a:ext cx="5295330" cy="107916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RESTAS DECENAS IMCOMPLETAS SIN REBASAR LA DECENA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43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Restamos con la tabla del 100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60" y="1983487"/>
            <a:ext cx="4882017" cy="426207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0112852" y="1897957"/>
            <a:ext cx="1747045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4000" b="1" dirty="0" smtClean="0"/>
              <a:t>28 - 5</a:t>
            </a:r>
          </a:p>
          <a:p>
            <a:pPr>
              <a:lnSpc>
                <a:spcPct val="150000"/>
              </a:lnSpc>
            </a:pPr>
            <a:r>
              <a:rPr lang="es-ES" sz="4000" b="1" dirty="0" smtClean="0"/>
              <a:t>40 - 30</a:t>
            </a:r>
          </a:p>
          <a:p>
            <a:pPr>
              <a:lnSpc>
                <a:spcPct val="150000"/>
              </a:lnSpc>
            </a:pPr>
            <a:r>
              <a:rPr lang="es-ES" sz="4000" b="1" dirty="0" smtClean="0"/>
              <a:t>43 + 21</a:t>
            </a:r>
          </a:p>
          <a:p>
            <a:pPr>
              <a:lnSpc>
                <a:spcPct val="200000"/>
              </a:lnSpc>
            </a:pPr>
            <a:r>
              <a:rPr lang="es-ES" sz="4000" b="1" dirty="0" smtClean="0"/>
              <a:t>45 - 38</a:t>
            </a:r>
            <a:endParaRPr lang="es-ES" sz="40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5643294" y="2221348"/>
            <a:ext cx="4299045" cy="420776"/>
          </a:xfrm>
          <a:prstGeom prst="roundRect">
            <a:avLst/>
          </a:prstGeom>
          <a:solidFill>
            <a:srgbClr val="B18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Resta sin rebasar decenas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5643295" y="3220703"/>
            <a:ext cx="4299045" cy="420776"/>
          </a:xfrm>
          <a:prstGeom prst="roundRect">
            <a:avLst/>
          </a:prstGeom>
          <a:solidFill>
            <a:srgbClr val="B18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Resta decenas completas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643293" y="4262631"/>
            <a:ext cx="4299045" cy="420776"/>
          </a:xfrm>
          <a:prstGeom prst="roundRect">
            <a:avLst/>
          </a:prstGeom>
          <a:solidFill>
            <a:srgbClr val="B18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Resta decenas incompletas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5643292" y="5304559"/>
            <a:ext cx="4299045" cy="777954"/>
          </a:xfrm>
          <a:prstGeom prst="roundRect">
            <a:avLst/>
          </a:prstGeom>
          <a:solidFill>
            <a:srgbClr val="B18B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Resta con rebasamiento de decenas</a:t>
            </a:r>
            <a:endParaRPr lang="es-E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</a:t>
            </a:r>
            <a:r>
              <a:rPr lang="es-ES" sz="3200" b="1" dirty="0" smtClean="0"/>
              <a:t>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Restamos con la recta numérica</a:t>
            </a:r>
            <a:endParaRPr lang="es-ES" sz="2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21" y="1961171"/>
            <a:ext cx="4616427" cy="4030214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7601803" y="2155424"/>
            <a:ext cx="2197289" cy="850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51-32</a:t>
            </a:r>
            <a:endParaRPr lang="es-ES" sz="36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7083188" y="3562066"/>
            <a:ext cx="3275463" cy="7369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Subimos 3 filas</a:t>
            </a:r>
            <a:endParaRPr lang="es-ES" sz="3200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6557748" y="4842931"/>
            <a:ext cx="4326341" cy="7369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Retrocedemos 2 casillas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9835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</a:t>
            </a:r>
            <a:r>
              <a:rPr lang="es-ES" sz="3200" b="1" dirty="0" smtClean="0"/>
              <a:t>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/>
              <a:t>Patrones en la suma. Variaciones en los términos</a:t>
            </a:r>
            <a:endParaRPr lang="es-ES" sz="2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469225" y="2822786"/>
            <a:ext cx="3846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Se persigue que, una vez resuelta la operación, se deduzca el resultado de otras que presentan ligeras variaciones</a:t>
            </a:r>
            <a:endParaRPr lang="es-ES" sz="2800" b="1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482718"/>
              </p:ext>
            </p:extLst>
          </p:nvPr>
        </p:nvGraphicFramePr>
        <p:xfrm>
          <a:off x="2911902" y="1919250"/>
          <a:ext cx="3184098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098"/>
              </a:tblGrid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83 - 78 </a:t>
                      </a:r>
                      <a:r>
                        <a:rPr lang="es-ES" sz="3200" b="1" dirty="0" smtClean="0"/>
                        <a:t>= </a:t>
                      </a:r>
                      <a:r>
                        <a:rPr lang="es-ES" sz="3200" b="1" dirty="0" smtClean="0"/>
                        <a:t>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83 - 68 </a:t>
                      </a:r>
                      <a:r>
                        <a:rPr lang="es-ES" sz="3200" b="1" dirty="0" smtClean="0"/>
                        <a:t>= </a:t>
                      </a:r>
                      <a:r>
                        <a:rPr lang="es-ES" sz="3200" b="1" dirty="0" smtClean="0"/>
                        <a:t>15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83 - 58 = 25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83 - 48 = 35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83 - 38 = 45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83 - 28 = 55</a:t>
                      </a:r>
                      <a:endParaRPr lang="es-ES" sz="3200" b="1" dirty="0"/>
                    </a:p>
                  </a:txBody>
                  <a:tcPr/>
                </a:tc>
              </a:tr>
              <a:tr h="532756">
                <a:tc>
                  <a:txBody>
                    <a:bodyPr/>
                    <a:lstStyle/>
                    <a:p>
                      <a:pPr algn="ctr"/>
                      <a:r>
                        <a:rPr lang="es-ES" sz="3200" b="1" dirty="0" smtClean="0"/>
                        <a:t>83 - 18 = 65</a:t>
                      </a:r>
                      <a:endParaRPr lang="es-ES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2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</a:t>
            </a:r>
            <a:r>
              <a:rPr lang="es-ES" sz="3200" b="1" dirty="0" smtClean="0"/>
              <a:t>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</a:t>
            </a:r>
            <a:r>
              <a:rPr lang="es-ES" sz="3200" b="1" dirty="0" smtClean="0"/>
              <a:t>a restar con </a:t>
            </a:r>
            <a:r>
              <a:rPr lang="es-ES" sz="3200" b="1" dirty="0" smtClean="0"/>
              <a:t>palillos y rejilla.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PALILLOS CON REJILLA</a:t>
            </a:r>
            <a:endParaRPr lang="es-ES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" y="2699657"/>
            <a:ext cx="1398494" cy="5738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64 - 38</a:t>
            </a:r>
            <a:endParaRPr lang="es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898" y="2112205"/>
            <a:ext cx="2272027" cy="141727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42" y="2020037"/>
            <a:ext cx="2272027" cy="1417277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3532161" y="2117442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</a:t>
            </a:r>
            <a:endParaRPr lang="es-ES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35984" y="2020037"/>
            <a:ext cx="236218" cy="10798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33" y="1907467"/>
            <a:ext cx="102870" cy="108237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85901" y="1763222"/>
            <a:ext cx="236218" cy="107985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39664" y="1810316"/>
            <a:ext cx="236218" cy="107985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92670" y="1911049"/>
            <a:ext cx="236218" cy="107985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73" y="1833330"/>
            <a:ext cx="102870" cy="108237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820" y="1876927"/>
            <a:ext cx="102870" cy="108237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09891" y="1726462"/>
            <a:ext cx="236218" cy="107985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14573" y="1740987"/>
            <a:ext cx="236218" cy="107985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19255" y="1726462"/>
            <a:ext cx="236218" cy="107985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331" y="1723947"/>
            <a:ext cx="102870" cy="108237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526" y="1711743"/>
            <a:ext cx="102870" cy="108237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017" y="1722705"/>
            <a:ext cx="102870" cy="108237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212" y="1711742"/>
            <a:ext cx="102870" cy="108237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3141" y="2001178"/>
            <a:ext cx="102870" cy="108237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410" y="1934888"/>
            <a:ext cx="102870" cy="1082371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349" y="1881110"/>
            <a:ext cx="102870" cy="108237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737" y="1833330"/>
            <a:ext cx="102870" cy="1082371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10" y="4628390"/>
            <a:ext cx="2063880" cy="128743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579" y="4730366"/>
            <a:ext cx="1876235" cy="1170384"/>
          </a:xfrm>
          <a:prstGeom prst="rect">
            <a:avLst/>
          </a:prstGeom>
        </p:spPr>
      </p:pic>
      <p:sp>
        <p:nvSpPr>
          <p:cNvPr id="43" name="Elipse 42"/>
          <p:cNvSpPr/>
          <p:nvPr/>
        </p:nvSpPr>
        <p:spPr>
          <a:xfrm>
            <a:off x="17795" y="4834389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2</a:t>
            </a:r>
            <a:endParaRPr lang="es-ES" b="1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00874" y="4603396"/>
            <a:ext cx="214577" cy="980926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923" y="4490827"/>
            <a:ext cx="93446" cy="98321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63534" y="4306277"/>
            <a:ext cx="214577" cy="980926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3196" y="3233360"/>
            <a:ext cx="214577" cy="98092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57560" y="4494408"/>
            <a:ext cx="214577" cy="98092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563" y="4416690"/>
            <a:ext cx="93446" cy="98321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710" y="4460287"/>
            <a:ext cx="93446" cy="983214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99239" y="3196251"/>
            <a:ext cx="213490" cy="975955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47434" y="3225966"/>
            <a:ext cx="213490" cy="975955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860" y="4477502"/>
            <a:ext cx="92972" cy="978228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627" y="4416690"/>
            <a:ext cx="93446" cy="983214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21883"/>
              </p:ext>
            </p:extLst>
          </p:nvPr>
        </p:nvGraphicFramePr>
        <p:xfrm>
          <a:off x="9748450" y="1876926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64-38=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7" name="Tabla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964842"/>
              </p:ext>
            </p:extLst>
          </p:nvPr>
        </p:nvGraphicFramePr>
        <p:xfrm>
          <a:off x="6673142" y="4153075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64 - 38 </a:t>
                      </a:r>
                      <a:r>
                        <a:rPr lang="es-ES" dirty="0" smtClean="0"/>
                        <a:t>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-30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34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8" name="Conector curvado 17"/>
          <p:cNvCxnSpPr/>
          <p:nvPr/>
        </p:nvCxnSpPr>
        <p:spPr>
          <a:xfrm rot="10800000">
            <a:off x="3577476" y="3658100"/>
            <a:ext cx="873999" cy="562902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Imagen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89988" y="2536937"/>
            <a:ext cx="236218" cy="1079856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58380" y="2427384"/>
            <a:ext cx="236218" cy="1079856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541" y="2153578"/>
            <a:ext cx="102870" cy="1082371"/>
          </a:xfrm>
          <a:prstGeom prst="rect">
            <a:avLst/>
          </a:prstGeom>
        </p:spPr>
      </p:pic>
      <p:pic>
        <p:nvPicPr>
          <p:cNvPr id="78" name="Imagen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260" y="4629902"/>
            <a:ext cx="92972" cy="978228"/>
          </a:xfrm>
          <a:prstGeom prst="rect">
            <a:avLst/>
          </a:prstGeom>
        </p:spPr>
      </p:pic>
      <p:pic>
        <p:nvPicPr>
          <p:cNvPr id="79" name="Imagen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660" y="4782302"/>
            <a:ext cx="92972" cy="978228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964" y="4307346"/>
            <a:ext cx="133626" cy="978228"/>
          </a:xfrm>
          <a:prstGeom prst="rect">
            <a:avLst/>
          </a:prstGeom>
        </p:spPr>
      </p:pic>
      <p:pic>
        <p:nvPicPr>
          <p:cNvPr id="81" name="Imagen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364" y="4459746"/>
            <a:ext cx="133626" cy="978228"/>
          </a:xfrm>
          <a:prstGeom prst="rect">
            <a:avLst/>
          </a:prstGeom>
        </p:spPr>
      </p:pic>
      <p:pic>
        <p:nvPicPr>
          <p:cNvPr id="82" name="Imagen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764" y="4612146"/>
            <a:ext cx="133626" cy="978228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888" y="4130665"/>
            <a:ext cx="133626" cy="978228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288" y="4283065"/>
            <a:ext cx="133626" cy="978228"/>
          </a:xfrm>
          <a:prstGeom prst="rect">
            <a:avLst/>
          </a:prstGeom>
        </p:spPr>
      </p:pic>
      <p:cxnSp>
        <p:nvCxnSpPr>
          <p:cNvPr id="85" name="Conector curvado 84"/>
          <p:cNvCxnSpPr/>
          <p:nvPr/>
        </p:nvCxnSpPr>
        <p:spPr>
          <a:xfrm rot="5400000" flipH="1" flipV="1">
            <a:off x="1677974" y="3618871"/>
            <a:ext cx="719577" cy="631564"/>
          </a:xfrm>
          <a:prstGeom prst="curved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2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</a:t>
            </a:r>
            <a:r>
              <a:rPr lang="es-ES" sz="3200" b="1" dirty="0" smtClean="0"/>
              <a:t>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</a:t>
            </a:r>
            <a:r>
              <a:rPr lang="es-ES" sz="3200" b="1" dirty="0" smtClean="0"/>
              <a:t>a restar con </a:t>
            </a:r>
            <a:r>
              <a:rPr lang="es-ES" sz="3200" b="1" dirty="0" smtClean="0"/>
              <a:t>palillos y rejilla.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PALILLOS CON REJILLA</a:t>
            </a:r>
            <a:endParaRPr lang="es-ES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" y="2699657"/>
            <a:ext cx="1398494" cy="5738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64 - 38</a:t>
            </a:r>
            <a:endParaRPr lang="es-ES" sz="2800" b="1" dirty="0"/>
          </a:p>
        </p:txBody>
      </p:sp>
      <p:sp>
        <p:nvSpPr>
          <p:cNvPr id="11" name="Elipse 10"/>
          <p:cNvSpPr/>
          <p:nvPr/>
        </p:nvSpPr>
        <p:spPr>
          <a:xfrm>
            <a:off x="3532161" y="2117442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3</a:t>
            </a:r>
            <a:endParaRPr lang="es-ES" b="1" dirty="0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10" y="4628390"/>
            <a:ext cx="2063880" cy="128743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579" y="4730366"/>
            <a:ext cx="1876235" cy="1170384"/>
          </a:xfrm>
          <a:prstGeom prst="rect">
            <a:avLst/>
          </a:prstGeom>
        </p:spPr>
      </p:pic>
      <p:sp>
        <p:nvSpPr>
          <p:cNvPr id="43" name="Elipse 42"/>
          <p:cNvSpPr/>
          <p:nvPr/>
        </p:nvSpPr>
        <p:spPr>
          <a:xfrm>
            <a:off x="17795" y="4834389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4</a:t>
            </a:r>
            <a:endParaRPr lang="es-ES" b="1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00874" y="4603396"/>
            <a:ext cx="214577" cy="980926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427" y="3203959"/>
            <a:ext cx="93446" cy="983214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63534" y="4306277"/>
            <a:ext cx="214577" cy="98092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57560" y="4494408"/>
            <a:ext cx="214577" cy="98092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167" y="3166493"/>
            <a:ext cx="93446" cy="98321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425" y="3143403"/>
            <a:ext cx="93446" cy="983214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860" y="4477502"/>
            <a:ext cx="92972" cy="978228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747" y="3166493"/>
            <a:ext cx="93446" cy="983214"/>
          </a:xfrm>
          <a:prstGeom prst="rect">
            <a:avLst/>
          </a:prstGeom>
        </p:spPr>
      </p:pic>
      <p:graphicFrame>
        <p:nvGraphicFramePr>
          <p:cNvPr id="67" name="Tabla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10370"/>
              </p:ext>
            </p:extLst>
          </p:nvPr>
        </p:nvGraphicFramePr>
        <p:xfrm>
          <a:off x="9521032" y="1864205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64 - 38 </a:t>
                      </a:r>
                      <a:r>
                        <a:rPr lang="es-ES" dirty="0" smtClean="0"/>
                        <a:t>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-30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34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8" name="Conector curvado 17"/>
          <p:cNvCxnSpPr/>
          <p:nvPr/>
        </p:nvCxnSpPr>
        <p:spPr>
          <a:xfrm rot="10800000">
            <a:off x="3577476" y="3658100"/>
            <a:ext cx="873999" cy="562902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Imagen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260" y="4629902"/>
            <a:ext cx="92972" cy="978228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964" y="4307346"/>
            <a:ext cx="133626" cy="978228"/>
          </a:xfrm>
          <a:prstGeom prst="rect">
            <a:avLst/>
          </a:prstGeom>
        </p:spPr>
      </p:pic>
      <p:pic>
        <p:nvPicPr>
          <p:cNvPr id="81" name="Imagen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364" y="4459746"/>
            <a:ext cx="133626" cy="978228"/>
          </a:xfrm>
          <a:prstGeom prst="rect">
            <a:avLst/>
          </a:prstGeom>
        </p:spPr>
      </p:pic>
      <p:cxnSp>
        <p:nvCxnSpPr>
          <p:cNvPr id="85" name="Conector curvado 84"/>
          <p:cNvCxnSpPr/>
          <p:nvPr/>
        </p:nvCxnSpPr>
        <p:spPr>
          <a:xfrm rot="5400000" flipH="1" flipV="1">
            <a:off x="1677974" y="3618871"/>
            <a:ext cx="719577" cy="631564"/>
          </a:xfrm>
          <a:prstGeom prst="curved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Imagen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783" y="2297752"/>
            <a:ext cx="2063880" cy="1287436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52" y="2399728"/>
            <a:ext cx="1876235" cy="1170384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43647" y="2272758"/>
            <a:ext cx="214577" cy="980926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696" y="2160189"/>
            <a:ext cx="93446" cy="983214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06307" y="1975639"/>
            <a:ext cx="214577" cy="980926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00333" y="2163770"/>
            <a:ext cx="214577" cy="980926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336" y="2086052"/>
            <a:ext cx="93446" cy="983214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483" y="2129649"/>
            <a:ext cx="93446" cy="983214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633" y="2146864"/>
            <a:ext cx="92972" cy="978228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400" y="2086052"/>
            <a:ext cx="93446" cy="983214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033" y="2299264"/>
            <a:ext cx="92972" cy="978228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433" y="2451664"/>
            <a:ext cx="92972" cy="978228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737" y="1976708"/>
            <a:ext cx="133626" cy="978228"/>
          </a:xfrm>
          <a:prstGeom prst="rect">
            <a:avLst/>
          </a:prstGeom>
        </p:spPr>
      </p:pic>
      <p:pic>
        <p:nvPicPr>
          <p:cNvPr id="75" name="Imagen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137" y="2129108"/>
            <a:ext cx="133626" cy="978228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537" y="2281508"/>
            <a:ext cx="133626" cy="978228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661" y="1800027"/>
            <a:ext cx="133626" cy="978228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061" y="1952427"/>
            <a:ext cx="133626" cy="978228"/>
          </a:xfrm>
          <a:prstGeom prst="rect">
            <a:avLst/>
          </a:prstGeom>
        </p:spPr>
      </p:pic>
      <p:graphicFrame>
        <p:nvGraphicFramePr>
          <p:cNvPr id="88" name="Tabla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500271"/>
              </p:ext>
            </p:extLst>
          </p:nvPr>
        </p:nvGraphicFramePr>
        <p:xfrm>
          <a:off x="6551598" y="4153158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64 - 38 </a:t>
                      </a:r>
                      <a:r>
                        <a:rPr lang="es-ES" dirty="0" smtClean="0"/>
                        <a:t>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-30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34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1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</a:t>
            </a:r>
            <a:r>
              <a:rPr lang="es-ES" sz="3200" b="1" dirty="0" smtClean="0"/>
              <a:t>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</a:t>
            </a:r>
            <a:r>
              <a:rPr lang="es-ES" sz="3200" b="1" dirty="0" smtClean="0"/>
              <a:t>a restar con </a:t>
            </a:r>
            <a:r>
              <a:rPr lang="es-ES" sz="3200" b="1" dirty="0" smtClean="0"/>
              <a:t>palillos y rejilla. 2º trimestre</a:t>
            </a:r>
            <a:endParaRPr lang="es-ES" sz="22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0" y="1799771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PALILLOS CON REJILLA</a:t>
            </a:r>
            <a:endParaRPr lang="es-ES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" y="2699657"/>
            <a:ext cx="1398494" cy="5738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64 - 38</a:t>
            </a:r>
            <a:endParaRPr lang="es-ES" sz="2800" b="1" dirty="0"/>
          </a:p>
        </p:txBody>
      </p:sp>
      <p:sp>
        <p:nvSpPr>
          <p:cNvPr id="11" name="Elipse 10"/>
          <p:cNvSpPr/>
          <p:nvPr/>
        </p:nvSpPr>
        <p:spPr>
          <a:xfrm>
            <a:off x="3532161" y="2117442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5</a:t>
            </a:r>
            <a:endParaRPr lang="es-ES" b="1" dirty="0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537" y="2139704"/>
            <a:ext cx="2063880" cy="1287436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06" y="2241680"/>
            <a:ext cx="1876235" cy="1170384"/>
          </a:xfrm>
          <a:prstGeom prst="rect">
            <a:avLst/>
          </a:prstGeom>
        </p:spPr>
      </p:pic>
      <p:sp>
        <p:nvSpPr>
          <p:cNvPr id="43" name="Elipse 42"/>
          <p:cNvSpPr/>
          <p:nvPr/>
        </p:nvSpPr>
        <p:spPr>
          <a:xfrm>
            <a:off x="17795" y="4834389"/>
            <a:ext cx="820734" cy="8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6</a:t>
            </a:r>
            <a:endParaRPr lang="es-ES" b="1" dirty="0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97401" y="2114710"/>
            <a:ext cx="214577" cy="980926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26208" y="3387883"/>
            <a:ext cx="214577" cy="980926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54087" y="2005722"/>
            <a:ext cx="214577" cy="980926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387" y="1988816"/>
            <a:ext cx="92972" cy="978228"/>
          </a:xfrm>
          <a:prstGeom prst="rect">
            <a:avLst/>
          </a:prstGeom>
        </p:spPr>
      </p:pic>
      <p:graphicFrame>
        <p:nvGraphicFramePr>
          <p:cNvPr id="67" name="Tabla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822073"/>
              </p:ext>
            </p:extLst>
          </p:nvPr>
        </p:nvGraphicFramePr>
        <p:xfrm>
          <a:off x="9521032" y="1864205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64 - 38 </a:t>
                      </a:r>
                      <a:r>
                        <a:rPr lang="es-ES" dirty="0" smtClean="0"/>
                        <a:t>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-30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34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8" name="Imagen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787" y="2141216"/>
            <a:ext cx="92972" cy="978228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491" y="1818660"/>
            <a:ext cx="133626" cy="978228"/>
          </a:xfrm>
          <a:prstGeom prst="rect">
            <a:avLst/>
          </a:prstGeom>
        </p:spPr>
      </p:pic>
      <p:pic>
        <p:nvPicPr>
          <p:cNvPr id="81" name="Imagen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891" y="1971060"/>
            <a:ext cx="133626" cy="978228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>
            <a:off x="6392943" y="3699228"/>
            <a:ext cx="956323" cy="399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107" y="3438961"/>
            <a:ext cx="92972" cy="978228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079" y="3430641"/>
            <a:ext cx="92972" cy="978228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948" y="3447281"/>
            <a:ext cx="92972" cy="978228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920" y="3438961"/>
            <a:ext cx="92972" cy="978228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879" y="3471193"/>
            <a:ext cx="92972" cy="978228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851" y="3462873"/>
            <a:ext cx="92972" cy="978228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720" y="3479513"/>
            <a:ext cx="92972" cy="978228"/>
          </a:xfrm>
          <a:prstGeom prst="rect">
            <a:avLst/>
          </a:prstGeom>
        </p:spPr>
      </p:pic>
      <p:pic>
        <p:nvPicPr>
          <p:cNvPr id="68" name="Imagen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692" y="3471193"/>
            <a:ext cx="92972" cy="978228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880" y="3484727"/>
            <a:ext cx="92972" cy="978228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852" y="3476407"/>
            <a:ext cx="92972" cy="978228"/>
          </a:xfrm>
          <a:prstGeom prst="rect">
            <a:avLst/>
          </a:prstGeom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01" y="4926274"/>
            <a:ext cx="2063880" cy="1287436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551" y="4936365"/>
            <a:ext cx="1876235" cy="1170384"/>
          </a:xfrm>
          <a:prstGeom prst="rect">
            <a:avLst/>
          </a:prstGeom>
        </p:spPr>
      </p:pic>
      <p:pic>
        <p:nvPicPr>
          <p:cNvPr id="89" name="Imagen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7846" y="4809395"/>
            <a:ext cx="214577" cy="980926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14532" y="4700407"/>
            <a:ext cx="214577" cy="980926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855" y="4767124"/>
            <a:ext cx="92972" cy="978228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255" y="4919524"/>
            <a:ext cx="92972" cy="978228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959" y="4596968"/>
            <a:ext cx="133626" cy="978228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359" y="4749368"/>
            <a:ext cx="133626" cy="978228"/>
          </a:xfrm>
          <a:prstGeom prst="rect">
            <a:avLst/>
          </a:prstGeom>
        </p:spPr>
      </p:pic>
      <p:graphicFrame>
        <p:nvGraphicFramePr>
          <p:cNvPr id="95" name="Tabla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697732"/>
              </p:ext>
            </p:extLst>
          </p:nvPr>
        </p:nvGraphicFramePr>
        <p:xfrm>
          <a:off x="5848875" y="4610966"/>
          <a:ext cx="2154642" cy="1722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8214"/>
                <a:gridCol w="718214"/>
                <a:gridCol w="718214"/>
              </a:tblGrid>
              <a:tr h="430552">
                <a:tc gridSpan="3">
                  <a:txBody>
                    <a:bodyPr/>
                    <a:lstStyle/>
                    <a:p>
                      <a:pPr algn="r"/>
                      <a:r>
                        <a:rPr lang="es-ES" dirty="0" smtClean="0"/>
                        <a:t>64 - 38 </a:t>
                      </a:r>
                      <a:r>
                        <a:rPr lang="es-ES" dirty="0" smtClean="0"/>
                        <a:t>=      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-30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34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8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30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552">
                <a:tc>
                  <a:txBody>
                    <a:bodyPr/>
                    <a:lstStyle/>
                    <a:p>
                      <a:r>
                        <a:rPr lang="es-ES" dirty="0" smtClean="0"/>
                        <a:t>-4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26</a:t>
                      </a:r>
                      <a:endParaRPr lang="es-E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0</a:t>
                      </a:r>
                      <a:endParaRPr lang="es-E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6" name="Imagen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423" y="3571484"/>
            <a:ext cx="92972" cy="978228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354" y="3595396"/>
            <a:ext cx="92972" cy="978228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195" y="3603716"/>
            <a:ext cx="92972" cy="978228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327" y="3600610"/>
            <a:ext cx="92972" cy="978228"/>
          </a:xfrm>
          <a:prstGeom prst="rect">
            <a:avLst/>
          </a:prstGeom>
        </p:spPr>
      </p:pic>
      <p:cxnSp>
        <p:nvCxnSpPr>
          <p:cNvPr id="100" name="Conector curvado 99"/>
          <p:cNvCxnSpPr/>
          <p:nvPr/>
        </p:nvCxnSpPr>
        <p:spPr>
          <a:xfrm rot="10800000">
            <a:off x="3670667" y="4088868"/>
            <a:ext cx="873999" cy="562902"/>
          </a:xfrm>
          <a:prstGeom prst="curvedConnector3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curvado 100"/>
          <p:cNvCxnSpPr/>
          <p:nvPr/>
        </p:nvCxnSpPr>
        <p:spPr>
          <a:xfrm rot="5400000" flipH="1" flipV="1">
            <a:off x="1771165" y="4049639"/>
            <a:ext cx="719577" cy="631564"/>
          </a:xfrm>
          <a:prstGeom prst="curved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n 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657" y="5199961"/>
            <a:ext cx="133626" cy="978228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057" y="5352361"/>
            <a:ext cx="133626" cy="978228"/>
          </a:xfrm>
          <a:prstGeom prst="rect">
            <a:avLst/>
          </a:prstGeom>
        </p:spPr>
      </p:pic>
      <p:pic>
        <p:nvPicPr>
          <p:cNvPr id="104" name="Imagen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388" y="5072444"/>
            <a:ext cx="2063880" cy="1287436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10433" y="4955565"/>
            <a:ext cx="214577" cy="980926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67119" y="4846577"/>
            <a:ext cx="214577" cy="980926"/>
          </a:xfrm>
          <a:prstGeom prst="rect">
            <a:avLst/>
          </a:prstGeom>
        </p:spPr>
      </p:pic>
      <p:pic>
        <p:nvPicPr>
          <p:cNvPr id="107" name="Imagen 1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442" y="4913294"/>
            <a:ext cx="92972" cy="978228"/>
          </a:xfrm>
          <a:prstGeom prst="rect">
            <a:avLst/>
          </a:prstGeom>
        </p:spPr>
      </p:pic>
      <p:pic>
        <p:nvPicPr>
          <p:cNvPr id="108" name="Imagen 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842" y="5065694"/>
            <a:ext cx="92972" cy="978228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877" y="4702355"/>
            <a:ext cx="133626" cy="978228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277" y="4936365"/>
            <a:ext cx="133626" cy="978228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868" y="4743138"/>
            <a:ext cx="133626" cy="978228"/>
          </a:xfrm>
          <a:prstGeom prst="rect">
            <a:avLst/>
          </a:prstGeom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872" y="4950330"/>
            <a:ext cx="133626" cy="978228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5568664" y="3273538"/>
            <a:ext cx="3561889" cy="12761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51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289110" y="2101755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DOBLERESTA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8878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46166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2400" b="1" dirty="0">
                <a:solidFill>
                  <a:schemeClr val="bg1"/>
                </a:solidFill>
              </a:rPr>
              <a:t>naturales, </a:t>
            </a:r>
            <a:r>
              <a:rPr lang="es-ES" sz="2400" b="1" dirty="0" smtClean="0">
                <a:solidFill>
                  <a:schemeClr val="bg1"/>
                </a:solidFill>
              </a:rPr>
              <a:t>sencillas y divertidas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0" y="1315274"/>
            <a:ext cx="12090400" cy="5069338"/>
            <a:chOff x="0" y="1315274"/>
            <a:chExt cx="12090400" cy="5069338"/>
          </a:xfrm>
        </p:grpSpPr>
        <p:sp>
          <p:nvSpPr>
            <p:cNvPr id="3" name="CuadroTexto 2"/>
            <p:cNvSpPr txBox="1"/>
            <p:nvPr/>
          </p:nvSpPr>
          <p:spPr>
            <a:xfrm>
              <a:off x="0" y="1315274"/>
              <a:ext cx="12090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/>
                <a:t>Subitización. </a:t>
              </a:r>
              <a:r>
                <a:rPr lang="es-ES" sz="2200" dirty="0" smtClean="0"/>
                <a:t>Consiste en establecer el cardinal de un conjunto, sin que sea necesario el conteo.</a:t>
              </a:r>
              <a:endParaRPr lang="es-ES" sz="2200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60" y="2014469"/>
              <a:ext cx="2888218" cy="2165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46" y="4409797"/>
              <a:ext cx="3580040" cy="197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778" y="3264854"/>
            <a:ext cx="3066623" cy="22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03" y="3276822"/>
            <a:ext cx="3442154" cy="235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4576989" y="1900049"/>
            <a:ext cx="7445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Estimación</a:t>
            </a:r>
            <a:r>
              <a:rPr lang="es-ES" sz="3200" dirty="0" smtClean="0"/>
              <a:t>. </a:t>
            </a:r>
            <a:r>
              <a:rPr lang="es-ES" sz="2200" dirty="0" smtClean="0"/>
              <a:t>Consiste en llegar lo más cerca posible a una cantidad</a:t>
            </a:r>
            <a:endParaRPr lang="es-ES" sz="2200" dirty="0"/>
          </a:p>
        </p:txBody>
      </p:sp>
      <p:grpSp>
        <p:nvGrpSpPr>
          <p:cNvPr id="17" name="Grupo 16"/>
          <p:cNvGrpSpPr/>
          <p:nvPr/>
        </p:nvGrpSpPr>
        <p:grpSpPr>
          <a:xfrm>
            <a:off x="2527060" y="5694230"/>
            <a:ext cx="8511054" cy="730190"/>
            <a:chOff x="2527060" y="5694230"/>
            <a:chExt cx="8511054" cy="730190"/>
          </a:xfrm>
        </p:grpSpPr>
        <p:sp>
          <p:nvSpPr>
            <p:cNvPr id="16" name="CuadroTexto 15"/>
            <p:cNvSpPr txBox="1"/>
            <p:nvPr/>
          </p:nvSpPr>
          <p:spPr>
            <a:xfrm>
              <a:off x="2527060" y="5797715"/>
              <a:ext cx="7036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 smtClean="0"/>
                <a:t>Fichas en </a:t>
              </a:r>
              <a:r>
                <a:rPr lang="es-ES" sz="2800" b="1" dirty="0" err="1" smtClean="0"/>
                <a:t>Actiludis</a:t>
              </a:r>
              <a:endParaRPr lang="es-ES" sz="2800" b="1" dirty="0"/>
            </a:p>
          </p:txBody>
        </p:sp>
        <p:pic>
          <p:nvPicPr>
            <p:cNvPr id="1026" name="Picture 2" descr="http://www.actiludis.com/assets/images/logo-actiludis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9903" y="5694230"/>
              <a:ext cx="2738211" cy="730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19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Doble resta.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0" y="1799771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PALILLOS CON REJILLA</a:t>
            </a:r>
            <a:endParaRPr lang="es-ES" sz="2400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26287" y="2613893"/>
            <a:ext cx="2191657" cy="75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16 – 7 - 4</a:t>
            </a:r>
            <a:endParaRPr lang="es-ES" sz="28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3548418" y="1824235"/>
            <a:ext cx="8134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Tenemos 16 gominolas, nos comemos 7 y le damos 4 a un amigo ¿Cuántas nos quedan?</a:t>
            </a:r>
            <a:endParaRPr lang="es-ES" sz="28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87" y="3620805"/>
            <a:ext cx="3515507" cy="22747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772" y="2908796"/>
            <a:ext cx="42291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Doble resta.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3" name="Rectángulo 2"/>
          <p:cNvSpPr/>
          <p:nvPr/>
        </p:nvSpPr>
        <p:spPr>
          <a:xfrm>
            <a:off x="0" y="1654640"/>
            <a:ext cx="3016155" cy="56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TRES FORMATOS</a:t>
            </a:r>
            <a:endParaRPr lang="es-ES" sz="28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86" y="3136762"/>
            <a:ext cx="11110227" cy="313050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940490" y="2336820"/>
            <a:ext cx="282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100 – 20 – 55 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42736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018429" y="2306471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SUMIRRESTA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37541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err="1" smtClean="0"/>
              <a:t>Sumirresta</a:t>
            </a:r>
            <a:r>
              <a:rPr lang="es-ES" sz="3200" b="1" dirty="0" smtClean="0"/>
              <a:t>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0" y="1799771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PALILLOS CON REJILLA</a:t>
            </a:r>
            <a:endParaRPr lang="es-ES" sz="2400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26287" y="2613893"/>
            <a:ext cx="2191657" cy="75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9 – 2 + 4</a:t>
            </a:r>
            <a:endParaRPr lang="es-ES" sz="28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548418" y="1824235"/>
            <a:ext cx="8134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Tengo una caja con 9 bombones. Me como dos y mi hermana me regala cuatro. ¿Cuántos bombones tengo ahora?</a:t>
            </a:r>
            <a:endParaRPr lang="es-ES" sz="28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4072"/>
              </p:ext>
            </p:extLst>
          </p:nvPr>
        </p:nvGraphicFramePr>
        <p:xfrm>
          <a:off x="3433460" y="3346555"/>
          <a:ext cx="4056552" cy="2863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4138"/>
                <a:gridCol w="1014138"/>
                <a:gridCol w="1014138"/>
                <a:gridCol w="1014138"/>
              </a:tblGrid>
              <a:tr h="715982">
                <a:tc gridSpan="4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9  -  2  + 4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715982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-2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9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</a:t>
                      </a:r>
                      <a:endParaRPr lang="es-ES" sz="4000" dirty="0"/>
                    </a:p>
                  </a:txBody>
                  <a:tcPr/>
                </a:tc>
              </a:tr>
              <a:tr h="715982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+2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11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/>
                </a:tc>
              </a:tr>
              <a:tr h="715982">
                <a:tc>
                  <a:txBody>
                    <a:bodyPr/>
                    <a:lstStyle/>
                    <a:p>
                      <a:pPr algn="ctr"/>
                      <a:endParaRPr lang="es-E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08500"/>
              </p:ext>
            </p:extLst>
          </p:nvPr>
        </p:nvGraphicFramePr>
        <p:xfrm>
          <a:off x="7902366" y="3336545"/>
          <a:ext cx="4056552" cy="28639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4138"/>
                <a:gridCol w="1014138"/>
                <a:gridCol w="1014138"/>
                <a:gridCol w="1014138"/>
              </a:tblGrid>
              <a:tr h="715982">
                <a:tc gridSpan="4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9  -  2  + 4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715982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+4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13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-2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/>
                </a:tc>
              </a:tr>
              <a:tr h="715982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-2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11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/>
                </a:tc>
              </a:tr>
              <a:tr h="715982">
                <a:tc>
                  <a:txBody>
                    <a:bodyPr/>
                    <a:lstStyle/>
                    <a:p>
                      <a:pPr algn="ctr"/>
                      <a:endParaRPr lang="es-E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6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018429" y="2306471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DOBLE Y MITAD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19995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INICIACIÓN A LA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Doble y mitad.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4299044" y="1797064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MONEDAS</a:t>
            </a:r>
            <a:endParaRPr lang="es-ES" sz="24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60" y="2701410"/>
            <a:ext cx="3708284" cy="2725027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862845" y="5654282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DOBLE</a:t>
            </a:r>
            <a:endParaRPr lang="es-ES" sz="24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158" y="2700063"/>
            <a:ext cx="3714750" cy="2828925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7738476" y="5684104"/>
            <a:ext cx="3164114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MITAD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7991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INICIACIÓN A LA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Dobles. Tabla del 2.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847" y="2975212"/>
            <a:ext cx="8375005" cy="30161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12943" y="1951630"/>
            <a:ext cx="388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CON PALILLOS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39498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INICIACIÓN A LA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Dobles. Tabla del 2.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pic>
        <p:nvPicPr>
          <p:cNvPr id="2" name="VapmZUjOxl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3894" y="2096817"/>
            <a:ext cx="7270377" cy="40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INICIACIÓN A LA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Iniciamos en la multiplicación.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13648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/>
              <a:t>En rejilla. Tabla del 2 </a:t>
            </a:r>
            <a:endParaRPr lang="es-ES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459105" y="3765989"/>
            <a:ext cx="6018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Son expertos en hallar dobles. Ahora formalizan el proceso en rejilla</a:t>
            </a:r>
            <a:endParaRPr lang="es-ES" sz="28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51417"/>
              </p:ext>
            </p:extLst>
          </p:nvPr>
        </p:nvGraphicFramePr>
        <p:xfrm>
          <a:off x="781424" y="2863675"/>
          <a:ext cx="4436034" cy="236015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78678"/>
                <a:gridCol w="1478678"/>
                <a:gridCol w="1478678"/>
              </a:tblGrid>
              <a:tr h="786718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46 X 2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786718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40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80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/>
                    </a:p>
                  </a:txBody>
                  <a:tcPr/>
                </a:tc>
              </a:tr>
              <a:tr h="786718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6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12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92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17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INICIACIÓN A LA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Iniciamos en la multiplicación.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/>
              <a:t>Tabla del 5. Referente físico las manos</a:t>
            </a:r>
            <a:endParaRPr lang="es-ES" sz="28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969" y="2452770"/>
            <a:ext cx="8879859" cy="1856285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643418"/>
              </p:ext>
            </p:extLst>
          </p:nvPr>
        </p:nvGraphicFramePr>
        <p:xfrm>
          <a:off x="4464423" y="4354706"/>
          <a:ext cx="3657600" cy="21031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9200"/>
                <a:gridCol w="1219200"/>
                <a:gridCol w="1219200"/>
              </a:tblGrid>
              <a:tr h="627530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12 X 5</a:t>
                      </a:r>
                      <a:endParaRPr lang="es-E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50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000"/>
                    </a:p>
                  </a:txBody>
                  <a:tcPr/>
                </a:tc>
              </a:tr>
              <a:tr h="627530"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2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10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000" dirty="0" smtClean="0"/>
                        <a:t>60</a:t>
                      </a:r>
                      <a:endParaRPr lang="es-ES" sz="40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032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315274"/>
            <a:ext cx="1209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Seguimos contando… Referentes físicos</a:t>
            </a:r>
            <a:endParaRPr lang="es-ES" sz="2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18" y="2065428"/>
            <a:ext cx="4667250" cy="10382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432" y="2051140"/>
            <a:ext cx="4667250" cy="1066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21" y="3538526"/>
            <a:ext cx="4714875" cy="2057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432" y="3538526"/>
            <a:ext cx="4781550" cy="202882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01600" y="6192834"/>
            <a:ext cx="234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Imagen Anaya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6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INICIACIÓN A LA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dividir.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/>
              <a:t>La mitad. Dividimos entre 2 y entre 5</a:t>
            </a:r>
            <a:endParaRPr lang="es-ES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13445" y="2805925"/>
            <a:ext cx="6837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1º Buscamos una cantidad que sepamos hallar la mitad.</a:t>
            </a:r>
          </a:p>
          <a:p>
            <a:r>
              <a:rPr lang="es-ES" sz="2800" b="1" dirty="0" smtClean="0"/>
              <a:t>2º La escribimos en la columna central.</a:t>
            </a:r>
          </a:p>
          <a:p>
            <a:r>
              <a:rPr lang="es-ES" sz="2800" b="1" dirty="0" smtClean="0"/>
              <a:t>3º Hallamos la mitad, que va a la tercera columna</a:t>
            </a:r>
          </a:p>
          <a:p>
            <a:r>
              <a:rPr lang="es-ES" sz="2800" b="1" dirty="0" smtClean="0"/>
              <a:t>4º Se repite el proceso</a:t>
            </a:r>
            <a:endParaRPr lang="es-ES" sz="2800" b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53897"/>
              </p:ext>
            </p:extLst>
          </p:nvPr>
        </p:nvGraphicFramePr>
        <p:xfrm>
          <a:off x="176306" y="2950479"/>
          <a:ext cx="5037138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046"/>
                <a:gridCol w="1679046"/>
                <a:gridCol w="1679046"/>
              </a:tblGrid>
              <a:tr h="718024">
                <a:tc gridSpan="3">
                  <a:txBody>
                    <a:bodyPr/>
                    <a:lstStyle/>
                    <a:p>
                      <a:pPr algn="r"/>
                      <a:r>
                        <a:rPr lang="es-ES" sz="4400" dirty="0" smtClean="0"/>
                        <a:t>28 : 2 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718024"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28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20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10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8024"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8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8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4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8024"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0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/>
                        <a:t>14</a:t>
                      </a:r>
                      <a:endParaRPr lang="es-ES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Elipse 9"/>
          <p:cNvSpPr/>
          <p:nvPr/>
        </p:nvSpPr>
        <p:spPr>
          <a:xfrm>
            <a:off x="3160059" y="5094163"/>
            <a:ext cx="1640541" cy="10488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6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INICIACIÓN A LA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a dividir. 3º </a:t>
            </a:r>
            <a:r>
              <a:rPr lang="es-ES" sz="3200" b="1" dirty="0"/>
              <a:t>trimestre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/>
              <a:t>La mitad. Dividimos entre 2 y entre 5</a:t>
            </a:r>
            <a:endParaRPr lang="es-ES" sz="28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213445" y="2805925"/>
            <a:ext cx="68375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1º Buscamos una cantidad que sepamos hallar </a:t>
            </a:r>
            <a:r>
              <a:rPr lang="es-ES" sz="2800" b="1" dirty="0" smtClean="0"/>
              <a:t>entre cinco</a:t>
            </a:r>
            <a:r>
              <a:rPr lang="es-ES" sz="2800" b="1" dirty="0" smtClean="0"/>
              <a:t>.</a:t>
            </a:r>
            <a:endParaRPr lang="es-ES" sz="2800" b="1" dirty="0" smtClean="0"/>
          </a:p>
          <a:p>
            <a:r>
              <a:rPr lang="es-ES" sz="2800" b="1" dirty="0" smtClean="0"/>
              <a:t>2º La escribimos en la columna central.</a:t>
            </a:r>
          </a:p>
          <a:p>
            <a:r>
              <a:rPr lang="es-ES" sz="2800" b="1" dirty="0" smtClean="0"/>
              <a:t>3º </a:t>
            </a:r>
            <a:r>
              <a:rPr lang="es-ES" sz="2800" b="1" i="1" dirty="0" smtClean="0"/>
              <a:t>“Si tengo 50 gominolas y lo reparto entre 5, a cada uno le toca 10”</a:t>
            </a:r>
            <a:r>
              <a:rPr lang="es-ES" sz="2800" b="1" i="1" dirty="0" smtClean="0"/>
              <a:t>,</a:t>
            </a:r>
            <a:r>
              <a:rPr lang="es-ES" sz="2800" b="1" dirty="0" smtClean="0"/>
              <a:t> </a:t>
            </a:r>
            <a:r>
              <a:rPr lang="es-ES" sz="2800" b="1" dirty="0" smtClean="0"/>
              <a:t>que va a la tercera columna</a:t>
            </a:r>
          </a:p>
          <a:p>
            <a:r>
              <a:rPr lang="es-ES" sz="2800" b="1" dirty="0" smtClean="0"/>
              <a:t>4º Se repite el proceso</a:t>
            </a:r>
            <a:endParaRPr lang="es-ES" sz="2800" b="1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05883"/>
              </p:ext>
            </p:extLst>
          </p:nvPr>
        </p:nvGraphicFramePr>
        <p:xfrm>
          <a:off x="176306" y="2950479"/>
          <a:ext cx="5037138" cy="2872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9046"/>
                <a:gridCol w="1679046"/>
                <a:gridCol w="1679046"/>
              </a:tblGrid>
              <a:tr h="718024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65 : 5 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718024"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65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50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10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8024"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15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15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3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8024"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13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70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018429" y="709684"/>
            <a:ext cx="6155141" cy="1405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2º PRIMARIA</a:t>
            </a:r>
            <a:endParaRPr lang="es-ES" sz="6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77922" y="2565779"/>
            <a:ext cx="108499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REPASAMOS: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 smtClean="0"/>
              <a:t>Descomposición de números hasta la centena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 smtClean="0"/>
              <a:t>La suma de dos y tres sumandos sin sobrepasar la centena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 smtClean="0"/>
              <a:t>Restas por detracción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 smtClean="0"/>
              <a:t>Doble resta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b="1" dirty="0" err="1" smtClean="0"/>
              <a:t>Sumirresta</a:t>
            </a:r>
            <a:endParaRPr lang="es-E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4092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con la centena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Se dan todas las centenas en bloque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61" y="2348946"/>
            <a:ext cx="9316516" cy="23848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544471" y="4868296"/>
            <a:ext cx="9103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Componemos números de manera manipulativa</a:t>
            </a:r>
            <a:endParaRPr lang="es-ES" sz="32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281" y="5587591"/>
            <a:ext cx="22002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Empezamos con la centena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Contamos de 100 en 100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83206" y="5950152"/>
            <a:ext cx="9103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Componemos números de manera manipulativa</a:t>
            </a:r>
            <a:endParaRPr lang="es-ES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25" y="2340950"/>
            <a:ext cx="8839129" cy="36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Componemos y descomponemos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Centenas completas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840" y="2724388"/>
            <a:ext cx="6365952" cy="10975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586" y="4407087"/>
            <a:ext cx="6343206" cy="10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Componemos y descomponemos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Casita 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0" name="Picture 6" descr="http://2.bp.blogspot.com/-cF2RbQjXc_4/UJ593ZkmYZI/AAAAAAAABnw/Ihe_dRDO-yA/s320/descomposicion+adosados+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6743" y="2649960"/>
            <a:ext cx="5391926" cy="351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40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Componemos y descomponemos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Componemos números de tres cifras 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" y="2863675"/>
            <a:ext cx="11840308" cy="15800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19642" y="5022166"/>
            <a:ext cx="735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Realizan la lectura de izquierda a derecha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299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Componemos y descomponemos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Componemos números de tres cifras 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2" name="Z3sOnyHGJK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01471" y="2439612"/>
            <a:ext cx="6995460" cy="39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Conteo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¿A qué número llegas?</a:t>
            </a:r>
            <a:endParaRPr lang="es-ES" sz="2800" b="1" dirty="0">
              <a:solidFill>
                <a:schemeClr val="tx1"/>
              </a:solidFill>
            </a:endParaRPr>
          </a:p>
        </p:txBody>
      </p:sp>
      <p:grpSp>
        <p:nvGrpSpPr>
          <p:cNvPr id="10" name="Grupo 6"/>
          <p:cNvGrpSpPr>
            <a:grpSpLocks/>
          </p:cNvGrpSpPr>
          <p:nvPr/>
        </p:nvGrpSpPr>
        <p:grpSpPr bwMode="auto">
          <a:xfrm>
            <a:off x="3049587" y="2668744"/>
            <a:ext cx="6092825" cy="1584325"/>
            <a:chOff x="1258888" y="2565400"/>
            <a:chExt cx="6092825" cy="1584325"/>
          </a:xfrm>
        </p:grpSpPr>
        <p:grpSp>
          <p:nvGrpSpPr>
            <p:cNvPr id="11" name="1 Grupo"/>
            <p:cNvGrpSpPr>
              <a:grpSpLocks/>
            </p:cNvGrpSpPr>
            <p:nvPr/>
          </p:nvGrpSpPr>
          <p:grpSpPr bwMode="auto">
            <a:xfrm>
              <a:off x="1258888" y="2565400"/>
              <a:ext cx="6092825" cy="1584325"/>
              <a:chOff x="0" y="0"/>
              <a:chExt cx="3781425" cy="695325"/>
            </a:xfrm>
          </p:grpSpPr>
          <p:sp>
            <p:nvSpPr>
              <p:cNvPr id="23" name="5 Cuadro de texto"/>
              <p:cNvSpPr txBox="1"/>
              <p:nvPr/>
            </p:nvSpPr>
            <p:spPr>
              <a:xfrm>
                <a:off x="0" y="0"/>
                <a:ext cx="3781425" cy="695325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449580"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s-ES_tradnl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					</a:t>
                </a:r>
                <a:endParaRPr lang="es-ES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  <a:p>
                <a:pPr marL="449580"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s-ES_tradnl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							</a:t>
                </a:r>
                <a:endParaRPr lang="es-ES" dirty="0">
                  <a:solidFill>
                    <a:prstClr val="black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4" name="10 Triángulo isósceles"/>
              <p:cNvSpPr/>
              <p:nvPr/>
            </p:nvSpPr>
            <p:spPr>
              <a:xfrm>
                <a:off x="151730" y="85697"/>
                <a:ext cx="295578" cy="181147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15 Elipse"/>
              <p:cNvSpPr/>
              <p:nvPr/>
            </p:nvSpPr>
            <p:spPr>
              <a:xfrm>
                <a:off x="2178408" y="85697"/>
                <a:ext cx="190155" cy="1811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7" name="16 Conector recto"/>
              <p:cNvCxnSpPr/>
              <p:nvPr/>
            </p:nvCxnSpPr>
            <p:spPr>
              <a:xfrm flipH="1">
                <a:off x="3173520" y="85697"/>
                <a:ext cx="0" cy="181147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17 Triángulo isósceles"/>
              <p:cNvSpPr/>
              <p:nvPr/>
            </p:nvSpPr>
            <p:spPr>
              <a:xfrm>
                <a:off x="178332" y="381105"/>
                <a:ext cx="298534" cy="219466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21 Elipse"/>
              <p:cNvSpPr/>
              <p:nvPr/>
            </p:nvSpPr>
            <p:spPr>
              <a:xfrm>
                <a:off x="2178408" y="371351"/>
                <a:ext cx="190155" cy="19090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" name="24 Conector recto"/>
              <p:cNvCxnSpPr/>
              <p:nvPr/>
            </p:nvCxnSpPr>
            <p:spPr>
              <a:xfrm>
                <a:off x="3123272" y="473769"/>
                <a:ext cx="228580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2 Rectángulo"/>
            <p:cNvSpPr>
              <a:spLocks noChangeArrowheads="1"/>
            </p:cNvSpPr>
            <p:nvPr/>
          </p:nvSpPr>
          <p:spPr bwMode="auto">
            <a:xfrm>
              <a:off x="2033588" y="2757488"/>
              <a:ext cx="76815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s-ES_tradnl" altLang="es-ES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+ </a:t>
              </a:r>
              <a:r>
                <a:rPr lang="es-ES_tradnl" altLang="es-ES" sz="1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100</a:t>
              </a:r>
              <a:endParaRPr lang="es-ES" altLang="es-ES" sz="1800" dirty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5" name="6 Rectángulo"/>
            <p:cNvSpPr>
              <a:spLocks noChangeArrowheads="1"/>
            </p:cNvSpPr>
            <p:nvPr/>
          </p:nvSpPr>
          <p:spPr bwMode="auto">
            <a:xfrm>
              <a:off x="2093913" y="3500438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s-ES_tradnl" altLang="es-ES" sz="18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-100</a:t>
              </a:r>
              <a:endParaRPr lang="es-ES" altLang="es-ES" sz="1800" dirty="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6" name="8 Rectángulo"/>
            <p:cNvSpPr>
              <a:spLocks noChangeArrowheads="1"/>
            </p:cNvSpPr>
            <p:nvPr/>
          </p:nvSpPr>
          <p:spPr bwMode="auto">
            <a:xfrm>
              <a:off x="5205413" y="3457575"/>
              <a:ext cx="5191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s-ES_tradnl" altLang="es-ES" sz="1800">
                  <a:solidFill>
                    <a:srgbClr val="000000"/>
                  </a:solidFill>
                  <a:latin typeface="Arial" panose="020B0604020202020204" pitchFamily="34" charset="0"/>
                </a:rPr>
                <a:t>-10</a:t>
              </a:r>
              <a:endParaRPr lang="es-ES" altLang="es-ES" sz="180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7" name="9 Rectángulo"/>
            <p:cNvSpPr>
              <a:spLocks noChangeArrowheads="1"/>
            </p:cNvSpPr>
            <p:nvPr/>
          </p:nvSpPr>
          <p:spPr bwMode="auto">
            <a:xfrm>
              <a:off x="5148263" y="2781300"/>
              <a:ext cx="5762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s-ES_tradnl" altLang="es-ES" sz="1800">
                  <a:solidFill>
                    <a:srgbClr val="000000"/>
                  </a:solidFill>
                  <a:latin typeface="Arial" panose="020B0604020202020204" pitchFamily="34" charset="0"/>
                </a:rPr>
                <a:t>+10</a:t>
              </a:r>
              <a:endParaRPr lang="es-ES" altLang="es-ES" sz="180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8" name="26 Rectángulo"/>
            <p:cNvSpPr>
              <a:spLocks noChangeArrowheads="1"/>
            </p:cNvSpPr>
            <p:nvPr/>
          </p:nvSpPr>
          <p:spPr bwMode="auto">
            <a:xfrm>
              <a:off x="6570663" y="2803525"/>
              <a:ext cx="4476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s-ES_tradnl" altLang="es-ES" sz="1800">
                  <a:solidFill>
                    <a:srgbClr val="000000"/>
                  </a:solidFill>
                  <a:latin typeface="Arial" panose="020B0604020202020204" pitchFamily="34" charset="0"/>
                </a:rPr>
                <a:t>+1</a:t>
              </a:r>
              <a:endParaRPr lang="es-ES" altLang="es-ES" sz="1800">
                <a:solidFill>
                  <a:srgbClr val="000000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9" name="27 Rectángulo"/>
            <p:cNvSpPr>
              <a:spLocks noChangeArrowheads="1"/>
            </p:cNvSpPr>
            <p:nvPr/>
          </p:nvSpPr>
          <p:spPr bwMode="auto">
            <a:xfrm>
              <a:off x="6238875" y="3454400"/>
              <a:ext cx="842963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49263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2000">
                  <a:solidFill>
                    <a:srgbClr val="0F496F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>
                  <a:solidFill>
                    <a:srgbClr val="0F496F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600">
                  <a:solidFill>
                    <a:srgbClr val="0F496F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1"/>
                </a:buClr>
                <a:buSzPct val="80000"/>
                <a:buFont typeface="Wingdings 3" panose="05040102010807070707" pitchFamily="18" charset="2"/>
                <a:buChar char=""/>
                <a:defRPr sz="1400">
                  <a:solidFill>
                    <a:srgbClr val="0F496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s-ES_tradnl" altLang="es-ES" sz="1800">
                  <a:solidFill>
                    <a:srgbClr val="000000"/>
                  </a:solidFill>
                  <a:latin typeface="Arial" panose="020B0604020202020204" pitchFamily="34" charset="0"/>
                </a:rPr>
                <a:t>-1</a:t>
              </a:r>
              <a:endParaRPr lang="es-ES" altLang="es-E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0" name="24 Conector recto"/>
            <p:cNvCxnSpPr/>
            <p:nvPr/>
          </p:nvCxnSpPr>
          <p:spPr>
            <a:xfrm>
              <a:off x="1627188" y="3808413"/>
              <a:ext cx="3683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4 Conector recto"/>
            <p:cNvCxnSpPr>
              <a:stCxn id="30" idx="2"/>
            </p:cNvCxnSpPr>
            <p:nvPr/>
          </p:nvCxnSpPr>
          <p:spPr>
            <a:xfrm flipV="1">
              <a:off x="4768850" y="3629025"/>
              <a:ext cx="33813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7 CuadroTexto"/>
          <p:cNvSpPr txBox="1">
            <a:spLocks noChangeArrowheads="1"/>
          </p:cNvSpPr>
          <p:nvPr/>
        </p:nvSpPr>
        <p:spPr bwMode="auto">
          <a:xfrm>
            <a:off x="3049587" y="4571940"/>
            <a:ext cx="6724650" cy="120015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  <a:defRPr/>
            </a:pPr>
            <a:r>
              <a:rPr lang="es-ES" altLang="es-ES" sz="2400" dirty="0" smtClean="0"/>
              <a:t>Sin número de salida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s-ES" altLang="es-ES" sz="2400" dirty="0" smtClean="0"/>
              <a:t>Con número de salida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s-ES" altLang="es-ES" sz="2400" dirty="0" smtClean="0"/>
              <a:t>Con número de salida y de llegada</a:t>
            </a:r>
            <a:endParaRPr lang="es-ES" altLang="es-ES" sz="24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295422" y="4910405"/>
            <a:ext cx="227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3 actividades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9363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315274"/>
            <a:ext cx="1209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Seguimos contando…    	Con juegos tradicionales</a:t>
            </a:r>
            <a:endParaRPr lang="es-ES" sz="22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0" y="2168667"/>
            <a:ext cx="5497891" cy="3096000"/>
          </a:xfrm>
          <a:prstGeom prst="rect">
            <a:avLst/>
          </a:prstGeom>
        </p:spPr>
      </p:pic>
      <p:pic>
        <p:nvPicPr>
          <p:cNvPr id="2052" name="Picture 4" descr="http://www.emowe.com/wp-content/uploads/memorizar-bara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6" y="2065428"/>
            <a:ext cx="4936671" cy="331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065592" y="5644957"/>
            <a:ext cx="1669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BINGO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5811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Conteo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¿A qué número llegas?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3" name="M4Wqg7yi0L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11976" y="2503572"/>
            <a:ext cx="6768048" cy="38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Conteo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Crucigrama numérico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400800" y="2988860"/>
            <a:ext cx="51861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/>
              <a:t>NOS PERMITE CAMBIAR EL CAMBIO DE CENTENA</a:t>
            </a:r>
            <a:endParaRPr lang="es-ES" sz="4400" dirty="0"/>
          </a:p>
        </p:txBody>
      </p:sp>
      <p:pic>
        <p:nvPicPr>
          <p:cNvPr id="1028" name="Picture 4" descr="http://abn.serafinaandrades.es/wp-content/uploads/sites/3/2013/10/SAM_5435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60" y="2485495"/>
            <a:ext cx="5124240" cy="384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ipse 9"/>
          <p:cNvSpPr/>
          <p:nvPr/>
        </p:nvSpPr>
        <p:spPr>
          <a:xfrm>
            <a:off x="3152880" y="3764284"/>
            <a:ext cx="537882" cy="6428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92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359623" y="2265527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SUMA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36910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Trabajamos solo con rejilla. Nos apoyamos en la descomposición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71" y="3075722"/>
            <a:ext cx="3304962" cy="2203308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>
            <a:off x="4954137" y="3794078"/>
            <a:ext cx="1924335" cy="81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175" y="2781295"/>
            <a:ext cx="2790825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Sumas mentales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3" name="FSyYLLtMcw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61129" y="2536091"/>
            <a:ext cx="6544236" cy="368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Trabajamos solo con rejilla. Tres sumandos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3.bp.blogspot.com/-z-NKjcPn9zI/TZhNeItZUdI/AAAAAAAAAPw/HUO4gbDX6eQ/s1600/141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00" y="2668973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Trabajamos solo con rejilla. Tres sumandos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3" name="vqCgw_WLcmw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62735" y="2501153"/>
            <a:ext cx="6828117" cy="38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SUMA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Suma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Redondeo y compensación</a:t>
            </a:r>
            <a:endParaRPr lang="es-E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652098"/>
              </p:ext>
            </p:extLst>
          </p:nvPr>
        </p:nvGraphicFramePr>
        <p:xfrm>
          <a:off x="1488791" y="2926167"/>
          <a:ext cx="4537074" cy="1460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358"/>
                <a:gridCol w="1512358"/>
                <a:gridCol w="1512358"/>
              </a:tblGrid>
              <a:tr h="4848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S" sz="2000" b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48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0727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s-ES" sz="28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2333233"/>
            <a:ext cx="7200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tabLst>
                <a:tab pos="180975" algn="l"/>
              </a:tabLst>
            </a:pPr>
            <a:r>
              <a:rPr lang="es-ES" altLang="es-ES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Redondeo</a:t>
            </a:r>
            <a:r>
              <a:rPr lang="es-ES" altLang="es-ES" sz="16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s-ES" altLang="es-ES" sz="20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completar decenas, centenas,…</a:t>
            </a:r>
            <a:endParaRPr lang="es-ES" altLang="es-ES" sz="1200" b="1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>
              <a:lnSpc>
                <a:spcPct val="150000"/>
              </a:lnSpc>
              <a:tabLst>
                <a:tab pos="180975" algn="l"/>
              </a:tabLst>
            </a:pPr>
            <a:r>
              <a:rPr lang="es-ES" altLang="es-ES" sz="2400" b="1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148 </a:t>
            </a:r>
            <a:r>
              <a:rPr lang="es-ES" altLang="es-ES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+ 22 </a:t>
            </a:r>
            <a:r>
              <a:rPr lang="es-ES" altLang="es-ES" sz="2400" b="1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=</a:t>
            </a:r>
            <a:endParaRPr lang="es-ES" altLang="es-ES" sz="1400" b="1" dirty="0">
              <a:latin typeface="Arial" charset="0"/>
            </a:endParaRPr>
          </a:p>
        </p:txBody>
      </p:sp>
      <p:graphicFrame>
        <p:nvGraphicFramePr>
          <p:cNvPr id="12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03820"/>
              </p:ext>
            </p:extLst>
          </p:nvPr>
        </p:nvGraphicFramePr>
        <p:xfrm>
          <a:off x="4125509" y="5041631"/>
          <a:ext cx="4537074" cy="1462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358"/>
                <a:gridCol w="1512358"/>
                <a:gridCol w="1512358"/>
              </a:tblGrid>
              <a:tr h="48564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154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564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+30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184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-2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079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</a:t>
                      </a:r>
                      <a:r>
                        <a:rPr lang="es-ES" sz="20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2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182</a:t>
                      </a:r>
                      <a:endParaRPr lang="es-E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  <a:endParaRPr lang="es-E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57150" y="4518013"/>
            <a:ext cx="107079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es-ES" altLang="es-ES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Compensación</a:t>
            </a:r>
            <a:r>
              <a:rPr lang="es-ES" altLang="es-ES" sz="20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:  sumar hasta completar decenas, centenas,… y luego restar los que he sumado de más.</a:t>
            </a:r>
          </a:p>
          <a:p>
            <a:pPr>
              <a:lnSpc>
                <a:spcPct val="150000"/>
              </a:lnSpc>
              <a:tabLst>
                <a:tab pos="180975" algn="l"/>
              </a:tabLst>
            </a:pPr>
            <a:r>
              <a:rPr lang="es-ES" altLang="es-ES" sz="2400" b="1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154 </a:t>
            </a:r>
            <a:r>
              <a:rPr lang="es-ES" altLang="es-ES" sz="2400" b="1" dirty="0">
                <a:latin typeface="Arial" charset="0"/>
                <a:ea typeface="Arial Unicode MS" pitchFamily="34" charset="-128"/>
                <a:cs typeface="Arial Unicode MS" pitchFamily="34" charset="-128"/>
              </a:rPr>
              <a:t>+ 28 =</a:t>
            </a:r>
            <a:endParaRPr lang="es-ES" altLang="es-ES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359623" y="2265527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RESTA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10052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Trabajamos solo con rejilla. Nos apoyamos en la descomposición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735" y="2863675"/>
            <a:ext cx="2828925" cy="2676525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4312692" y="3792504"/>
            <a:ext cx="1924335" cy="818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50" y="3273971"/>
            <a:ext cx="29622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</a:t>
            </a:r>
            <a:r>
              <a:rPr lang="es-ES" sz="3200" b="1" dirty="0">
                <a:solidFill>
                  <a:schemeClr val="bg1"/>
                </a:solidFill>
              </a:rPr>
              <a:t>naturales, </a:t>
            </a:r>
            <a:r>
              <a:rPr lang="es-ES" sz="3200" b="1" dirty="0" smtClean="0">
                <a:solidFill>
                  <a:schemeClr val="bg1"/>
                </a:solidFill>
              </a:rPr>
              <a:t>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1º PRIMARIA. NUMERACIÓN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315274"/>
            <a:ext cx="120904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Recta numérica. En la mesa hasta el número 29</a:t>
            </a:r>
            <a:endParaRPr lang="es-ES" sz="2200" dirty="0"/>
          </a:p>
        </p:txBody>
      </p:sp>
      <p:pic>
        <p:nvPicPr>
          <p:cNvPr id="10" name="Picture 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/>
          </a:blip>
          <a:srcRect l="17513" t="2885" r="21657" b="677"/>
          <a:stretch>
            <a:fillRect/>
          </a:stretch>
        </p:blipFill>
        <p:spPr bwMode="auto">
          <a:xfrm>
            <a:off x="3018009" y="1900049"/>
            <a:ext cx="5733271" cy="44822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9303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 POR DETRACCIÓN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Trabajamos solo con rejilla. 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199797" y="2975212"/>
            <a:ext cx="56501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Antes de empezar con las restas “llevadas” hay que trabajar el cambio de centenas en retrocuenta</a:t>
            </a:r>
            <a:endParaRPr lang="es-ES" sz="4000" b="1" dirty="0"/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830642"/>
              </p:ext>
            </p:extLst>
          </p:nvPr>
        </p:nvGraphicFramePr>
        <p:xfrm>
          <a:off x="590760" y="2863675"/>
          <a:ext cx="4315011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337"/>
                <a:gridCol w="1438337"/>
                <a:gridCol w="1438337"/>
              </a:tblGrid>
              <a:tr h="672098">
                <a:tc gridSpan="3">
                  <a:txBody>
                    <a:bodyPr/>
                    <a:lstStyle/>
                    <a:p>
                      <a:pPr algn="r"/>
                      <a:r>
                        <a:rPr lang="es-ES" sz="4000" dirty="0" smtClean="0"/>
                        <a:t>321 - 123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672098"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100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221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23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2098"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20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201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3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2098"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3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198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000" dirty="0" smtClean="0"/>
                        <a:t>0</a:t>
                      </a:r>
                      <a:endParaRPr lang="es-E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5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 POR DETRACCIÓN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5851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Trabajamos solo con rejilla. 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3" name="aAqd68aW7R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11976" y="2503572"/>
            <a:ext cx="6768048" cy="38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RESTA. ESCALERA ASCENDENTE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8906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es-ES" sz="28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Partiendo de una cantidad debemos llegar a una mayor también conocida y determinar esa diferencia</a:t>
            </a:r>
            <a:endParaRPr lang="es-ES" altLang="es-ES" sz="16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1 Rectángulo"/>
          <p:cNvSpPr>
            <a:spLocks noChangeArrowheads="1"/>
          </p:cNvSpPr>
          <p:nvPr/>
        </p:nvSpPr>
        <p:spPr bwMode="auto">
          <a:xfrm>
            <a:off x="210039" y="3169225"/>
            <a:ext cx="4176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Cuando empezó el partido había 126 espectadores y cuando acabó había 198. ¿Cuántos espectadores llegaron?</a:t>
            </a:r>
          </a:p>
        </p:txBody>
      </p:sp>
      <p:sp>
        <p:nvSpPr>
          <p:cNvPr id="13" name="Cuadro de texto 2"/>
          <p:cNvSpPr txBox="1">
            <a:spLocks noChangeArrowheads="1"/>
          </p:cNvSpPr>
          <p:nvPr/>
        </p:nvSpPr>
        <p:spPr bwMode="auto">
          <a:xfrm>
            <a:off x="1804158" y="4805151"/>
            <a:ext cx="1439862" cy="5080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kern="0" dirty="0">
                <a:solidFill>
                  <a:srgbClr val="17365D"/>
                </a:solidFill>
                <a:latin typeface="Arial" panose="020B0604020202020204" pitchFamily="34" charset="0"/>
                <a:ea typeface="Calibri"/>
              </a:rPr>
              <a:t>A + </a:t>
            </a:r>
            <a:r>
              <a:rPr lang="es-ES" b="1" kern="0" dirty="0">
                <a:solidFill>
                  <a:srgbClr val="FF0000"/>
                </a:solidFill>
                <a:latin typeface="Arial" panose="020B0604020202020204" pitchFamily="34" charset="0"/>
                <a:ea typeface="Calibri"/>
              </a:rPr>
              <a:t>X</a:t>
            </a:r>
            <a:r>
              <a:rPr lang="es-ES" b="1" kern="0" dirty="0">
                <a:solidFill>
                  <a:srgbClr val="17365D"/>
                </a:solidFill>
                <a:latin typeface="Arial" panose="020B0604020202020204" pitchFamily="34" charset="0"/>
                <a:ea typeface="Calibri"/>
              </a:rPr>
              <a:t> = C</a:t>
            </a:r>
            <a:endParaRPr lang="es-ES" sz="1200" kern="0" dirty="0">
              <a:solidFill>
                <a:prstClr val="black"/>
              </a:solidFill>
              <a:latin typeface="Arial" panose="020B0604020202020204" pitchFamily="34" charset="0"/>
              <a:ea typeface="Calibri"/>
            </a:endParaRPr>
          </a:p>
        </p:txBody>
      </p:sp>
      <p:graphicFrame>
        <p:nvGraphicFramePr>
          <p:cNvPr id="14" name="2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613197"/>
              </p:ext>
            </p:extLst>
          </p:nvPr>
        </p:nvGraphicFramePr>
        <p:xfrm>
          <a:off x="4799770" y="2855417"/>
          <a:ext cx="4475162" cy="3135311"/>
        </p:xfrm>
        <a:graphic>
          <a:graphicData uri="http://schemas.openxmlformats.org/drawingml/2006/table">
            <a:tbl>
              <a:tblPr firstRow="1" firstCol="1" bandRow="1"/>
              <a:tblGrid>
                <a:gridCol w="2529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5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89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126 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198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26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AÑADO</a:t>
                      </a:r>
                      <a:endParaRPr lang="es-ES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LLEGO A</a:t>
                      </a:r>
                      <a:endParaRPr lang="es-ES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2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es-ES" sz="2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148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198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7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72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2 Rectángulo"/>
          <p:cNvSpPr>
            <a:spLocks noChangeArrowheads="1"/>
          </p:cNvSpPr>
          <p:nvPr/>
        </p:nvSpPr>
        <p:spPr bwMode="auto">
          <a:xfrm>
            <a:off x="3244020" y="6151170"/>
            <a:ext cx="6030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dirty="0">
                <a:solidFill>
                  <a:srgbClr val="002060"/>
                </a:solidFill>
                <a:latin typeface="Arial" panose="020B0604020202020204" pitchFamily="34" charset="0"/>
              </a:rPr>
              <a:t>Añado al número menor hasta llegar a la cantidad mayor</a:t>
            </a:r>
          </a:p>
        </p:txBody>
      </p:sp>
    </p:spTree>
    <p:extLst>
      <p:ext uri="{BB962C8B-B14F-4D97-AF65-F5344CB8AC3E}">
        <p14:creationId xmlns:p14="http://schemas.microsoft.com/office/powerpoint/2010/main" val="41058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RESTA. ESCALERA DESCENDENTE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0" y="1693781"/>
            <a:ext cx="12192000" cy="8906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altLang="es-ES" sz="2800" dirty="0">
                <a:solidFill>
                  <a:schemeClr val="tx1"/>
                </a:solidFill>
                <a:latin typeface="Arial" panose="020B0604020202020204" pitchFamily="34" charset="0"/>
              </a:rPr>
              <a:t>Partiendo de una cantidad debemos ir quitando hasta llegar a una menor, ambas conocidas, y determinar esa diferencia</a:t>
            </a:r>
          </a:p>
        </p:txBody>
      </p:sp>
      <p:sp>
        <p:nvSpPr>
          <p:cNvPr id="16" name="1 Rectángulo"/>
          <p:cNvSpPr>
            <a:spLocks noChangeArrowheads="1"/>
          </p:cNvSpPr>
          <p:nvPr/>
        </p:nvSpPr>
        <p:spPr bwMode="auto">
          <a:xfrm>
            <a:off x="1181521" y="2925973"/>
            <a:ext cx="43195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sz="2000" i="1">
                <a:solidFill>
                  <a:srgbClr val="002060"/>
                </a:solidFill>
                <a:latin typeface="Arial" panose="020B0604020202020204" pitchFamily="34" charset="0"/>
              </a:rPr>
              <a:t>En la caja había 118 galletas y después de la fiesta quedan 49. ¿Cuántas galletas se han comido?</a:t>
            </a:r>
          </a:p>
        </p:txBody>
      </p:sp>
      <p:sp>
        <p:nvSpPr>
          <p:cNvPr id="17" name="Cuadro de texto 2"/>
          <p:cNvSpPr txBox="1">
            <a:spLocks noChangeArrowheads="1"/>
          </p:cNvSpPr>
          <p:nvPr/>
        </p:nvSpPr>
        <p:spPr bwMode="auto">
          <a:xfrm>
            <a:off x="2549946" y="4157873"/>
            <a:ext cx="1439863" cy="5064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kern="0" dirty="0">
                <a:solidFill>
                  <a:srgbClr val="17365D"/>
                </a:solidFill>
                <a:latin typeface="Arial" panose="020B0604020202020204" pitchFamily="34" charset="0"/>
                <a:ea typeface="Calibri"/>
              </a:rPr>
              <a:t>A – </a:t>
            </a:r>
            <a:r>
              <a:rPr lang="es-ES" b="1" kern="0" dirty="0">
                <a:solidFill>
                  <a:srgbClr val="FF0000"/>
                </a:solidFill>
                <a:latin typeface="Arial" panose="020B0604020202020204" pitchFamily="34" charset="0"/>
                <a:ea typeface="Calibri"/>
              </a:rPr>
              <a:t>X </a:t>
            </a:r>
            <a:r>
              <a:rPr lang="es-ES" b="1" kern="0" dirty="0">
                <a:solidFill>
                  <a:srgbClr val="17365D"/>
                </a:solidFill>
                <a:latin typeface="Arial" panose="020B0604020202020204" pitchFamily="34" charset="0"/>
                <a:ea typeface="Calibri"/>
              </a:rPr>
              <a:t>= C</a:t>
            </a:r>
            <a:endParaRPr lang="es-ES" sz="1200" kern="0" dirty="0">
              <a:solidFill>
                <a:prstClr val="black"/>
              </a:solidFill>
              <a:latin typeface="Arial" panose="020B0604020202020204" pitchFamily="34" charset="0"/>
              <a:ea typeface="Calibri"/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715331"/>
              </p:ext>
            </p:extLst>
          </p:nvPr>
        </p:nvGraphicFramePr>
        <p:xfrm>
          <a:off x="5563021" y="2822786"/>
          <a:ext cx="4475163" cy="3135311"/>
        </p:xfrm>
        <a:graphic>
          <a:graphicData uri="http://schemas.openxmlformats.org/drawingml/2006/table">
            <a:tbl>
              <a:tblPr firstRow="1" firstCol="1" bandRow="1"/>
              <a:tblGrid>
                <a:gridCol w="25293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5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891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118 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49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262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rgbClr val="002060"/>
                          </a:solidFill>
                          <a:effectLst/>
                        </a:rPr>
                        <a:t>QUITO</a:t>
                      </a:r>
                      <a:endParaRPr lang="es-ES" sz="20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000" b="0" dirty="0">
                          <a:solidFill>
                            <a:srgbClr val="002060"/>
                          </a:solidFill>
                          <a:effectLst/>
                        </a:rPr>
                        <a:t>LLEGO A</a:t>
                      </a:r>
                      <a:endParaRPr lang="es-ES" sz="2000" b="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40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90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49</a:t>
                      </a: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770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s-E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69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4367634" y="5989848"/>
            <a:ext cx="6030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>
                <a:solidFill>
                  <a:srgbClr val="002060"/>
                </a:solidFill>
                <a:latin typeface="Arial" panose="020B0604020202020204" pitchFamily="34" charset="0"/>
              </a:rPr>
              <a:t>Quito al número mayor hasta llegar a la cantidad menor</a:t>
            </a:r>
          </a:p>
        </p:txBody>
      </p:sp>
    </p:spTree>
    <p:extLst>
      <p:ext uri="{BB962C8B-B14F-4D97-AF65-F5344CB8AC3E}">
        <p14:creationId xmlns:p14="http://schemas.microsoft.com/office/powerpoint/2010/main" val="9326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359623" y="2265527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DOBLE RESTA</a:t>
            </a:r>
          </a:p>
          <a:p>
            <a:pPr algn="ctr"/>
            <a:r>
              <a:rPr lang="es-ES" sz="6000" b="1" dirty="0" smtClean="0"/>
              <a:t>SUMIRRESTA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40908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RESTA. DOBLE RESTA</a:t>
            </a:r>
            <a:endParaRPr lang="es-ES" sz="2200" dirty="0"/>
          </a:p>
        </p:txBody>
      </p:sp>
      <p:sp>
        <p:nvSpPr>
          <p:cNvPr id="12" name="3 Rectángulo"/>
          <p:cNvSpPr>
            <a:spLocks noChangeArrowheads="1"/>
          </p:cNvSpPr>
          <p:nvPr/>
        </p:nvSpPr>
        <p:spPr bwMode="auto">
          <a:xfrm>
            <a:off x="1513125" y="3606526"/>
            <a:ext cx="3959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s-ES" altLang="es-ES" sz="2000" i="1" dirty="0">
                <a:solidFill>
                  <a:srgbClr val="1C4853"/>
                </a:solidFill>
                <a:latin typeface="Arial" panose="020B0604020202020204" pitchFamily="34" charset="0"/>
              </a:rPr>
              <a:t>En el colegio hay 684 niños. Se han ido 176 de excursión, y 84 al cine. ¿Cuántos han quedado?</a:t>
            </a:r>
            <a:endParaRPr lang="es-ES" altLang="es-ES" sz="2000" dirty="0">
              <a:solidFill>
                <a:srgbClr val="1C4853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745746"/>
              </p:ext>
            </p:extLst>
          </p:nvPr>
        </p:nvGraphicFramePr>
        <p:xfrm>
          <a:off x="6475247" y="2361926"/>
          <a:ext cx="4132264" cy="3505200"/>
        </p:xfrm>
        <a:graphic>
          <a:graphicData uri="http://schemas.openxmlformats.org/drawingml/2006/table">
            <a:tbl>
              <a:tblPr firstRow="1" firstCol="1" bandRow="1"/>
              <a:tblGrid>
                <a:gridCol w="1033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3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30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3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00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684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-176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-84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00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554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00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00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00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000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102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es-ES" sz="3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7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RESTA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RESTA. SUMIRRESTA</a:t>
            </a:r>
            <a:endParaRPr lang="es-ES" sz="2200" dirty="0"/>
          </a:p>
        </p:txBody>
      </p:sp>
      <p:sp>
        <p:nvSpPr>
          <p:cNvPr id="9" name="3 Rectángulo"/>
          <p:cNvSpPr>
            <a:spLocks noChangeArrowheads="1"/>
          </p:cNvSpPr>
          <p:nvPr/>
        </p:nvSpPr>
        <p:spPr bwMode="auto">
          <a:xfrm>
            <a:off x="1596908" y="1986937"/>
            <a:ext cx="8394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" sz="2000" i="1" dirty="0">
                <a:solidFill>
                  <a:srgbClr val="1C4853"/>
                </a:solidFill>
                <a:latin typeface="Arial" panose="020B0604020202020204" pitchFamily="34" charset="0"/>
              </a:rPr>
              <a:t>En el colegio hay 634 niños. Se han ido 174 de excursión, y vienen del cine105. ¿Cuántos hay ahora?</a:t>
            </a:r>
            <a:endParaRPr lang="es-ES" altLang="es-ES" sz="2000" dirty="0">
              <a:solidFill>
                <a:srgbClr val="1C4853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01673"/>
              </p:ext>
            </p:extLst>
          </p:nvPr>
        </p:nvGraphicFramePr>
        <p:xfrm>
          <a:off x="2941520" y="2955312"/>
          <a:ext cx="6384924" cy="2735262"/>
        </p:xfrm>
        <a:graphic>
          <a:graphicData uri="http://schemas.openxmlformats.org/drawingml/2006/table">
            <a:tbl>
              <a:tblPr firstRow="1" firstCol="1" bandRow="1"/>
              <a:tblGrid>
                <a:gridCol w="15962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62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62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962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728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4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</a:t>
                      </a:r>
                      <a:endParaRPr lang="es-ES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-174</a:t>
                      </a:r>
                      <a:endParaRPr lang="es-ES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+105</a:t>
                      </a:r>
                      <a:endParaRPr lang="es-ES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728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-134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-40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+105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728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-40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es-ES" sz="4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+105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34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+105</a:t>
                      </a:r>
                      <a:endParaRPr lang="es-ES" sz="4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565</a:t>
                      </a:r>
                      <a:endParaRPr lang="es-ES" sz="4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40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40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52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divertidas,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3018429" y="2306471"/>
            <a:ext cx="6155141" cy="2197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/>
              <a:t>MULTIPLICACIÓN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17886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</a:t>
            </a:r>
            <a:endParaRPr lang="es-ES" sz="2200" dirty="0"/>
          </a:p>
        </p:txBody>
      </p:sp>
      <p:pic>
        <p:nvPicPr>
          <p:cNvPr id="11" name="Picture 4" descr="http://3.bp.blogspot.com/-Gz53Vkp0Gzk/Uym3GrKo9SI/AAAAAAAAC_o/f0ceNT93AGc/s1600/DSCN07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7976" y="3219102"/>
            <a:ext cx="4218503" cy="316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4.bp.blogspot.com/-YcCKIB2nZ08/Uym2-cdh8wI/AAAAAAAAC_g/66AaeD_pDlY/s1600/DSCN07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3605" y="1845367"/>
            <a:ext cx="3578823" cy="268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18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9"/>
            <a:ext cx="1181521" cy="1169894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6535271"/>
            <a:ext cx="12192000" cy="322729"/>
          </a:xfrm>
          <a:prstGeom prst="rect">
            <a:avLst/>
          </a:prstGeom>
          <a:solidFill>
            <a:srgbClr val="DB1C6D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3200" b="1" dirty="0" smtClean="0">
                <a:solidFill>
                  <a:schemeClr val="bg1"/>
                </a:solidFill>
              </a:rPr>
              <a:t>TALLER 1º Y 2º DE PRIMARIA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471" y="172"/>
            <a:ext cx="10914529" cy="584775"/>
          </a:xfrm>
          <a:prstGeom prst="rect">
            <a:avLst/>
          </a:prstGeom>
          <a:solidFill>
            <a:srgbClr val="47A61D"/>
          </a:solidFill>
          <a:ln>
            <a:solidFill>
              <a:srgbClr val="47A6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Por unas matemáticas  naturales, sencillas y divertidas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77471" y="461837"/>
            <a:ext cx="10914529" cy="6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2</a:t>
            </a:r>
            <a:r>
              <a:rPr lang="es-ES" sz="3200" b="1" dirty="0" smtClean="0"/>
              <a:t>º PRIMARIA. MULTIPLICACIÓN</a:t>
            </a:r>
            <a:endParaRPr lang="es-ES" sz="32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1109006"/>
            <a:ext cx="12192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MULTIPLICACIÓN</a:t>
            </a:r>
            <a:endParaRPr lang="es-ES" sz="2200" dirty="0"/>
          </a:p>
        </p:txBody>
      </p:sp>
      <p:sp>
        <p:nvSpPr>
          <p:cNvPr id="2" name="Recortar rectángulo de esquina diagonal 1"/>
          <p:cNvSpPr/>
          <p:nvPr/>
        </p:nvSpPr>
        <p:spPr>
          <a:xfrm>
            <a:off x="2636292" y="2037846"/>
            <a:ext cx="6919415" cy="4153360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b="1" dirty="0" smtClean="0">
                <a:solidFill>
                  <a:schemeClr val="tx1"/>
                </a:solidFill>
              </a:rPr>
              <a:t>1º TRIMESTRE: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4000" b="1" dirty="0" smtClean="0">
                <a:solidFill>
                  <a:schemeClr val="tx1"/>
                </a:solidFill>
              </a:rPr>
              <a:t>Tabla del 1, 2, 5 y 10</a:t>
            </a:r>
          </a:p>
          <a:p>
            <a:r>
              <a:rPr lang="es-ES" sz="4000" b="1" dirty="0" smtClean="0">
                <a:solidFill>
                  <a:schemeClr val="tx1"/>
                </a:solidFill>
              </a:rPr>
              <a:t>2º TRIMESTRE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4000" b="1" dirty="0" smtClean="0">
                <a:solidFill>
                  <a:schemeClr val="tx1"/>
                </a:solidFill>
              </a:rPr>
              <a:t>Tabla del 3, 4 y 11</a:t>
            </a:r>
          </a:p>
          <a:p>
            <a:r>
              <a:rPr lang="es-ES" sz="4000" b="1" dirty="0" smtClean="0">
                <a:solidFill>
                  <a:schemeClr val="tx1"/>
                </a:solidFill>
              </a:rPr>
              <a:t>3º TRIMESTRE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4000" b="1" dirty="0" smtClean="0">
                <a:solidFill>
                  <a:schemeClr val="tx1"/>
                </a:solidFill>
              </a:rPr>
              <a:t>Tabla del 6, 7, 8 y 9</a:t>
            </a:r>
          </a:p>
          <a:p>
            <a:endParaRPr lang="es-E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7855</TotalTime>
  <Words>4677</Words>
  <Application>Microsoft Office PowerPoint</Application>
  <PresentationFormat>Panorámica</PresentationFormat>
  <Paragraphs>1073</Paragraphs>
  <Slides>120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120</vt:i4>
      </vt:variant>
    </vt:vector>
  </HeadingPairs>
  <TitlesOfParts>
    <vt:vector size="128" baseType="lpstr">
      <vt:lpstr>Arial Unicode MS</vt:lpstr>
      <vt:lpstr>Arial</vt:lpstr>
      <vt:lpstr>Arial Rounded MT Bold</vt:lpstr>
      <vt:lpstr>Calibri</vt:lpstr>
      <vt:lpstr>Calibri Light</vt:lpstr>
      <vt:lpstr>Gill Sans MT</vt:lpstr>
      <vt:lpstr>Times New Roman</vt:lpstr>
      <vt:lpstr>Tema de Office</vt:lpstr>
      <vt:lpstr>TALLER 1º Y 2º PRIMARIA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TALLER 1º Y 2º PRIMARIA Gracias por 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1º Y 2º PRIMARIA</dc:title>
  <dc:creator>Esther Yeguas</dc:creator>
  <cp:lastModifiedBy>Esther Yeguas</cp:lastModifiedBy>
  <cp:revision>159</cp:revision>
  <dcterms:created xsi:type="dcterms:W3CDTF">2016-06-28T15:29:23Z</dcterms:created>
  <dcterms:modified xsi:type="dcterms:W3CDTF">2016-07-26T15:13:05Z</dcterms:modified>
</cp:coreProperties>
</file>