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33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6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28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80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3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37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42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78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18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00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94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1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99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89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4BC9-F962-4089-B0C2-189F8689D353}" type="datetimeFigureOut">
              <a:rPr lang="es-ES" smtClean="0"/>
              <a:t>23/3/17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4D2E-9429-4F37-B283-CDBF7D1D473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62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1988840"/>
            <a:ext cx="6510052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CÁLCULO DE LA BASE EN LOS PORCENTAJES 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UTILIZANDO LAS ESCALAS (ENTERAS Y DECIMALES)</a:t>
            </a:r>
          </a:p>
          <a:p>
            <a:endParaRPr lang="es-E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Cálculo con descuentos, IVA y precios finales.</a:t>
            </a:r>
          </a:p>
          <a:p>
            <a:endParaRPr lang="es-E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385532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42947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715717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5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5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260 </a:t>
                      </a: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24 Elipse"/>
          <p:cNvSpPr/>
          <p:nvPr/>
        </p:nvSpPr>
        <p:spPr>
          <a:xfrm>
            <a:off x="3563888" y="4005064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43365"/>
              </p:ext>
            </p:extLst>
          </p:nvPr>
        </p:nvGraphicFramePr>
        <p:xfrm>
          <a:off x="6300192" y="1840354"/>
          <a:ext cx="2495871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10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260 </a:t>
                      </a: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s-ES" sz="18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28 Elipse"/>
          <p:cNvSpPr/>
          <p:nvPr/>
        </p:nvSpPr>
        <p:spPr>
          <a:xfrm>
            <a:off x="6279473" y="3654316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5102506" y="5142866"/>
            <a:ext cx="28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</a:t>
            </a:r>
            <a:r>
              <a:rPr lang="es-ES" b="1" dirty="0" smtClean="0">
                <a:solidFill>
                  <a:srgbClr val="C00000"/>
                </a:solidFill>
              </a:rPr>
              <a:t>260 €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076056" y="5499498"/>
            <a:ext cx="328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</a:t>
            </a:r>
            <a:r>
              <a:rPr lang="es-ES" b="1" dirty="0" smtClean="0">
                <a:solidFill>
                  <a:srgbClr val="C00000"/>
                </a:solidFill>
              </a:rPr>
              <a:t>260 </a:t>
            </a:r>
            <a:r>
              <a:rPr lang="es-ES" b="1" dirty="0" smtClean="0">
                <a:solidFill>
                  <a:srgbClr val="C00000"/>
                </a:solidFill>
              </a:rPr>
              <a:t>- 13 = </a:t>
            </a:r>
            <a:r>
              <a:rPr lang="es-ES" b="1" dirty="0" smtClean="0">
                <a:solidFill>
                  <a:srgbClr val="C00000"/>
                </a:solidFill>
              </a:rPr>
              <a:t>247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0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2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41257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35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63924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6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41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3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828964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Me han descontado por la compra de un televisor 91€ . Sé que me han hecho </a:t>
            </a:r>
          </a:p>
          <a:p>
            <a:r>
              <a:rPr lang="es-ES" sz="2000" dirty="0" smtClean="0"/>
              <a:t>un descuento del 7%. ¿Cuánto costaba el televisor antes del descuento? </a:t>
            </a:r>
            <a:endParaRPr lang="es-ES" sz="200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00402"/>
              </p:ext>
            </p:extLst>
          </p:nvPr>
        </p:nvGraphicFramePr>
        <p:xfrm>
          <a:off x="3660304" y="1827252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7,00 %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91 €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5508104" y="5536396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2786100" y="5949280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822477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25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31" name="3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63766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3" name="32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8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843538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He ido ha comprar una bolsa de detergente y , como la tienda está haciendo un</a:t>
            </a:r>
          </a:p>
          <a:p>
            <a:r>
              <a:rPr lang="es-ES" sz="2000" dirty="0" smtClean="0"/>
              <a:t>descuento del 10 %  me ha costado 3,50 € menos.</a:t>
            </a:r>
          </a:p>
          <a:p>
            <a:r>
              <a:rPr lang="es-ES" sz="2000" dirty="0" smtClean="0"/>
              <a:t>¿Cuál era el precio inicial del detergente?</a:t>
            </a:r>
            <a:endParaRPr lang="es-ES" sz="2000" dirty="0"/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89379"/>
              </p:ext>
            </p:extLst>
          </p:nvPr>
        </p:nvGraphicFramePr>
        <p:xfrm>
          <a:off x="3660304" y="1827252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10,00 %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3,50 €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25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5508104" y="5536396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2786100" y="5949280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993145"/>
              </p:ext>
            </p:extLst>
          </p:nvPr>
        </p:nvGraphicFramePr>
        <p:xfrm>
          <a:off x="683568" y="1997577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7" name="36 Conector recto de flecha"/>
          <p:cNvCxnSpPr/>
          <p:nvPr/>
        </p:nvCxnSpPr>
        <p:spPr>
          <a:xfrm>
            <a:off x="1528788" y="22136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528788" y="25815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1528788" y="29336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0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056491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1" name="40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1378669" y="1700252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42617"/>
              </p:ext>
            </p:extLst>
          </p:nvPr>
        </p:nvGraphicFramePr>
        <p:xfrm>
          <a:off x="3628631" y="1851064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10,00 %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3,50 €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29 Rectángulo"/>
          <p:cNvSpPr/>
          <p:nvPr/>
        </p:nvSpPr>
        <p:spPr>
          <a:xfrm>
            <a:off x="6488363" y="5541044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9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658143"/>
            <a:ext cx="8558369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He comprado una mascota. Me han descontado 10,02 € al estar de oferta </a:t>
            </a:r>
          </a:p>
          <a:p>
            <a:r>
              <a:rPr lang="es-ES" sz="2000" dirty="0" smtClean="0"/>
              <a:t>(todos los animales un 12 % menos). ¿Cuánto me hubiera costado la mascota sin</a:t>
            </a:r>
          </a:p>
          <a:p>
            <a:r>
              <a:rPr lang="es-ES" sz="2000" dirty="0" smtClean="0"/>
              <a:t>descuento? </a:t>
            </a:r>
            <a:endParaRPr lang="es-ES" sz="2000" dirty="0"/>
          </a:p>
        </p:txBody>
      </p:sp>
      <p:graphicFrame>
        <p:nvGraphicFramePr>
          <p:cNvPr id="47" name="4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74379"/>
              </p:ext>
            </p:extLst>
          </p:nvPr>
        </p:nvGraphicFramePr>
        <p:xfrm>
          <a:off x="3660304" y="1827252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12,00 %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10,02 €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47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5508104" y="5536396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>
            <a:off x="2786100" y="5949280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59" name="5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72866"/>
              </p:ext>
            </p:extLst>
          </p:nvPr>
        </p:nvGraphicFramePr>
        <p:xfrm>
          <a:off x="827584" y="2162140"/>
          <a:ext cx="2160240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0" name="59 Conector recto de flecha"/>
          <p:cNvCxnSpPr/>
          <p:nvPr/>
        </p:nvCxnSpPr>
        <p:spPr>
          <a:xfrm>
            <a:off x="1691680" y="236509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>
            <a:off x="1691680" y="273301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1691680" y="308517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1205760" y="1802100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64" name="63 Conector recto de flecha"/>
          <p:cNvCxnSpPr/>
          <p:nvPr/>
        </p:nvCxnSpPr>
        <p:spPr>
          <a:xfrm>
            <a:off x="1701432" y="340547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>
            <a:off x="1701432" y="375762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64 Conector recto de flecha"/>
          <p:cNvCxnSpPr/>
          <p:nvPr/>
        </p:nvCxnSpPr>
        <p:spPr>
          <a:xfrm>
            <a:off x="1701432" y="41490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64 Conector recto de flecha"/>
          <p:cNvCxnSpPr/>
          <p:nvPr/>
        </p:nvCxnSpPr>
        <p:spPr>
          <a:xfrm>
            <a:off x="1701432" y="443711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7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658143"/>
            <a:ext cx="811382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 Al ser final de año, me han descontado un 12 % por la compra de un coche. </a:t>
            </a:r>
          </a:p>
          <a:p>
            <a:r>
              <a:rPr lang="es-ES" sz="2000" dirty="0" smtClean="0"/>
              <a:t>Me han rebajado el precio en 1 818 €. ¿Cuál era el precio sin descuento? </a:t>
            </a:r>
            <a:endParaRPr lang="es-ES" sz="2000" dirty="0"/>
          </a:p>
        </p:txBody>
      </p:sp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2158"/>
              </p:ext>
            </p:extLst>
          </p:nvPr>
        </p:nvGraphicFramePr>
        <p:xfrm>
          <a:off x="3660304" y="1827252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12,00 %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1 818 €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5508104" y="5536396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63434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522007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>
            <a:off x="665347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2786100" y="5949280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596703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51" name="50 Rectángulo"/>
          <p:cNvSpPr/>
          <p:nvPr/>
        </p:nvSpPr>
        <p:spPr>
          <a:xfrm>
            <a:off x="351721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510294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>
            <a:off x="653634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>
            <a:off x="2668970" y="5949280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30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48741"/>
              </p:ext>
            </p:extLst>
          </p:nvPr>
        </p:nvGraphicFramePr>
        <p:xfrm>
          <a:off x="683568" y="1997577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2" name="36 Conector recto de flecha"/>
          <p:cNvCxnSpPr/>
          <p:nvPr/>
        </p:nvCxnSpPr>
        <p:spPr>
          <a:xfrm>
            <a:off x="1528788" y="22136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37 Conector recto de flecha"/>
          <p:cNvCxnSpPr/>
          <p:nvPr/>
        </p:nvCxnSpPr>
        <p:spPr>
          <a:xfrm>
            <a:off x="1528788" y="25815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38 Conector recto de flecha"/>
          <p:cNvCxnSpPr/>
          <p:nvPr/>
        </p:nvCxnSpPr>
        <p:spPr>
          <a:xfrm>
            <a:off x="1528788" y="29336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5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88341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6" name="40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41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42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43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60" name="44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45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46 CuadroTexto"/>
          <p:cNvSpPr txBox="1"/>
          <p:nvPr/>
        </p:nvSpPr>
        <p:spPr>
          <a:xfrm>
            <a:off x="1378669" y="1700252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83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8271175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Al adquirir un ordenador  me han aplicado un descuento del 21 % por que no </a:t>
            </a:r>
          </a:p>
          <a:p>
            <a:r>
              <a:rPr lang="es-ES" sz="2000" dirty="0" smtClean="0"/>
              <a:t>cobran el IVA. Me he ahorrado 134,40 € ¿Cuánto me hubiera costado sin este </a:t>
            </a:r>
          </a:p>
          <a:p>
            <a:r>
              <a:rPr lang="es-ES" sz="2000" dirty="0" smtClean="0"/>
              <a:t>descuento?</a:t>
            </a:r>
            <a:endParaRPr lang="es-ES" sz="2000" dirty="0"/>
          </a:p>
        </p:txBody>
      </p:sp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308365"/>
              </p:ext>
            </p:extLst>
          </p:nvPr>
        </p:nvGraphicFramePr>
        <p:xfrm>
          <a:off x="3660304" y="1827252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21,00 %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134,40 €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IVA 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IVA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6520036" y="5517232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5508104" y="5536396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596703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46" name="45 Rectángulo"/>
          <p:cNvSpPr/>
          <p:nvPr/>
        </p:nvSpPr>
        <p:spPr>
          <a:xfrm>
            <a:off x="3517219" y="5949280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5102942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6536343" y="5949280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2668970" y="5949280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25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11099"/>
              </p:ext>
            </p:extLst>
          </p:nvPr>
        </p:nvGraphicFramePr>
        <p:xfrm>
          <a:off x="683568" y="1997577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36 Conector recto de flecha"/>
          <p:cNvCxnSpPr/>
          <p:nvPr/>
        </p:nvCxnSpPr>
        <p:spPr>
          <a:xfrm>
            <a:off x="1528788" y="22136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37 Conector recto de flecha"/>
          <p:cNvCxnSpPr/>
          <p:nvPr/>
        </p:nvCxnSpPr>
        <p:spPr>
          <a:xfrm>
            <a:off x="1528788" y="25815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38 Conector recto de flecha"/>
          <p:cNvCxnSpPr/>
          <p:nvPr/>
        </p:nvCxnSpPr>
        <p:spPr>
          <a:xfrm>
            <a:off x="1528788" y="29336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0452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0" name="40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41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42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43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54" name="44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45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46 CuadroTexto"/>
          <p:cNvSpPr txBox="1"/>
          <p:nvPr/>
        </p:nvSpPr>
        <p:spPr>
          <a:xfrm>
            <a:off x="1378669" y="1700252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32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34594" y="658143"/>
            <a:ext cx="826373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¿Cuál era el precio de un televisor por el que me han cobrado de IVA 262,50 € </a:t>
            </a:r>
          </a:p>
          <a:p>
            <a:r>
              <a:rPr lang="es-ES" sz="2000" dirty="0" smtClean="0"/>
              <a:t>si el IVA que le corresponde es del  21 %? </a:t>
            </a:r>
            <a:endParaRPr lang="es-ES" sz="2000" dirty="0"/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730340"/>
              </p:ext>
            </p:extLst>
          </p:nvPr>
        </p:nvGraphicFramePr>
        <p:xfrm>
          <a:off x="3660304" y="1628800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21,00 %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262,50 €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IVA</a:t>
                      </a:r>
                      <a:r>
                        <a:rPr lang="es-ES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IVA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25 Rectángulo"/>
          <p:cNvSpPr/>
          <p:nvPr/>
        </p:nvSpPr>
        <p:spPr>
          <a:xfrm>
            <a:off x="6520036" y="5318780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5508104" y="5337944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517219" y="5750828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5102942" y="5750828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>
            <a:off x="6536343" y="5750828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>
            <a:off x="2668970" y="5750828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23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069286"/>
              </p:ext>
            </p:extLst>
          </p:nvPr>
        </p:nvGraphicFramePr>
        <p:xfrm>
          <a:off x="683568" y="1997577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" name="36 Conector recto de flecha"/>
          <p:cNvCxnSpPr/>
          <p:nvPr/>
        </p:nvCxnSpPr>
        <p:spPr>
          <a:xfrm>
            <a:off x="1528788" y="22136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37 Conector recto de flecha"/>
          <p:cNvCxnSpPr/>
          <p:nvPr/>
        </p:nvCxnSpPr>
        <p:spPr>
          <a:xfrm>
            <a:off x="1528788" y="25815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38 Conector recto de flecha"/>
          <p:cNvCxnSpPr/>
          <p:nvPr/>
        </p:nvCxnSpPr>
        <p:spPr>
          <a:xfrm>
            <a:off x="1528788" y="29336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48207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40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41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42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43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50" name="44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45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46 CuadroTexto"/>
          <p:cNvSpPr txBox="1"/>
          <p:nvPr/>
        </p:nvSpPr>
        <p:spPr>
          <a:xfrm>
            <a:off x="1378669" y="1700252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22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34594" y="658143"/>
            <a:ext cx="846109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Me han cobrado 152,25 € más al comprar un ordenador. Es lo que corresponde </a:t>
            </a:r>
          </a:p>
          <a:p>
            <a:r>
              <a:rPr lang="es-ES" sz="2000" dirty="0" smtClean="0"/>
              <a:t>a un IVA del 21 %. ¿Cuál era el precio del ordenador sin IVA?</a:t>
            </a:r>
            <a:endParaRPr lang="es-ES" sz="2000" dirty="0"/>
          </a:p>
        </p:txBody>
      </p:sp>
      <p:graphicFrame>
        <p:nvGraphicFramePr>
          <p:cNvPr id="30" name="2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27148"/>
              </p:ext>
            </p:extLst>
          </p:nvPr>
        </p:nvGraphicFramePr>
        <p:xfrm>
          <a:off x="3660304" y="1628800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21,00 %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152,25 €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IVA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IVA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31 Rectángulo"/>
          <p:cNvSpPr/>
          <p:nvPr/>
        </p:nvSpPr>
        <p:spPr>
          <a:xfrm>
            <a:off x="6520036" y="5318780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5508104" y="5337944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517219" y="5750828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5102942" y="5750828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6536343" y="5750828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2668970" y="5750828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23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881941"/>
              </p:ext>
            </p:extLst>
          </p:nvPr>
        </p:nvGraphicFramePr>
        <p:xfrm>
          <a:off x="683568" y="1997577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" name="36 Conector recto de flecha"/>
          <p:cNvCxnSpPr/>
          <p:nvPr/>
        </p:nvCxnSpPr>
        <p:spPr>
          <a:xfrm>
            <a:off x="1528788" y="22136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37 Conector recto de flecha"/>
          <p:cNvCxnSpPr/>
          <p:nvPr/>
        </p:nvCxnSpPr>
        <p:spPr>
          <a:xfrm>
            <a:off x="1528788" y="25815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38 Conector recto de flecha"/>
          <p:cNvCxnSpPr/>
          <p:nvPr/>
        </p:nvCxnSpPr>
        <p:spPr>
          <a:xfrm>
            <a:off x="1528788" y="29336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4188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9" name="40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41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42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43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51" name="44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45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46 CuadroTexto"/>
          <p:cNvSpPr txBox="1"/>
          <p:nvPr/>
        </p:nvSpPr>
        <p:spPr>
          <a:xfrm>
            <a:off x="1378669" y="1700252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68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084168" y="6470394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404664"/>
            <a:ext cx="8387745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Para la cocina de mi restaurante he comprado alimentos que como se le aplica </a:t>
            </a:r>
          </a:p>
          <a:p>
            <a:r>
              <a:rPr lang="es-ES" sz="2000" dirty="0" smtClean="0"/>
              <a:t>un 8 % de IVA me han cargado 64,80 €. ¿Cuánto he gastado en alimentos sin </a:t>
            </a:r>
          </a:p>
          <a:p>
            <a:r>
              <a:rPr lang="es-ES" sz="2000" dirty="0" smtClean="0"/>
              <a:t>contar el IVA?</a:t>
            </a:r>
            <a:endParaRPr lang="es-ES" sz="2000" dirty="0"/>
          </a:p>
        </p:txBody>
      </p:sp>
      <p:graphicFrame>
        <p:nvGraphicFramePr>
          <p:cNvPr id="30" name="2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170305"/>
              </p:ext>
            </p:extLst>
          </p:nvPr>
        </p:nvGraphicFramePr>
        <p:xfrm>
          <a:off x="3660304" y="1628800"/>
          <a:ext cx="4512096" cy="35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32"/>
                <a:gridCol w="1315754"/>
                <a:gridCol w="1692310"/>
              </a:tblGrid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8,00 %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64,80 €</a:t>
                      </a:r>
                      <a:endParaRPr lang="es-E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031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88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rgbClr val="0070C0"/>
                          </a:solidFill>
                        </a:rPr>
                        <a:t>Precio</a:t>
                      </a:r>
                      <a:endParaRPr lang="es-ES" sz="105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 IVA  parcial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IVA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31 Rectángulo"/>
          <p:cNvSpPr/>
          <p:nvPr/>
        </p:nvSpPr>
        <p:spPr>
          <a:xfrm>
            <a:off x="6520036" y="5318780"/>
            <a:ext cx="173201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5508104" y="5337944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Costaba                                     </a:t>
            </a:r>
            <a:r>
              <a:rPr lang="es-ES" b="1" dirty="0" smtClean="0">
                <a:solidFill>
                  <a:srgbClr val="C00000"/>
                </a:solidFill>
              </a:rPr>
              <a:t>€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517219" y="5750828"/>
            <a:ext cx="1225683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>
            <a:off x="5102942" y="5750828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6536343" y="5750828"/>
            <a:ext cx="11536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2668970" y="5750828"/>
            <a:ext cx="5397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Pagué:                            </a:t>
            </a:r>
            <a:r>
              <a:rPr lang="es-ES" b="1" dirty="0" smtClean="0"/>
              <a:t>–</a:t>
            </a:r>
            <a:r>
              <a:rPr lang="es-ES" dirty="0" smtClean="0"/>
              <a:t>                           </a:t>
            </a:r>
            <a:r>
              <a:rPr lang="es-ES" b="1" dirty="0" smtClean="0"/>
              <a:t>=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                        </a:t>
            </a:r>
            <a:r>
              <a:rPr lang="es-ES" b="1" dirty="0">
                <a:solidFill>
                  <a:srgbClr val="C00000"/>
                </a:solidFill>
              </a:rPr>
              <a:t>€</a:t>
            </a:r>
          </a:p>
        </p:txBody>
      </p:sp>
      <p:graphicFrame>
        <p:nvGraphicFramePr>
          <p:cNvPr id="23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11796"/>
              </p:ext>
            </p:extLst>
          </p:nvPr>
        </p:nvGraphicFramePr>
        <p:xfrm>
          <a:off x="683568" y="1997577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" name="36 Conector recto de flecha"/>
          <p:cNvCxnSpPr/>
          <p:nvPr/>
        </p:nvCxnSpPr>
        <p:spPr>
          <a:xfrm>
            <a:off x="1528788" y="22136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37 Conector recto de flecha"/>
          <p:cNvCxnSpPr/>
          <p:nvPr/>
        </p:nvCxnSpPr>
        <p:spPr>
          <a:xfrm>
            <a:off x="1528788" y="25815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38 Conector recto de flecha"/>
          <p:cNvCxnSpPr/>
          <p:nvPr/>
        </p:nvCxnSpPr>
        <p:spPr>
          <a:xfrm>
            <a:off x="1528788" y="29336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87342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8" name="40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41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42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43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50" name="44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45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46 CuadroTexto"/>
          <p:cNvSpPr txBox="1"/>
          <p:nvPr/>
        </p:nvSpPr>
        <p:spPr>
          <a:xfrm>
            <a:off x="1378669" y="1700252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03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61279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6799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28619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37897"/>
              </p:ext>
            </p:extLst>
          </p:nvPr>
        </p:nvGraphicFramePr>
        <p:xfrm>
          <a:off x="6300192" y="1840354"/>
          <a:ext cx="2495871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62294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94524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42455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86872"/>
              </p:ext>
            </p:extLst>
          </p:nvPr>
        </p:nvGraphicFramePr>
        <p:xfrm>
          <a:off x="6300192" y="1840354"/>
          <a:ext cx="2495871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5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699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89746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5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66119"/>
              </p:ext>
            </p:extLst>
          </p:nvPr>
        </p:nvGraphicFramePr>
        <p:xfrm>
          <a:off x="6300192" y="1840354"/>
          <a:ext cx="2495871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6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41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826024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2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46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15024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7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51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2578052" y="2069088"/>
            <a:ext cx="1201860" cy="6398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1 Elipse"/>
          <p:cNvSpPr/>
          <p:nvPr/>
        </p:nvSpPr>
        <p:spPr>
          <a:xfrm>
            <a:off x="868610" y="1802504"/>
            <a:ext cx="1790560" cy="402385"/>
          </a:xfrm>
          <a:custGeom>
            <a:avLst/>
            <a:gdLst>
              <a:gd name="connsiteX0" fmla="*/ 0 w 1599967"/>
              <a:gd name="connsiteY0" fmla="*/ 144016 h 288032"/>
              <a:gd name="connsiteX1" fmla="*/ 799984 w 1599967"/>
              <a:gd name="connsiteY1" fmla="*/ 0 h 288032"/>
              <a:gd name="connsiteX2" fmla="*/ 1599968 w 1599967"/>
              <a:gd name="connsiteY2" fmla="*/ 144016 h 288032"/>
              <a:gd name="connsiteX3" fmla="*/ 799984 w 1599967"/>
              <a:gd name="connsiteY3" fmla="*/ 288032 h 288032"/>
              <a:gd name="connsiteX4" fmla="*/ 0 w 1599967"/>
              <a:gd name="connsiteY4" fmla="*/ 144016 h 288032"/>
              <a:gd name="connsiteX0" fmla="*/ 9 w 1599977"/>
              <a:gd name="connsiteY0" fmla="*/ 207516 h 351532"/>
              <a:gd name="connsiteX1" fmla="*/ 787293 w 1599977"/>
              <a:gd name="connsiteY1" fmla="*/ 0 h 351532"/>
              <a:gd name="connsiteX2" fmla="*/ 1599977 w 1599977"/>
              <a:gd name="connsiteY2" fmla="*/ 207516 h 351532"/>
              <a:gd name="connsiteX3" fmla="*/ 799993 w 1599977"/>
              <a:gd name="connsiteY3" fmla="*/ 351532 h 351532"/>
              <a:gd name="connsiteX4" fmla="*/ 9 w 1599977"/>
              <a:gd name="connsiteY4" fmla="*/ 207516 h 351532"/>
              <a:gd name="connsiteX0" fmla="*/ 148 w 1600116"/>
              <a:gd name="connsiteY0" fmla="*/ 207516 h 402332"/>
              <a:gd name="connsiteX1" fmla="*/ 787432 w 1600116"/>
              <a:gd name="connsiteY1" fmla="*/ 0 h 402332"/>
              <a:gd name="connsiteX2" fmla="*/ 1600116 w 1600116"/>
              <a:gd name="connsiteY2" fmla="*/ 207516 h 402332"/>
              <a:gd name="connsiteX3" fmla="*/ 838232 w 1600116"/>
              <a:gd name="connsiteY3" fmla="*/ 402332 h 402332"/>
              <a:gd name="connsiteX4" fmla="*/ 148 w 1600116"/>
              <a:gd name="connsiteY4" fmla="*/ 207516 h 402332"/>
              <a:gd name="connsiteX0" fmla="*/ 105 w 1714373"/>
              <a:gd name="connsiteY0" fmla="*/ 207544 h 402385"/>
              <a:gd name="connsiteX1" fmla="*/ 787389 w 1714373"/>
              <a:gd name="connsiteY1" fmla="*/ 28 h 402385"/>
              <a:gd name="connsiteX2" fmla="*/ 1714373 w 1714373"/>
              <a:gd name="connsiteY2" fmla="*/ 194844 h 402385"/>
              <a:gd name="connsiteX3" fmla="*/ 838189 w 1714373"/>
              <a:gd name="connsiteY3" fmla="*/ 402360 h 402385"/>
              <a:gd name="connsiteX4" fmla="*/ 105 w 1714373"/>
              <a:gd name="connsiteY4" fmla="*/ 207544 h 402385"/>
              <a:gd name="connsiteX0" fmla="*/ 92 w 1790560"/>
              <a:gd name="connsiteY0" fmla="*/ 207544 h 402385"/>
              <a:gd name="connsiteX1" fmla="*/ 863576 w 1790560"/>
              <a:gd name="connsiteY1" fmla="*/ 28 h 402385"/>
              <a:gd name="connsiteX2" fmla="*/ 1790560 w 1790560"/>
              <a:gd name="connsiteY2" fmla="*/ 194844 h 402385"/>
              <a:gd name="connsiteX3" fmla="*/ 914376 w 1790560"/>
              <a:gd name="connsiteY3" fmla="*/ 402360 h 402385"/>
              <a:gd name="connsiteX4" fmla="*/ 92 w 1790560"/>
              <a:gd name="connsiteY4" fmla="*/ 207544 h 40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560" h="402385">
                <a:moveTo>
                  <a:pt x="92" y="207544"/>
                </a:moveTo>
                <a:cubicBezTo>
                  <a:pt x="-8375" y="140489"/>
                  <a:pt x="565165" y="2145"/>
                  <a:pt x="863576" y="28"/>
                </a:cubicBezTo>
                <a:cubicBezTo>
                  <a:pt x="1161987" y="-2089"/>
                  <a:pt x="1790560" y="115306"/>
                  <a:pt x="1790560" y="194844"/>
                </a:cubicBezTo>
                <a:cubicBezTo>
                  <a:pt x="1790560" y="274382"/>
                  <a:pt x="1212787" y="400243"/>
                  <a:pt x="914376" y="402360"/>
                </a:cubicBezTo>
                <a:cubicBezTo>
                  <a:pt x="615965" y="404477"/>
                  <a:pt x="8559" y="274599"/>
                  <a:pt x="92" y="2075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5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29955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5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5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32687"/>
              </p:ext>
            </p:extLst>
          </p:nvPr>
        </p:nvGraphicFramePr>
        <p:xfrm>
          <a:off x="6300192" y="1840354"/>
          <a:ext cx="2495871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10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6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2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27449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33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39233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39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24 Conector recto de flecha"/>
          <p:cNvCxnSpPr/>
          <p:nvPr/>
        </p:nvCxnSpPr>
        <p:spPr>
          <a:xfrm>
            <a:off x="2578052" y="2069088"/>
            <a:ext cx="1201860" cy="6398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1 Elipse"/>
          <p:cNvSpPr/>
          <p:nvPr/>
        </p:nvSpPr>
        <p:spPr>
          <a:xfrm>
            <a:off x="868610" y="1802504"/>
            <a:ext cx="1790560" cy="402385"/>
          </a:xfrm>
          <a:custGeom>
            <a:avLst/>
            <a:gdLst>
              <a:gd name="connsiteX0" fmla="*/ 0 w 1599967"/>
              <a:gd name="connsiteY0" fmla="*/ 144016 h 288032"/>
              <a:gd name="connsiteX1" fmla="*/ 799984 w 1599967"/>
              <a:gd name="connsiteY1" fmla="*/ 0 h 288032"/>
              <a:gd name="connsiteX2" fmla="*/ 1599968 w 1599967"/>
              <a:gd name="connsiteY2" fmla="*/ 144016 h 288032"/>
              <a:gd name="connsiteX3" fmla="*/ 799984 w 1599967"/>
              <a:gd name="connsiteY3" fmla="*/ 288032 h 288032"/>
              <a:gd name="connsiteX4" fmla="*/ 0 w 1599967"/>
              <a:gd name="connsiteY4" fmla="*/ 144016 h 288032"/>
              <a:gd name="connsiteX0" fmla="*/ 9 w 1599977"/>
              <a:gd name="connsiteY0" fmla="*/ 207516 h 351532"/>
              <a:gd name="connsiteX1" fmla="*/ 787293 w 1599977"/>
              <a:gd name="connsiteY1" fmla="*/ 0 h 351532"/>
              <a:gd name="connsiteX2" fmla="*/ 1599977 w 1599977"/>
              <a:gd name="connsiteY2" fmla="*/ 207516 h 351532"/>
              <a:gd name="connsiteX3" fmla="*/ 799993 w 1599977"/>
              <a:gd name="connsiteY3" fmla="*/ 351532 h 351532"/>
              <a:gd name="connsiteX4" fmla="*/ 9 w 1599977"/>
              <a:gd name="connsiteY4" fmla="*/ 207516 h 351532"/>
              <a:gd name="connsiteX0" fmla="*/ 148 w 1600116"/>
              <a:gd name="connsiteY0" fmla="*/ 207516 h 402332"/>
              <a:gd name="connsiteX1" fmla="*/ 787432 w 1600116"/>
              <a:gd name="connsiteY1" fmla="*/ 0 h 402332"/>
              <a:gd name="connsiteX2" fmla="*/ 1600116 w 1600116"/>
              <a:gd name="connsiteY2" fmla="*/ 207516 h 402332"/>
              <a:gd name="connsiteX3" fmla="*/ 838232 w 1600116"/>
              <a:gd name="connsiteY3" fmla="*/ 402332 h 402332"/>
              <a:gd name="connsiteX4" fmla="*/ 148 w 1600116"/>
              <a:gd name="connsiteY4" fmla="*/ 207516 h 402332"/>
              <a:gd name="connsiteX0" fmla="*/ 105 w 1714373"/>
              <a:gd name="connsiteY0" fmla="*/ 207544 h 402385"/>
              <a:gd name="connsiteX1" fmla="*/ 787389 w 1714373"/>
              <a:gd name="connsiteY1" fmla="*/ 28 h 402385"/>
              <a:gd name="connsiteX2" fmla="*/ 1714373 w 1714373"/>
              <a:gd name="connsiteY2" fmla="*/ 194844 h 402385"/>
              <a:gd name="connsiteX3" fmla="*/ 838189 w 1714373"/>
              <a:gd name="connsiteY3" fmla="*/ 402360 h 402385"/>
              <a:gd name="connsiteX4" fmla="*/ 105 w 1714373"/>
              <a:gd name="connsiteY4" fmla="*/ 207544 h 402385"/>
              <a:gd name="connsiteX0" fmla="*/ 92 w 1790560"/>
              <a:gd name="connsiteY0" fmla="*/ 207544 h 402385"/>
              <a:gd name="connsiteX1" fmla="*/ 863576 w 1790560"/>
              <a:gd name="connsiteY1" fmla="*/ 28 h 402385"/>
              <a:gd name="connsiteX2" fmla="*/ 1790560 w 1790560"/>
              <a:gd name="connsiteY2" fmla="*/ 194844 h 402385"/>
              <a:gd name="connsiteX3" fmla="*/ 914376 w 1790560"/>
              <a:gd name="connsiteY3" fmla="*/ 402360 h 402385"/>
              <a:gd name="connsiteX4" fmla="*/ 92 w 1790560"/>
              <a:gd name="connsiteY4" fmla="*/ 207544 h 40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560" h="402385">
                <a:moveTo>
                  <a:pt x="92" y="207544"/>
                </a:moveTo>
                <a:cubicBezTo>
                  <a:pt x="-8375" y="140489"/>
                  <a:pt x="565165" y="2145"/>
                  <a:pt x="863576" y="28"/>
                </a:cubicBezTo>
                <a:cubicBezTo>
                  <a:pt x="1161987" y="-2089"/>
                  <a:pt x="1790560" y="115306"/>
                  <a:pt x="1790560" y="194844"/>
                </a:cubicBezTo>
                <a:cubicBezTo>
                  <a:pt x="1790560" y="274382"/>
                  <a:pt x="1212787" y="400243"/>
                  <a:pt x="914376" y="402360"/>
                </a:cubicBezTo>
                <a:cubicBezTo>
                  <a:pt x="615965" y="404477"/>
                  <a:pt x="8559" y="274599"/>
                  <a:pt x="92" y="2075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5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57557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5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5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008934"/>
              </p:ext>
            </p:extLst>
          </p:nvPr>
        </p:nvGraphicFramePr>
        <p:xfrm>
          <a:off x="6300192" y="1840354"/>
          <a:ext cx="2495871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10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7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2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44849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9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33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43898"/>
              </p:ext>
            </p:extLst>
          </p:nvPr>
        </p:nvGraphicFramePr>
        <p:xfrm>
          <a:off x="676857" y="3645024"/>
          <a:ext cx="2160240" cy="2657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05763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39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V="1">
            <a:off x="2448094" y="3469649"/>
            <a:ext cx="1331818" cy="6955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1 Elipse"/>
          <p:cNvSpPr/>
          <p:nvPr/>
        </p:nvSpPr>
        <p:spPr>
          <a:xfrm>
            <a:off x="868610" y="3962719"/>
            <a:ext cx="1790560" cy="402385"/>
          </a:xfrm>
          <a:custGeom>
            <a:avLst/>
            <a:gdLst>
              <a:gd name="connsiteX0" fmla="*/ 0 w 1599967"/>
              <a:gd name="connsiteY0" fmla="*/ 144016 h 288032"/>
              <a:gd name="connsiteX1" fmla="*/ 799984 w 1599967"/>
              <a:gd name="connsiteY1" fmla="*/ 0 h 288032"/>
              <a:gd name="connsiteX2" fmla="*/ 1599968 w 1599967"/>
              <a:gd name="connsiteY2" fmla="*/ 144016 h 288032"/>
              <a:gd name="connsiteX3" fmla="*/ 799984 w 1599967"/>
              <a:gd name="connsiteY3" fmla="*/ 288032 h 288032"/>
              <a:gd name="connsiteX4" fmla="*/ 0 w 1599967"/>
              <a:gd name="connsiteY4" fmla="*/ 144016 h 288032"/>
              <a:gd name="connsiteX0" fmla="*/ 9 w 1599977"/>
              <a:gd name="connsiteY0" fmla="*/ 207516 h 351532"/>
              <a:gd name="connsiteX1" fmla="*/ 787293 w 1599977"/>
              <a:gd name="connsiteY1" fmla="*/ 0 h 351532"/>
              <a:gd name="connsiteX2" fmla="*/ 1599977 w 1599977"/>
              <a:gd name="connsiteY2" fmla="*/ 207516 h 351532"/>
              <a:gd name="connsiteX3" fmla="*/ 799993 w 1599977"/>
              <a:gd name="connsiteY3" fmla="*/ 351532 h 351532"/>
              <a:gd name="connsiteX4" fmla="*/ 9 w 1599977"/>
              <a:gd name="connsiteY4" fmla="*/ 207516 h 351532"/>
              <a:gd name="connsiteX0" fmla="*/ 148 w 1600116"/>
              <a:gd name="connsiteY0" fmla="*/ 207516 h 402332"/>
              <a:gd name="connsiteX1" fmla="*/ 787432 w 1600116"/>
              <a:gd name="connsiteY1" fmla="*/ 0 h 402332"/>
              <a:gd name="connsiteX2" fmla="*/ 1600116 w 1600116"/>
              <a:gd name="connsiteY2" fmla="*/ 207516 h 402332"/>
              <a:gd name="connsiteX3" fmla="*/ 838232 w 1600116"/>
              <a:gd name="connsiteY3" fmla="*/ 402332 h 402332"/>
              <a:gd name="connsiteX4" fmla="*/ 148 w 1600116"/>
              <a:gd name="connsiteY4" fmla="*/ 207516 h 402332"/>
              <a:gd name="connsiteX0" fmla="*/ 105 w 1714373"/>
              <a:gd name="connsiteY0" fmla="*/ 207544 h 402385"/>
              <a:gd name="connsiteX1" fmla="*/ 787389 w 1714373"/>
              <a:gd name="connsiteY1" fmla="*/ 28 h 402385"/>
              <a:gd name="connsiteX2" fmla="*/ 1714373 w 1714373"/>
              <a:gd name="connsiteY2" fmla="*/ 194844 h 402385"/>
              <a:gd name="connsiteX3" fmla="*/ 838189 w 1714373"/>
              <a:gd name="connsiteY3" fmla="*/ 402360 h 402385"/>
              <a:gd name="connsiteX4" fmla="*/ 105 w 1714373"/>
              <a:gd name="connsiteY4" fmla="*/ 207544 h 402385"/>
              <a:gd name="connsiteX0" fmla="*/ 92 w 1790560"/>
              <a:gd name="connsiteY0" fmla="*/ 207544 h 402385"/>
              <a:gd name="connsiteX1" fmla="*/ 863576 w 1790560"/>
              <a:gd name="connsiteY1" fmla="*/ 28 h 402385"/>
              <a:gd name="connsiteX2" fmla="*/ 1790560 w 1790560"/>
              <a:gd name="connsiteY2" fmla="*/ 194844 h 402385"/>
              <a:gd name="connsiteX3" fmla="*/ 914376 w 1790560"/>
              <a:gd name="connsiteY3" fmla="*/ 402360 h 402385"/>
              <a:gd name="connsiteX4" fmla="*/ 92 w 1790560"/>
              <a:gd name="connsiteY4" fmla="*/ 207544 h 40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560" h="402385">
                <a:moveTo>
                  <a:pt x="92" y="207544"/>
                </a:moveTo>
                <a:cubicBezTo>
                  <a:pt x="-8375" y="140489"/>
                  <a:pt x="565165" y="2145"/>
                  <a:pt x="863576" y="28"/>
                </a:cubicBezTo>
                <a:cubicBezTo>
                  <a:pt x="1161987" y="-2089"/>
                  <a:pt x="1790560" y="115306"/>
                  <a:pt x="1790560" y="194844"/>
                </a:cubicBezTo>
                <a:cubicBezTo>
                  <a:pt x="1790560" y="274382"/>
                  <a:pt x="1212787" y="400243"/>
                  <a:pt x="914376" y="402360"/>
                </a:cubicBezTo>
                <a:cubicBezTo>
                  <a:pt x="615965" y="404477"/>
                  <a:pt x="8559" y="274599"/>
                  <a:pt x="92" y="2075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6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35110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5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5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878873"/>
              </p:ext>
            </p:extLst>
          </p:nvPr>
        </p:nvGraphicFramePr>
        <p:xfrm>
          <a:off x="6300192" y="1840354"/>
          <a:ext cx="2495871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10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9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2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2517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33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19204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39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22" idx="2"/>
          </p:cNvCxnSpPr>
          <p:nvPr/>
        </p:nvCxnSpPr>
        <p:spPr>
          <a:xfrm flipV="1">
            <a:off x="2600328" y="3847976"/>
            <a:ext cx="1179584" cy="12756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1 Elipse"/>
          <p:cNvSpPr/>
          <p:nvPr/>
        </p:nvSpPr>
        <p:spPr>
          <a:xfrm>
            <a:off x="809768" y="4928774"/>
            <a:ext cx="1790560" cy="402385"/>
          </a:xfrm>
          <a:custGeom>
            <a:avLst/>
            <a:gdLst>
              <a:gd name="connsiteX0" fmla="*/ 0 w 1599967"/>
              <a:gd name="connsiteY0" fmla="*/ 144016 h 288032"/>
              <a:gd name="connsiteX1" fmla="*/ 799984 w 1599967"/>
              <a:gd name="connsiteY1" fmla="*/ 0 h 288032"/>
              <a:gd name="connsiteX2" fmla="*/ 1599968 w 1599967"/>
              <a:gd name="connsiteY2" fmla="*/ 144016 h 288032"/>
              <a:gd name="connsiteX3" fmla="*/ 799984 w 1599967"/>
              <a:gd name="connsiteY3" fmla="*/ 288032 h 288032"/>
              <a:gd name="connsiteX4" fmla="*/ 0 w 1599967"/>
              <a:gd name="connsiteY4" fmla="*/ 144016 h 288032"/>
              <a:gd name="connsiteX0" fmla="*/ 9 w 1599977"/>
              <a:gd name="connsiteY0" fmla="*/ 207516 h 351532"/>
              <a:gd name="connsiteX1" fmla="*/ 787293 w 1599977"/>
              <a:gd name="connsiteY1" fmla="*/ 0 h 351532"/>
              <a:gd name="connsiteX2" fmla="*/ 1599977 w 1599977"/>
              <a:gd name="connsiteY2" fmla="*/ 207516 h 351532"/>
              <a:gd name="connsiteX3" fmla="*/ 799993 w 1599977"/>
              <a:gd name="connsiteY3" fmla="*/ 351532 h 351532"/>
              <a:gd name="connsiteX4" fmla="*/ 9 w 1599977"/>
              <a:gd name="connsiteY4" fmla="*/ 207516 h 351532"/>
              <a:gd name="connsiteX0" fmla="*/ 148 w 1600116"/>
              <a:gd name="connsiteY0" fmla="*/ 207516 h 402332"/>
              <a:gd name="connsiteX1" fmla="*/ 787432 w 1600116"/>
              <a:gd name="connsiteY1" fmla="*/ 0 h 402332"/>
              <a:gd name="connsiteX2" fmla="*/ 1600116 w 1600116"/>
              <a:gd name="connsiteY2" fmla="*/ 207516 h 402332"/>
              <a:gd name="connsiteX3" fmla="*/ 838232 w 1600116"/>
              <a:gd name="connsiteY3" fmla="*/ 402332 h 402332"/>
              <a:gd name="connsiteX4" fmla="*/ 148 w 1600116"/>
              <a:gd name="connsiteY4" fmla="*/ 207516 h 402332"/>
              <a:gd name="connsiteX0" fmla="*/ 105 w 1714373"/>
              <a:gd name="connsiteY0" fmla="*/ 207544 h 402385"/>
              <a:gd name="connsiteX1" fmla="*/ 787389 w 1714373"/>
              <a:gd name="connsiteY1" fmla="*/ 28 h 402385"/>
              <a:gd name="connsiteX2" fmla="*/ 1714373 w 1714373"/>
              <a:gd name="connsiteY2" fmla="*/ 194844 h 402385"/>
              <a:gd name="connsiteX3" fmla="*/ 838189 w 1714373"/>
              <a:gd name="connsiteY3" fmla="*/ 402360 h 402385"/>
              <a:gd name="connsiteX4" fmla="*/ 105 w 1714373"/>
              <a:gd name="connsiteY4" fmla="*/ 207544 h 402385"/>
              <a:gd name="connsiteX0" fmla="*/ 92 w 1790560"/>
              <a:gd name="connsiteY0" fmla="*/ 207544 h 402385"/>
              <a:gd name="connsiteX1" fmla="*/ 863576 w 1790560"/>
              <a:gd name="connsiteY1" fmla="*/ 28 h 402385"/>
              <a:gd name="connsiteX2" fmla="*/ 1790560 w 1790560"/>
              <a:gd name="connsiteY2" fmla="*/ 194844 h 402385"/>
              <a:gd name="connsiteX3" fmla="*/ 914376 w 1790560"/>
              <a:gd name="connsiteY3" fmla="*/ 402360 h 402385"/>
              <a:gd name="connsiteX4" fmla="*/ 92 w 1790560"/>
              <a:gd name="connsiteY4" fmla="*/ 207544 h 40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560" h="402385">
                <a:moveTo>
                  <a:pt x="92" y="207544"/>
                </a:moveTo>
                <a:cubicBezTo>
                  <a:pt x="-8375" y="140489"/>
                  <a:pt x="565165" y="2145"/>
                  <a:pt x="863576" y="28"/>
                </a:cubicBezTo>
                <a:cubicBezTo>
                  <a:pt x="1161987" y="-2089"/>
                  <a:pt x="1790560" y="115306"/>
                  <a:pt x="1790560" y="194844"/>
                </a:cubicBezTo>
                <a:cubicBezTo>
                  <a:pt x="1790560" y="274382"/>
                  <a:pt x="1212787" y="400243"/>
                  <a:pt x="914376" y="402360"/>
                </a:cubicBezTo>
                <a:cubicBezTo>
                  <a:pt x="615965" y="404477"/>
                  <a:pt x="8559" y="274599"/>
                  <a:pt x="92" y="2075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6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94458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27811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5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5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251 €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93365"/>
              </p:ext>
            </p:extLst>
          </p:nvPr>
        </p:nvGraphicFramePr>
        <p:xfrm>
          <a:off x="6279473" y="1810535"/>
          <a:ext cx="2495871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10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251 €</a:t>
                      </a: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382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3563888" y="4005064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6279473" y="3654316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31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2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04306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34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38461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40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796136" y="6327179"/>
            <a:ext cx="2853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T. FERNÁNDEZ. CEIP. AUSIÀS MARCH  ALICANTE</a:t>
            </a:r>
            <a:endParaRPr lang="es-ES" sz="1050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6291"/>
              </p:ext>
            </p:extLst>
          </p:nvPr>
        </p:nvGraphicFramePr>
        <p:xfrm>
          <a:off x="3660304" y="1827252"/>
          <a:ext cx="249587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688"/>
                <a:gridCol w="720080"/>
                <a:gridCol w="936103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5,00 %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5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5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260 </a:t>
                      </a: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ES" sz="16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44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Precio inicial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>
                          <a:solidFill>
                            <a:schemeClr val="tx1"/>
                          </a:solidFill>
                        </a:rPr>
                        <a:t>descuento</a:t>
                      </a:r>
                      <a:endParaRPr lang="es-E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41815"/>
              </p:ext>
            </p:extLst>
          </p:nvPr>
        </p:nvGraphicFramePr>
        <p:xfrm>
          <a:off x="6279473" y="1810535"/>
          <a:ext cx="2495871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57"/>
                <a:gridCol w="752219"/>
                <a:gridCol w="911695"/>
              </a:tblGrid>
              <a:tr h="326642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solidFill>
                            <a:schemeClr val="tx1"/>
                          </a:solidFill>
                        </a:rPr>
                        <a:t>5,00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10</a:t>
                      </a:r>
                      <a:endParaRPr lang="es-ES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2,50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42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ES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/>
                        <a:t>0,50</a:t>
                      </a:r>
                      <a:endParaRPr lang="es-ES" sz="1600" b="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260 €</a:t>
                      </a:r>
                      <a:endParaRPr lang="es-ES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Rectángulo"/>
          <p:cNvSpPr/>
          <p:nvPr/>
        </p:nvSpPr>
        <p:spPr>
          <a:xfrm>
            <a:off x="5157048" y="5129134"/>
            <a:ext cx="293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El precio inicial fue de 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21716" y="5512596"/>
            <a:ext cx="2587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Pagué por la bici ……………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3563888" y="4005064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6279473" y="3654316"/>
            <a:ext cx="936104" cy="3202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4822186" y="4094278"/>
            <a:ext cx="0" cy="9590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4657352" y="500771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7538637" y="3704234"/>
            <a:ext cx="0" cy="8638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7391227" y="457183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1 CuadroTexto"/>
          <p:cNvSpPr txBox="1"/>
          <p:nvPr/>
        </p:nvSpPr>
        <p:spPr>
          <a:xfrm>
            <a:off x="549722" y="658143"/>
            <a:ext cx="84496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dirty="0" smtClean="0"/>
              <a:t>¿Qué precio tenía inicialmente una bicicleta antes de que me descontaran 13 €, </a:t>
            </a:r>
          </a:p>
          <a:p>
            <a:r>
              <a:rPr lang="es-ES" sz="2000" dirty="0" smtClean="0"/>
              <a:t>si me aplicaron un porcentaje del  5 %? </a:t>
            </a:r>
            <a:endParaRPr lang="es-ES" sz="2000" dirty="0"/>
          </a:p>
        </p:txBody>
      </p:sp>
      <p:graphicFrame>
        <p:nvGraphicFramePr>
          <p:cNvPr id="2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93248"/>
              </p:ext>
            </p:extLst>
          </p:nvPr>
        </p:nvGraphicFramePr>
        <p:xfrm>
          <a:off x="683568" y="1844825"/>
          <a:ext cx="216024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1 000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6" name="8 Conector recto de flecha"/>
          <p:cNvCxnSpPr/>
          <p:nvPr/>
        </p:nvCxnSpPr>
        <p:spPr>
          <a:xfrm>
            <a:off x="1528788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10 Conector recto de flecha"/>
          <p:cNvCxnSpPr/>
          <p:nvPr/>
        </p:nvCxnSpPr>
        <p:spPr>
          <a:xfrm>
            <a:off x="1528788" y="2428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11 Conector recto de flecha"/>
          <p:cNvCxnSpPr/>
          <p:nvPr/>
        </p:nvCxnSpPr>
        <p:spPr>
          <a:xfrm>
            <a:off x="1528788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14 CuadroTexto"/>
          <p:cNvSpPr txBox="1"/>
          <p:nvPr/>
        </p:nvSpPr>
        <p:spPr>
          <a:xfrm>
            <a:off x="1378669" y="1547500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</a:t>
            </a:r>
            <a:endParaRPr lang="es-ES" dirty="0"/>
          </a:p>
        </p:txBody>
      </p:sp>
      <p:graphicFrame>
        <p:nvGraphicFramePr>
          <p:cNvPr id="41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96147"/>
              </p:ext>
            </p:extLst>
          </p:nvPr>
        </p:nvGraphicFramePr>
        <p:xfrm>
          <a:off x="676857" y="3645024"/>
          <a:ext cx="216024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0,50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10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0,25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5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4571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0,05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1573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/>
                        <a:t>Me descuentan</a:t>
                      </a:r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Precio inicial</a:t>
                      </a:r>
                      <a:endParaRPr lang="es-E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2" name="17 Conector recto de flecha"/>
          <p:cNvCxnSpPr/>
          <p:nvPr/>
        </p:nvCxnSpPr>
        <p:spPr>
          <a:xfrm>
            <a:off x="1540953" y="384797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18 Conector recto de flecha"/>
          <p:cNvCxnSpPr/>
          <p:nvPr/>
        </p:nvCxnSpPr>
        <p:spPr>
          <a:xfrm>
            <a:off x="1540953" y="421590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19 Conector recto de flecha"/>
          <p:cNvCxnSpPr/>
          <p:nvPr/>
        </p:nvCxnSpPr>
        <p:spPr>
          <a:xfrm>
            <a:off x="1540953" y="4568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20 CuadroTexto"/>
          <p:cNvSpPr txBox="1"/>
          <p:nvPr/>
        </p:nvSpPr>
        <p:spPr>
          <a:xfrm>
            <a:off x="1055033" y="3284984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Escala decimal</a:t>
            </a:r>
            <a:endParaRPr lang="es-ES" dirty="0"/>
          </a:p>
        </p:txBody>
      </p:sp>
      <p:cxnSp>
        <p:nvCxnSpPr>
          <p:cNvPr id="46" name="21 Conector recto de flecha"/>
          <p:cNvCxnSpPr/>
          <p:nvPr/>
        </p:nvCxnSpPr>
        <p:spPr>
          <a:xfrm>
            <a:off x="1550705" y="488835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22 Conector recto de flecha"/>
          <p:cNvCxnSpPr/>
          <p:nvPr/>
        </p:nvCxnSpPr>
        <p:spPr>
          <a:xfrm>
            <a:off x="1550705" y="524050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8" name="Imagen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6" y="5655705"/>
            <a:ext cx="950590" cy="9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8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1537</Words>
  <Application>Microsoft Macintosh PowerPoint</Application>
  <PresentationFormat>Presentación en pantalla (4:3)</PresentationFormat>
  <Paragraphs>623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Miguel de la Rosa Zurera</cp:lastModifiedBy>
  <cp:revision>40</cp:revision>
  <dcterms:created xsi:type="dcterms:W3CDTF">2017-02-26T16:51:52Z</dcterms:created>
  <dcterms:modified xsi:type="dcterms:W3CDTF">2017-03-23T19:30:42Z</dcterms:modified>
</cp:coreProperties>
</file>