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70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33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8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3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3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37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42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7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18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00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94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1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99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89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4BC9-F962-4089-B0C2-189F8689D353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4D2E-9429-4F37-B283-CDBF7D1D47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62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2399928"/>
            <a:ext cx="6829755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CÁLCULO DE PORCENTAJES UTILIZANDO LAS ESCALAS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(ENTERAS Y DECIMALES)</a:t>
            </a:r>
          </a:p>
          <a:p>
            <a:endParaRPr lang="es-E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Cálculo de descuentos, IVA y precios finales.</a:t>
            </a:r>
          </a:p>
          <a:p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385532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42947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69037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mascota que cuesta 67 € </a:t>
            </a:r>
          </a:p>
          <a:p>
            <a:r>
              <a:rPr lang="es-ES" sz="2000" dirty="0" smtClean="0"/>
              <a:t>si me hacen un descuento del  12 %?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14760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87356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31073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12,00 %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67 €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4788024" y="5517232"/>
            <a:ext cx="346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89900" y="5949280"/>
            <a:ext cx="5396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0733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 coche que cuesta 12 500 € </a:t>
            </a:r>
          </a:p>
          <a:p>
            <a:r>
              <a:rPr lang="es-ES" sz="2000" dirty="0" smtClean="0"/>
              <a:t>si me hacen un descuento del  15 %?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44947"/>
              </p:ext>
            </p:extLst>
          </p:nvPr>
        </p:nvGraphicFramePr>
        <p:xfrm>
          <a:off x="683568" y="1710101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19261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2940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5741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412776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957084"/>
              </p:ext>
            </p:extLst>
          </p:nvPr>
        </p:nvGraphicFramePr>
        <p:xfrm>
          <a:off x="676857" y="4085808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428875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65668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500883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725768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532913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68129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20309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15,00 %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12 500 €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4788024" y="5517232"/>
            <a:ext cx="346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63451" y="5949280"/>
            <a:ext cx="5449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1528788" y="28622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1528788" y="32222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3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43203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 ordenador  de 654,50 € </a:t>
            </a:r>
          </a:p>
          <a:p>
            <a:r>
              <a:rPr lang="es-ES" sz="2000" dirty="0" smtClean="0"/>
              <a:t>si me hacen un descuento del  12 %?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59149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06724"/>
              </p:ext>
            </p:extLst>
          </p:nvPr>
        </p:nvGraphicFramePr>
        <p:xfrm>
          <a:off x="676857" y="3501008"/>
          <a:ext cx="216024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70395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07188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42403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140968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40953" y="474433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40953" y="509649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60169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12,00 %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654,50 €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4788024" y="5517232"/>
            <a:ext cx="346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2762649" y="5877272"/>
            <a:ext cx="54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sz="2400" b="1" dirty="0" smtClean="0"/>
              <a:t>- </a:t>
            </a:r>
            <a:r>
              <a:rPr lang="es-ES" sz="2400" dirty="0" smtClean="0"/>
              <a:t> </a:t>
            </a:r>
            <a:r>
              <a:rPr lang="es-ES" dirty="0" smtClean="0"/>
              <a:t>                        </a:t>
            </a:r>
            <a:r>
              <a:rPr lang="es-ES" sz="2400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1540953" y="53732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34594" y="658143"/>
            <a:ext cx="754437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cobrarán por la compra de un televisor que cuesta 1 250 € </a:t>
            </a:r>
          </a:p>
          <a:p>
            <a:r>
              <a:rPr lang="es-ES" sz="2000" dirty="0" smtClean="0"/>
              <a:t>si tiene un IVA del  21 %?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0564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07888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043545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1 250 €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5111243" y="5517232"/>
            <a:ext cx="3205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IVA será de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62649" y="5877272"/>
            <a:ext cx="54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sz="2400" b="1" dirty="0" smtClean="0"/>
              <a:t>+</a:t>
            </a:r>
            <a:r>
              <a:rPr lang="es-ES" sz="2400" dirty="0" smtClean="0"/>
              <a:t> </a:t>
            </a:r>
            <a:r>
              <a:rPr lang="es-ES" dirty="0" smtClean="0"/>
              <a:t>                        </a:t>
            </a:r>
            <a:r>
              <a:rPr lang="es-ES" sz="2400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2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10609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717726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53326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725 €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534594" y="658143"/>
            <a:ext cx="761702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cobrarán por la compra de un ordenador que cuesta 725 € </a:t>
            </a:r>
          </a:p>
          <a:p>
            <a:r>
              <a:rPr lang="es-ES" sz="2000" dirty="0" smtClean="0"/>
              <a:t>si tiene un IVA del  21 %? </a:t>
            </a:r>
            <a:endParaRPr lang="es-ES" sz="2000" dirty="0"/>
          </a:p>
        </p:txBody>
      </p:sp>
      <p:sp>
        <p:nvSpPr>
          <p:cNvPr id="26" name="25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5111243" y="5517232"/>
            <a:ext cx="3205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IVA será de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762649" y="5877272"/>
            <a:ext cx="54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sz="2400" b="1" dirty="0" smtClean="0"/>
              <a:t>+</a:t>
            </a:r>
            <a:r>
              <a:rPr lang="es-ES" sz="2400" dirty="0" smtClean="0"/>
              <a:t> </a:t>
            </a:r>
            <a:r>
              <a:rPr lang="es-ES" dirty="0" smtClean="0"/>
              <a:t>                        </a:t>
            </a:r>
            <a:r>
              <a:rPr lang="es-ES" sz="2400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8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35792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recargarán por la compra de muebles para el salón cuyo precio </a:t>
            </a:r>
          </a:p>
          <a:p>
            <a:r>
              <a:rPr lang="es-ES" sz="2000" dirty="0" smtClean="0"/>
              <a:t>total es de 2 754 €, si me cobran un IVA del  21 %?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79280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1981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60496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2 754 €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24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5111243" y="5517232"/>
            <a:ext cx="3205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IVA será de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762649" y="5877272"/>
            <a:ext cx="54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sz="2400" b="1" dirty="0" smtClean="0"/>
              <a:t>+</a:t>
            </a:r>
            <a:r>
              <a:rPr lang="es-ES" sz="2400" dirty="0" smtClean="0"/>
              <a:t> </a:t>
            </a:r>
            <a:r>
              <a:rPr lang="es-ES" dirty="0" smtClean="0"/>
              <a:t>                        </a:t>
            </a:r>
            <a:r>
              <a:rPr lang="es-ES" sz="2400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3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4614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24112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886631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58299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389725" y="5395838"/>
            <a:ext cx="262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     </a:t>
            </a:r>
            <a:r>
              <a:rPr lang="es-ES" b="1" dirty="0" smtClean="0">
                <a:solidFill>
                  <a:srgbClr val="C00000"/>
                </a:solidFill>
              </a:rPr>
              <a:t>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5284212" y="5757196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-             =  </a:t>
            </a:r>
            <a:r>
              <a:rPr lang="es-ES" b="1" dirty="0" smtClean="0">
                <a:solidFill>
                  <a:srgbClr val="C00000"/>
                </a:solidFill>
              </a:rPr>
              <a:t>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42865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87411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9715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51910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17453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57 Rectángulo"/>
          <p:cNvSpPr/>
          <p:nvPr/>
        </p:nvSpPr>
        <p:spPr>
          <a:xfrm>
            <a:off x="5389725" y="5395838"/>
            <a:ext cx="262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     </a:t>
            </a:r>
            <a:r>
              <a:rPr lang="es-ES" b="1" dirty="0" smtClean="0">
                <a:solidFill>
                  <a:srgbClr val="C00000"/>
                </a:solidFill>
              </a:rPr>
              <a:t>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5" name="58 Rectángulo"/>
          <p:cNvSpPr/>
          <p:nvPr/>
        </p:nvSpPr>
        <p:spPr>
          <a:xfrm>
            <a:off x="5284212" y="5757196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-             =  </a:t>
            </a:r>
            <a:r>
              <a:rPr lang="es-ES" b="1" dirty="0" smtClean="0">
                <a:solidFill>
                  <a:srgbClr val="C00000"/>
                </a:solidFill>
              </a:rPr>
              <a:t>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33748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87411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9715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45983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61927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30 Conector recto de flecha"/>
          <p:cNvCxnSpPr/>
          <p:nvPr/>
        </p:nvCxnSpPr>
        <p:spPr>
          <a:xfrm>
            <a:off x="2600328" y="2060848"/>
            <a:ext cx="290777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57 Rectángulo"/>
          <p:cNvSpPr/>
          <p:nvPr/>
        </p:nvSpPr>
        <p:spPr>
          <a:xfrm>
            <a:off x="5389725" y="5395838"/>
            <a:ext cx="262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     </a:t>
            </a:r>
            <a:r>
              <a:rPr lang="es-ES" b="1" dirty="0" smtClean="0">
                <a:solidFill>
                  <a:srgbClr val="C00000"/>
                </a:solidFill>
              </a:rPr>
              <a:t>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58 Rectángulo"/>
          <p:cNvSpPr/>
          <p:nvPr/>
        </p:nvSpPr>
        <p:spPr>
          <a:xfrm>
            <a:off x="5284212" y="5757196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-             =  </a:t>
            </a:r>
            <a:r>
              <a:rPr lang="es-ES" b="1" dirty="0" smtClean="0">
                <a:solidFill>
                  <a:srgbClr val="C00000"/>
                </a:solidFill>
              </a:rPr>
              <a:t>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5" name="3 Elipse"/>
          <p:cNvSpPr/>
          <p:nvPr/>
        </p:nvSpPr>
        <p:spPr>
          <a:xfrm>
            <a:off x="899592" y="1772816"/>
            <a:ext cx="1738836" cy="440650"/>
          </a:xfrm>
          <a:custGeom>
            <a:avLst/>
            <a:gdLst>
              <a:gd name="connsiteX0" fmla="*/ 0 w 1700736"/>
              <a:gd name="connsiteY0" fmla="*/ 126014 h 252028"/>
              <a:gd name="connsiteX1" fmla="*/ 850368 w 1700736"/>
              <a:gd name="connsiteY1" fmla="*/ 0 h 252028"/>
              <a:gd name="connsiteX2" fmla="*/ 1700736 w 1700736"/>
              <a:gd name="connsiteY2" fmla="*/ 126014 h 252028"/>
              <a:gd name="connsiteX3" fmla="*/ 850368 w 1700736"/>
              <a:gd name="connsiteY3" fmla="*/ 252028 h 252028"/>
              <a:gd name="connsiteX4" fmla="*/ 0 w 1700736"/>
              <a:gd name="connsiteY4" fmla="*/ 126014 h 252028"/>
              <a:gd name="connsiteX0" fmla="*/ 0 w 1700736"/>
              <a:gd name="connsiteY0" fmla="*/ 189514 h 315528"/>
              <a:gd name="connsiteX1" fmla="*/ 850368 w 1700736"/>
              <a:gd name="connsiteY1" fmla="*/ 0 h 315528"/>
              <a:gd name="connsiteX2" fmla="*/ 1700736 w 1700736"/>
              <a:gd name="connsiteY2" fmla="*/ 189514 h 315528"/>
              <a:gd name="connsiteX3" fmla="*/ 850368 w 1700736"/>
              <a:gd name="connsiteY3" fmla="*/ 315528 h 315528"/>
              <a:gd name="connsiteX4" fmla="*/ 0 w 1700736"/>
              <a:gd name="connsiteY4" fmla="*/ 189514 h 315528"/>
              <a:gd name="connsiteX0" fmla="*/ 0 w 1700736"/>
              <a:gd name="connsiteY0" fmla="*/ 126925 h 317546"/>
              <a:gd name="connsiteX1" fmla="*/ 850368 w 1700736"/>
              <a:gd name="connsiteY1" fmla="*/ 911 h 317546"/>
              <a:gd name="connsiteX2" fmla="*/ 1700736 w 1700736"/>
              <a:gd name="connsiteY2" fmla="*/ 190425 h 317546"/>
              <a:gd name="connsiteX3" fmla="*/ 850368 w 1700736"/>
              <a:gd name="connsiteY3" fmla="*/ 316439 h 317546"/>
              <a:gd name="connsiteX4" fmla="*/ 0 w 1700736"/>
              <a:gd name="connsiteY4" fmla="*/ 126925 h 317546"/>
              <a:gd name="connsiteX0" fmla="*/ 0 w 1700736"/>
              <a:gd name="connsiteY0" fmla="*/ 164228 h 315851"/>
              <a:gd name="connsiteX1" fmla="*/ 850368 w 1700736"/>
              <a:gd name="connsiteY1" fmla="*/ 114 h 315851"/>
              <a:gd name="connsiteX2" fmla="*/ 1700736 w 1700736"/>
              <a:gd name="connsiteY2" fmla="*/ 189628 h 315851"/>
              <a:gd name="connsiteX3" fmla="*/ 850368 w 1700736"/>
              <a:gd name="connsiteY3" fmla="*/ 315642 h 315851"/>
              <a:gd name="connsiteX4" fmla="*/ 0 w 1700736"/>
              <a:gd name="connsiteY4" fmla="*/ 164228 h 315851"/>
              <a:gd name="connsiteX0" fmla="*/ 0 w 1738836"/>
              <a:gd name="connsiteY0" fmla="*/ 164288 h 315828"/>
              <a:gd name="connsiteX1" fmla="*/ 850368 w 1738836"/>
              <a:gd name="connsiteY1" fmla="*/ 174 h 315828"/>
              <a:gd name="connsiteX2" fmla="*/ 1738836 w 1738836"/>
              <a:gd name="connsiteY2" fmla="*/ 138888 h 315828"/>
              <a:gd name="connsiteX3" fmla="*/ 850368 w 1738836"/>
              <a:gd name="connsiteY3" fmla="*/ 315702 h 315828"/>
              <a:gd name="connsiteX4" fmla="*/ 0 w 1738836"/>
              <a:gd name="connsiteY4" fmla="*/ 164288 h 31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8836" h="315828">
                <a:moveTo>
                  <a:pt x="0" y="164288"/>
                </a:moveTo>
                <a:cubicBezTo>
                  <a:pt x="0" y="111700"/>
                  <a:pt x="560562" y="4407"/>
                  <a:pt x="850368" y="174"/>
                </a:cubicBezTo>
                <a:cubicBezTo>
                  <a:pt x="1140174" y="-4059"/>
                  <a:pt x="1738836" y="69292"/>
                  <a:pt x="1738836" y="138888"/>
                </a:cubicBezTo>
                <a:cubicBezTo>
                  <a:pt x="1738836" y="208484"/>
                  <a:pt x="1140174" y="311469"/>
                  <a:pt x="850368" y="315702"/>
                </a:cubicBezTo>
                <a:cubicBezTo>
                  <a:pt x="560562" y="319935"/>
                  <a:pt x="0" y="216876"/>
                  <a:pt x="0" y="1642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199759" y="1484784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Forma breve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6057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87411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9715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31683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95171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3" name="32 Conector recto de flecha"/>
          <p:cNvCxnSpPr/>
          <p:nvPr/>
        </p:nvCxnSpPr>
        <p:spPr>
          <a:xfrm flipV="1">
            <a:off x="2600328" y="3068962"/>
            <a:ext cx="2907776" cy="1008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57 Rectángulo"/>
          <p:cNvSpPr/>
          <p:nvPr/>
        </p:nvSpPr>
        <p:spPr>
          <a:xfrm>
            <a:off x="5389725" y="5395838"/>
            <a:ext cx="262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     </a:t>
            </a:r>
            <a:r>
              <a:rPr lang="es-ES" b="1" dirty="0" smtClean="0">
                <a:solidFill>
                  <a:srgbClr val="C00000"/>
                </a:solidFill>
              </a:rPr>
              <a:t>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58 Rectángulo"/>
          <p:cNvSpPr/>
          <p:nvPr/>
        </p:nvSpPr>
        <p:spPr>
          <a:xfrm>
            <a:off x="5284212" y="5757196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-             =  </a:t>
            </a:r>
            <a:r>
              <a:rPr lang="es-ES" b="1" dirty="0" smtClean="0">
                <a:solidFill>
                  <a:srgbClr val="C00000"/>
                </a:solidFill>
              </a:rPr>
              <a:t>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6" name="3 Elipse"/>
          <p:cNvSpPr/>
          <p:nvPr/>
        </p:nvSpPr>
        <p:spPr>
          <a:xfrm>
            <a:off x="899592" y="3933056"/>
            <a:ext cx="1738836" cy="440650"/>
          </a:xfrm>
          <a:custGeom>
            <a:avLst/>
            <a:gdLst>
              <a:gd name="connsiteX0" fmla="*/ 0 w 1700736"/>
              <a:gd name="connsiteY0" fmla="*/ 126014 h 252028"/>
              <a:gd name="connsiteX1" fmla="*/ 850368 w 1700736"/>
              <a:gd name="connsiteY1" fmla="*/ 0 h 252028"/>
              <a:gd name="connsiteX2" fmla="*/ 1700736 w 1700736"/>
              <a:gd name="connsiteY2" fmla="*/ 126014 h 252028"/>
              <a:gd name="connsiteX3" fmla="*/ 850368 w 1700736"/>
              <a:gd name="connsiteY3" fmla="*/ 252028 h 252028"/>
              <a:gd name="connsiteX4" fmla="*/ 0 w 1700736"/>
              <a:gd name="connsiteY4" fmla="*/ 126014 h 252028"/>
              <a:gd name="connsiteX0" fmla="*/ 0 w 1700736"/>
              <a:gd name="connsiteY0" fmla="*/ 189514 h 315528"/>
              <a:gd name="connsiteX1" fmla="*/ 850368 w 1700736"/>
              <a:gd name="connsiteY1" fmla="*/ 0 h 315528"/>
              <a:gd name="connsiteX2" fmla="*/ 1700736 w 1700736"/>
              <a:gd name="connsiteY2" fmla="*/ 189514 h 315528"/>
              <a:gd name="connsiteX3" fmla="*/ 850368 w 1700736"/>
              <a:gd name="connsiteY3" fmla="*/ 315528 h 315528"/>
              <a:gd name="connsiteX4" fmla="*/ 0 w 1700736"/>
              <a:gd name="connsiteY4" fmla="*/ 189514 h 315528"/>
              <a:gd name="connsiteX0" fmla="*/ 0 w 1700736"/>
              <a:gd name="connsiteY0" fmla="*/ 126925 h 317546"/>
              <a:gd name="connsiteX1" fmla="*/ 850368 w 1700736"/>
              <a:gd name="connsiteY1" fmla="*/ 911 h 317546"/>
              <a:gd name="connsiteX2" fmla="*/ 1700736 w 1700736"/>
              <a:gd name="connsiteY2" fmla="*/ 190425 h 317546"/>
              <a:gd name="connsiteX3" fmla="*/ 850368 w 1700736"/>
              <a:gd name="connsiteY3" fmla="*/ 316439 h 317546"/>
              <a:gd name="connsiteX4" fmla="*/ 0 w 1700736"/>
              <a:gd name="connsiteY4" fmla="*/ 126925 h 317546"/>
              <a:gd name="connsiteX0" fmla="*/ 0 w 1700736"/>
              <a:gd name="connsiteY0" fmla="*/ 164228 h 315851"/>
              <a:gd name="connsiteX1" fmla="*/ 850368 w 1700736"/>
              <a:gd name="connsiteY1" fmla="*/ 114 h 315851"/>
              <a:gd name="connsiteX2" fmla="*/ 1700736 w 1700736"/>
              <a:gd name="connsiteY2" fmla="*/ 189628 h 315851"/>
              <a:gd name="connsiteX3" fmla="*/ 850368 w 1700736"/>
              <a:gd name="connsiteY3" fmla="*/ 315642 h 315851"/>
              <a:gd name="connsiteX4" fmla="*/ 0 w 1700736"/>
              <a:gd name="connsiteY4" fmla="*/ 164228 h 315851"/>
              <a:gd name="connsiteX0" fmla="*/ 0 w 1738836"/>
              <a:gd name="connsiteY0" fmla="*/ 164288 h 315828"/>
              <a:gd name="connsiteX1" fmla="*/ 850368 w 1738836"/>
              <a:gd name="connsiteY1" fmla="*/ 174 h 315828"/>
              <a:gd name="connsiteX2" fmla="*/ 1738836 w 1738836"/>
              <a:gd name="connsiteY2" fmla="*/ 138888 h 315828"/>
              <a:gd name="connsiteX3" fmla="*/ 850368 w 1738836"/>
              <a:gd name="connsiteY3" fmla="*/ 315702 h 315828"/>
              <a:gd name="connsiteX4" fmla="*/ 0 w 1738836"/>
              <a:gd name="connsiteY4" fmla="*/ 164288 h 31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8836" h="315828">
                <a:moveTo>
                  <a:pt x="0" y="164288"/>
                </a:moveTo>
                <a:cubicBezTo>
                  <a:pt x="0" y="111700"/>
                  <a:pt x="560562" y="4407"/>
                  <a:pt x="850368" y="174"/>
                </a:cubicBezTo>
                <a:cubicBezTo>
                  <a:pt x="1140174" y="-4059"/>
                  <a:pt x="1738836" y="69292"/>
                  <a:pt x="1738836" y="138888"/>
                </a:cubicBezTo>
                <a:cubicBezTo>
                  <a:pt x="1738836" y="208484"/>
                  <a:pt x="1140174" y="311469"/>
                  <a:pt x="850368" y="315702"/>
                </a:cubicBezTo>
                <a:cubicBezTo>
                  <a:pt x="560562" y="319935"/>
                  <a:pt x="0" y="216876"/>
                  <a:pt x="0" y="1642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7199759" y="1484784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Forma breve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5570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87411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9715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09081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1303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0,32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9" name="38 Conector recto de flecha"/>
          <p:cNvCxnSpPr/>
          <p:nvPr/>
        </p:nvCxnSpPr>
        <p:spPr>
          <a:xfrm flipV="1">
            <a:off x="2411760" y="3469650"/>
            <a:ext cx="2952328" cy="1687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4860032" y="465313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4592170" y="5471039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254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57 Rectángulo"/>
          <p:cNvSpPr/>
          <p:nvPr/>
        </p:nvSpPr>
        <p:spPr>
          <a:xfrm>
            <a:off x="5389725" y="5395838"/>
            <a:ext cx="262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     </a:t>
            </a:r>
            <a:r>
              <a:rPr lang="es-ES" b="1" dirty="0" smtClean="0">
                <a:solidFill>
                  <a:srgbClr val="C00000"/>
                </a:solidFill>
              </a:rPr>
              <a:t>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58 Rectángulo"/>
          <p:cNvSpPr/>
          <p:nvPr/>
        </p:nvSpPr>
        <p:spPr>
          <a:xfrm>
            <a:off x="5284212" y="5757196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-             =  </a:t>
            </a:r>
            <a:r>
              <a:rPr lang="es-ES" b="1" dirty="0" smtClean="0">
                <a:solidFill>
                  <a:srgbClr val="C00000"/>
                </a:solidFill>
              </a:rPr>
              <a:t>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5" name="3 Elipse"/>
          <p:cNvSpPr/>
          <p:nvPr/>
        </p:nvSpPr>
        <p:spPr>
          <a:xfrm>
            <a:off x="899592" y="4941168"/>
            <a:ext cx="1738836" cy="440650"/>
          </a:xfrm>
          <a:custGeom>
            <a:avLst/>
            <a:gdLst>
              <a:gd name="connsiteX0" fmla="*/ 0 w 1700736"/>
              <a:gd name="connsiteY0" fmla="*/ 126014 h 252028"/>
              <a:gd name="connsiteX1" fmla="*/ 850368 w 1700736"/>
              <a:gd name="connsiteY1" fmla="*/ 0 h 252028"/>
              <a:gd name="connsiteX2" fmla="*/ 1700736 w 1700736"/>
              <a:gd name="connsiteY2" fmla="*/ 126014 h 252028"/>
              <a:gd name="connsiteX3" fmla="*/ 850368 w 1700736"/>
              <a:gd name="connsiteY3" fmla="*/ 252028 h 252028"/>
              <a:gd name="connsiteX4" fmla="*/ 0 w 1700736"/>
              <a:gd name="connsiteY4" fmla="*/ 126014 h 252028"/>
              <a:gd name="connsiteX0" fmla="*/ 0 w 1700736"/>
              <a:gd name="connsiteY0" fmla="*/ 189514 h 315528"/>
              <a:gd name="connsiteX1" fmla="*/ 850368 w 1700736"/>
              <a:gd name="connsiteY1" fmla="*/ 0 h 315528"/>
              <a:gd name="connsiteX2" fmla="*/ 1700736 w 1700736"/>
              <a:gd name="connsiteY2" fmla="*/ 189514 h 315528"/>
              <a:gd name="connsiteX3" fmla="*/ 850368 w 1700736"/>
              <a:gd name="connsiteY3" fmla="*/ 315528 h 315528"/>
              <a:gd name="connsiteX4" fmla="*/ 0 w 1700736"/>
              <a:gd name="connsiteY4" fmla="*/ 189514 h 315528"/>
              <a:gd name="connsiteX0" fmla="*/ 0 w 1700736"/>
              <a:gd name="connsiteY0" fmla="*/ 126925 h 317546"/>
              <a:gd name="connsiteX1" fmla="*/ 850368 w 1700736"/>
              <a:gd name="connsiteY1" fmla="*/ 911 h 317546"/>
              <a:gd name="connsiteX2" fmla="*/ 1700736 w 1700736"/>
              <a:gd name="connsiteY2" fmla="*/ 190425 h 317546"/>
              <a:gd name="connsiteX3" fmla="*/ 850368 w 1700736"/>
              <a:gd name="connsiteY3" fmla="*/ 316439 h 317546"/>
              <a:gd name="connsiteX4" fmla="*/ 0 w 1700736"/>
              <a:gd name="connsiteY4" fmla="*/ 126925 h 317546"/>
              <a:gd name="connsiteX0" fmla="*/ 0 w 1700736"/>
              <a:gd name="connsiteY0" fmla="*/ 164228 h 315851"/>
              <a:gd name="connsiteX1" fmla="*/ 850368 w 1700736"/>
              <a:gd name="connsiteY1" fmla="*/ 114 h 315851"/>
              <a:gd name="connsiteX2" fmla="*/ 1700736 w 1700736"/>
              <a:gd name="connsiteY2" fmla="*/ 189628 h 315851"/>
              <a:gd name="connsiteX3" fmla="*/ 850368 w 1700736"/>
              <a:gd name="connsiteY3" fmla="*/ 315642 h 315851"/>
              <a:gd name="connsiteX4" fmla="*/ 0 w 1700736"/>
              <a:gd name="connsiteY4" fmla="*/ 164228 h 315851"/>
              <a:gd name="connsiteX0" fmla="*/ 0 w 1738836"/>
              <a:gd name="connsiteY0" fmla="*/ 164288 h 315828"/>
              <a:gd name="connsiteX1" fmla="*/ 850368 w 1738836"/>
              <a:gd name="connsiteY1" fmla="*/ 174 h 315828"/>
              <a:gd name="connsiteX2" fmla="*/ 1738836 w 1738836"/>
              <a:gd name="connsiteY2" fmla="*/ 138888 h 315828"/>
              <a:gd name="connsiteX3" fmla="*/ 850368 w 1738836"/>
              <a:gd name="connsiteY3" fmla="*/ 315702 h 315828"/>
              <a:gd name="connsiteX4" fmla="*/ 0 w 1738836"/>
              <a:gd name="connsiteY4" fmla="*/ 164288 h 31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8836" h="315828">
                <a:moveTo>
                  <a:pt x="0" y="164288"/>
                </a:moveTo>
                <a:cubicBezTo>
                  <a:pt x="0" y="111700"/>
                  <a:pt x="560562" y="4407"/>
                  <a:pt x="850368" y="174"/>
                </a:cubicBezTo>
                <a:cubicBezTo>
                  <a:pt x="1140174" y="-4059"/>
                  <a:pt x="1738836" y="69292"/>
                  <a:pt x="1738836" y="138888"/>
                </a:cubicBezTo>
                <a:cubicBezTo>
                  <a:pt x="1738836" y="208484"/>
                  <a:pt x="1140174" y="311469"/>
                  <a:pt x="850368" y="315702"/>
                </a:cubicBezTo>
                <a:cubicBezTo>
                  <a:pt x="560562" y="319935"/>
                  <a:pt x="0" y="216876"/>
                  <a:pt x="0" y="1642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199759" y="1484784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Forma breve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1301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86426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bicicleta que cuesta 254 € </a:t>
            </a:r>
          </a:p>
          <a:p>
            <a:r>
              <a:rPr lang="es-ES" sz="2000" dirty="0" smtClean="0"/>
              <a:t>si me hacen un descuento del 8 %?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87411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29715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32298"/>
              </p:ext>
            </p:extLst>
          </p:nvPr>
        </p:nvGraphicFramePr>
        <p:xfrm>
          <a:off x="3660304" y="1827252"/>
          <a:ext cx="2495871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0,08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20,32 €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6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24 Elipse"/>
          <p:cNvSpPr/>
          <p:nvPr/>
        </p:nvSpPr>
        <p:spPr>
          <a:xfrm>
            <a:off x="5220072" y="4568054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72102"/>
              </p:ext>
            </p:extLst>
          </p:nvPr>
        </p:nvGraphicFramePr>
        <p:xfrm>
          <a:off x="6300192" y="1840354"/>
          <a:ext cx="24958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254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200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54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0,32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20,32 €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descuento</a:t>
                      </a:r>
                      <a:endParaRPr lang="es-ES" sz="105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28 Elipse"/>
          <p:cNvSpPr/>
          <p:nvPr/>
        </p:nvSpPr>
        <p:spPr>
          <a:xfrm>
            <a:off x="7884368" y="3284984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5443424" y="5433749"/>
            <a:ext cx="2519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descontarán: </a:t>
            </a:r>
            <a:r>
              <a:rPr lang="es-ES" b="1" dirty="0" smtClean="0">
                <a:solidFill>
                  <a:srgbClr val="C00000"/>
                </a:solidFill>
              </a:rPr>
              <a:t>20,32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5341912" y="5757196"/>
            <a:ext cx="3173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Pagaré:  254 – 20,32 =  </a:t>
            </a:r>
            <a:r>
              <a:rPr lang="es-ES" b="1" dirty="0" smtClean="0">
                <a:solidFill>
                  <a:srgbClr val="C00000"/>
                </a:solidFill>
              </a:rPr>
              <a:t>233,68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7199759" y="1484784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Forma breve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8678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790126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 televisor que cuesta 1 300 € </a:t>
            </a:r>
          </a:p>
          <a:p>
            <a:r>
              <a:rPr lang="es-ES" sz="2000" dirty="0" smtClean="0"/>
              <a:t>si me hacen un descuento del  5 %?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1682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42166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62105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1 300 €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4788024" y="5517232"/>
            <a:ext cx="346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89900" y="5949280"/>
            <a:ext cx="5396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8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51553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¿Cuánto me descontarán por la compra de una bolsa de detergente cuyo precio </a:t>
            </a:r>
          </a:p>
          <a:p>
            <a:r>
              <a:rPr lang="es-ES" sz="2000" dirty="0" smtClean="0"/>
              <a:t>es de 35 € si me hacen un descuento del  7 %?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46916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1787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38369"/>
              </p:ext>
            </p:extLst>
          </p:nvPr>
        </p:nvGraphicFramePr>
        <p:xfrm>
          <a:off x="3660304" y="1827252"/>
          <a:ext cx="4512096" cy="3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7,00 %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35 €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4788024" y="5517232"/>
            <a:ext cx="346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Me descontarán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89900" y="5949280"/>
            <a:ext cx="5396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Pagaré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9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1102</Words>
  <Application>Microsoft Office PowerPoint</Application>
  <PresentationFormat>Presentación en pantalla (4:3)</PresentationFormat>
  <Paragraphs>464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2017-02-26T16:51:52Z</dcterms:created>
  <dcterms:modified xsi:type="dcterms:W3CDTF">2017-03-21T19:21:51Z</dcterms:modified>
</cp:coreProperties>
</file>