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1"/>
  </p:sldMasterIdLst>
  <p:notesMasterIdLst>
    <p:notesMasterId r:id="rId19"/>
  </p:notesMasterIdLst>
  <p:sldIdLst>
    <p:sldId id="256" r:id="rId2"/>
    <p:sldId id="257" r:id="rId3"/>
    <p:sldId id="259" r:id="rId4"/>
    <p:sldId id="449" r:id="rId5"/>
    <p:sldId id="460" r:id="rId6"/>
    <p:sldId id="371" r:id="rId7"/>
    <p:sldId id="446" r:id="rId8"/>
    <p:sldId id="457" r:id="rId9"/>
    <p:sldId id="458" r:id="rId10"/>
    <p:sldId id="440" r:id="rId11"/>
    <p:sldId id="441" r:id="rId12"/>
    <p:sldId id="442" r:id="rId13"/>
    <p:sldId id="443" r:id="rId14"/>
    <p:sldId id="444" r:id="rId15"/>
    <p:sldId id="445" r:id="rId16"/>
    <p:sldId id="459" r:id="rId17"/>
    <p:sldId id="263" r:id="rId1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660"/>
  </p:normalViewPr>
  <p:slideViewPr>
    <p:cSldViewPr>
      <p:cViewPr>
        <p:scale>
          <a:sx n="69" d="100"/>
          <a:sy n="69" d="100"/>
        </p:scale>
        <p:origin x="-132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Marcador de encabezado"/>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1pPr>
          </a:lstStyle>
          <a:p>
            <a:pPr lvl="0"/>
            <a:endParaRPr lang="es-ES"/>
          </a:p>
        </p:txBody>
      </p:sp>
      <p:sp>
        <p:nvSpPr>
          <p:cNvPr id="3" name="2 Marcador de fecha"/>
          <p:cNvSpPr txBox="1">
            <a:spLocks noGrp="1"/>
          </p:cNvSpPr>
          <p:nvPr>
            <p:ph type="dt" idx="1"/>
          </p:nvPr>
        </p:nvSpPr>
        <p:spPr>
          <a:xfrm>
            <a:off x="3884608" y="0"/>
            <a:ext cx="2971800" cy="457200"/>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1pPr>
          </a:lstStyle>
          <a:p>
            <a:pPr lvl="0"/>
            <a:fld id="{05585E2E-AD52-4EA5-A8A2-7A84C23ABE4F}" type="datetime1">
              <a:rPr lang="es-ES"/>
              <a:pPr lvl="0"/>
              <a:t>15/12/2017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1">
            <a:solidFill>
              <a:srgbClr val="000000"/>
            </a:solidFill>
            <a:prstDash val="solid"/>
          </a:ln>
        </p:spPr>
      </p:sp>
      <p:sp>
        <p:nvSpPr>
          <p:cNvPr id="5" name="4 Marcador de notas"/>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txBox="1">
            <a:spLocks noGrp="1"/>
          </p:cNvSpPr>
          <p:nvPr>
            <p:ph type="ftr" sz="quarter" idx="4"/>
          </p:nvPr>
        </p:nvSpPr>
        <p:spPr>
          <a:xfrm>
            <a:off x="0" y="8685208"/>
            <a:ext cx="2971800" cy="457200"/>
          </a:xfrm>
          <a:prstGeom prst="rect">
            <a:avLst/>
          </a:prstGeom>
          <a:noFill/>
          <a:ln>
            <a:noFill/>
          </a:ln>
        </p:spPr>
        <p:txBody>
          <a:bodyPr vert="horz" wrap="square" lIns="91440" tIns="45720" rIns="91440" bIns="45720" anchor="b" anchorCtr="0" compatLnSpc="1"/>
          <a:lstStyle>
            <a:lvl1pPr marL="0" marR="0" lvl="0" indent="0" algn="l"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1pPr>
          </a:lstStyle>
          <a:p>
            <a:pPr lvl="0"/>
            <a:endParaRPr lang="es-ES"/>
          </a:p>
        </p:txBody>
      </p:sp>
      <p:sp>
        <p:nvSpPr>
          <p:cNvPr id="7" name="6 Marcador de número de diapositiva"/>
          <p:cNvSpPr txBox="1">
            <a:spLocks noGrp="1"/>
          </p:cNvSpPr>
          <p:nvPr>
            <p:ph type="sldNum" sz="quarter" idx="5"/>
          </p:nvPr>
        </p:nvSpPr>
        <p:spPr>
          <a:xfrm>
            <a:off x="3884608" y="8685208"/>
            <a:ext cx="2971800" cy="457200"/>
          </a:xfrm>
          <a:prstGeom prst="rect">
            <a:avLst/>
          </a:prstGeom>
          <a:noFill/>
          <a:ln>
            <a:noFill/>
          </a:ln>
        </p:spPr>
        <p:txBody>
          <a:bodyPr vert="horz" wrap="square" lIns="91440" tIns="45720" rIns="91440" bIns="45720" anchor="b" anchorCtr="0" compatLnSpc="1"/>
          <a:lstStyle>
            <a:lvl1pPr marL="0" marR="0" lvl="0" indent="0" algn="r"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1pPr>
          </a:lstStyle>
          <a:p>
            <a:pPr lvl="0"/>
            <a:fld id="{78CABE57-1F3F-42EC-AB26-836FCA477451}" type="slidenum">
              <a:rPr/>
              <a:pPr lvl="0"/>
              <a:t>‹Nº›</a:t>
            </a:fld>
            <a:endParaRPr lang="es-ES"/>
          </a:p>
        </p:txBody>
      </p:sp>
    </p:spTree>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txBox="1">
            <a:spLocks noGrp="1"/>
          </p:cNvSpPr>
          <p:nvPr>
            <p:ph type="body" sz="quarter" idx="1"/>
          </p:nvPr>
        </p:nvSpPr>
        <p:spPr/>
        <p:txBody>
          <a:bodyPr/>
          <a:lstStyle/>
          <a:p>
            <a:endParaRPr lang="es-ES" dirty="0"/>
          </a:p>
        </p:txBody>
      </p:sp>
      <p:sp>
        <p:nvSpPr>
          <p:cNvPr id="4" name="3 Marcador de número de diapositiva"/>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6494ADB-8460-4113-990E-D38763768736}"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8</a:t>
            </a:fld>
            <a:endParaRPr lang="es-ES" sz="1200" b="0" i="0" u="none" strike="noStrike" kern="1200" cap="none" spc="0" baseline="0" dirty="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pPr lvl="0"/>
            <a:fld id="{671FD7A5-0799-45C2-A0E7-265239C5D4D9}" type="datetime1">
              <a:rPr lang="es-ES" smtClean="0"/>
              <a:pPr lvl="0"/>
              <a:t>15/12/2017</a:t>
            </a:fld>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pPr lvl="0"/>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pPr lvl="0"/>
            <a:fld id="{CFDF39D9-D115-4039-B532-08F66274F8B3}" type="slidenum">
              <a:rPr lang="es-ES" smtClean="0"/>
              <a:pPr lvl="0"/>
              <a:t>‹Nº›</a:t>
            </a:fld>
            <a:endParaRPr lang="es-ES"/>
          </a:p>
        </p:txBody>
      </p:sp>
    </p:spTree>
  </p:cSld>
  <p:clrMapOvr>
    <a:overrideClrMapping bg1="lt1" tx1="dk1" bg2="lt2" tx2="dk2" accent1="accent1" accent2="accent2" accent3="accent3" accent4="accent4" accent5="accent5" accent6="accent6" hlink="hlink" folHlink="folHlink"/>
  </p:clrMapOvr>
  <p:transition spd="med">
    <p:wipe dir="d"/>
  </p:transition>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lvl="0"/>
            <a:fld id="{6A47BF56-7C74-4082-965B-88B20CA0B7C6}" type="datetime1">
              <a:rPr lang="es-ES" smtClean="0"/>
              <a:pPr lvl="0"/>
              <a:t>15/12/2017</a:t>
            </a:fld>
            <a:endParaRPr lang="es-ES"/>
          </a:p>
        </p:txBody>
      </p:sp>
      <p:sp>
        <p:nvSpPr>
          <p:cNvPr id="5" name="4 Marcador de pie de página"/>
          <p:cNvSpPr>
            <a:spLocks noGrp="1"/>
          </p:cNvSpPr>
          <p:nvPr>
            <p:ph type="ftr" sz="quarter" idx="11"/>
          </p:nvPr>
        </p:nvSpPr>
        <p:spPr/>
        <p:txBody>
          <a:bodyPr/>
          <a:lstStyle/>
          <a:p>
            <a:pPr lvl="0"/>
            <a:endParaRPr lang="es-ES"/>
          </a:p>
        </p:txBody>
      </p:sp>
      <p:sp>
        <p:nvSpPr>
          <p:cNvPr id="6" name="5 Marcador de número de diapositiva"/>
          <p:cNvSpPr>
            <a:spLocks noGrp="1"/>
          </p:cNvSpPr>
          <p:nvPr>
            <p:ph type="sldNum" sz="quarter" idx="12"/>
          </p:nvPr>
        </p:nvSpPr>
        <p:spPr/>
        <p:txBody>
          <a:bodyPr/>
          <a:lstStyle/>
          <a:p>
            <a:pPr lvl="0"/>
            <a:fld id="{848D0B44-F054-486E-A7CC-5D7D44BC182D}" type="slidenum">
              <a:rPr lang="es-ES" smtClean="0"/>
              <a:pPr lvl="0"/>
              <a:t>‹Nº›</a:t>
            </a:fld>
            <a:endParaRPr lang="es-ES"/>
          </a:p>
        </p:txBody>
      </p:sp>
    </p:spTree>
  </p:cSld>
  <p:clrMapOvr>
    <a:masterClrMapping/>
  </p:clrMapOvr>
  <p:transition spd="med">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lvl="0"/>
            <a:fld id="{A0DD4671-9BE9-4D0C-B30D-E4AD80E9D3A2}" type="datetime1">
              <a:rPr lang="es-ES" smtClean="0"/>
              <a:pPr lvl="0"/>
              <a:t>15/12/2017</a:t>
            </a:fld>
            <a:endParaRPr lang="es-ES"/>
          </a:p>
        </p:txBody>
      </p:sp>
      <p:sp>
        <p:nvSpPr>
          <p:cNvPr id="5" name="4 Marcador de pie de página"/>
          <p:cNvSpPr>
            <a:spLocks noGrp="1"/>
          </p:cNvSpPr>
          <p:nvPr>
            <p:ph type="ftr" sz="quarter" idx="11"/>
          </p:nvPr>
        </p:nvSpPr>
        <p:spPr/>
        <p:txBody>
          <a:bodyPr/>
          <a:lstStyle/>
          <a:p>
            <a:pPr lvl="0"/>
            <a:endParaRPr lang="es-ES"/>
          </a:p>
        </p:txBody>
      </p:sp>
      <p:sp>
        <p:nvSpPr>
          <p:cNvPr id="6" name="5 Marcador de número de diapositiva"/>
          <p:cNvSpPr>
            <a:spLocks noGrp="1"/>
          </p:cNvSpPr>
          <p:nvPr>
            <p:ph type="sldNum" sz="quarter" idx="12"/>
          </p:nvPr>
        </p:nvSpPr>
        <p:spPr/>
        <p:txBody>
          <a:bodyPr/>
          <a:lstStyle/>
          <a:p>
            <a:pPr lvl="0"/>
            <a:fld id="{40C1FEE4-DDB0-403A-A47B-4CCA899E7FBB}" type="slidenum">
              <a:rPr lang="es-ES" smtClean="0"/>
              <a:pPr lvl="0"/>
              <a:t>‹Nº›</a:t>
            </a:fld>
            <a:endParaRPr lang="es-ES"/>
          </a:p>
        </p:txBody>
      </p:sp>
    </p:spTree>
  </p:cSld>
  <p:clrMapOvr>
    <a:masterClrMapping/>
  </p:clrMapOvr>
  <p:transition spd="med">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ertical con título">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04800" y="228600"/>
            <a:ext cx="4754880" cy="63246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nchor="t"/>
          <a:lstStyle>
            <a:lvl1pPr marL="0" indent="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25" name="Text Placeholder 24"/>
          <p:cNvSpPr>
            <a:spLocks noGrp="1"/>
          </p:cNvSpPr>
          <p:nvPr>
            <p:ph type="body" sz="quarter" idx="11" hasCustomPrompt="1"/>
          </p:nvPr>
        </p:nvSpPr>
        <p:spPr>
          <a:xfrm>
            <a:off x="5105400" y="228600"/>
            <a:ext cx="3200400" cy="3810000"/>
          </a:xfrm>
        </p:spPr>
        <p:txBody>
          <a:bodyPr tIns="91440" bIns="91440" anchor="t"/>
          <a:lstStyle>
            <a:lvl1pPr marL="0" marR="0" indent="0" algn="l" eaLnBrk="1" latinLnBrk="0" hangingPunct="1">
              <a:buFontTx/>
              <a:buNone/>
              <a:defRPr kumimoji="0" lang="es-ES" sz="2000" i="0"/>
            </a:lvl1pPr>
            <a:extLst/>
          </a:lstStyle>
          <a:p>
            <a:pPr lvl="0"/>
            <a:r>
              <a:rPr kumimoji="0" lang="es-ES"/>
              <a:t>Haga clic para agregar el título</a:t>
            </a:r>
          </a:p>
        </p:txBody>
      </p:sp>
      <p:sp>
        <p:nvSpPr>
          <p:cNvPr id="7" name="Rectangle 6"/>
          <p:cNvSpPr>
            <a:spLocks noGrp="1"/>
          </p:cNvSpPr>
          <p:nvPr>
            <p:ph type="dt" sz="half" idx="12"/>
          </p:nvPr>
        </p:nvSpPr>
        <p:spPr/>
        <p:txBody>
          <a:bodyPr/>
          <a:lstStyle>
            <a:extLst/>
          </a:lstStyle>
          <a:p>
            <a:pPr algn="r"/>
            <a:fld id="{9668B50E-0B48-4566-8609-C51CF752A7DF}" type="datetimeFigureOut">
              <a:rPr kumimoji="0" lang="es-ES">
                <a:solidFill>
                  <a:schemeClr val="bg1"/>
                </a:solidFill>
              </a:rPr>
              <a:pPr algn="r"/>
              <a:t>15/12/2017</a:t>
            </a:fld>
            <a:endParaRPr kumimoji="0" lang="es-ES"/>
          </a:p>
        </p:txBody>
      </p:sp>
      <p:sp>
        <p:nvSpPr>
          <p:cNvPr id="8" name="Rectangle 7"/>
          <p:cNvSpPr>
            <a:spLocks noGrp="1"/>
          </p:cNvSpPr>
          <p:nvPr>
            <p:ph type="sldNum" sz="quarter" idx="13"/>
          </p:nvPr>
        </p:nvSpPr>
        <p:spPr/>
        <p:txBody>
          <a:bodyPr/>
          <a:lstStyle>
            <a:extLst/>
          </a:lstStyle>
          <a:p>
            <a:fld id="{8A4431D5-1B33-458B-8AFD-CECCB0FA18CB}" type="slidenum">
              <a:rPr kumimoji="0" lang="es-ES">
                <a:solidFill>
                  <a:srgbClr val="FFFFFF"/>
                </a:solidFill>
              </a:rPr>
              <a:pPr/>
              <a:t>‹Nº›</a:t>
            </a:fld>
            <a:endParaRPr kumimoji="0" lang="es-ES"/>
          </a:p>
        </p:txBody>
      </p:sp>
      <p:sp>
        <p:nvSpPr>
          <p:cNvPr id="9" name="Rectangle 8"/>
          <p:cNvSpPr>
            <a:spLocks noGrp="1"/>
          </p:cNvSpPr>
          <p:nvPr>
            <p:ph type="ftr" sz="quarter" idx="14"/>
          </p:nvPr>
        </p:nvSpPr>
        <p:spPr/>
        <p:txBody>
          <a:bodyPr/>
          <a:lstStyle>
            <a:extLst/>
          </a:lstStyle>
          <a:p>
            <a:endParaRPr kumimoji="0" lang="es-ES"/>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pPr lvl="0"/>
            <a:fld id="{FB534B03-08A5-4F8E-BCB1-B0E8790419C3}" type="datetime1">
              <a:rPr lang="es-ES" smtClean="0"/>
              <a:pPr lvl="0"/>
              <a:t>15/12/2017</a:t>
            </a:fld>
            <a:endParaRPr lang="es-ES"/>
          </a:p>
        </p:txBody>
      </p:sp>
      <p:sp>
        <p:nvSpPr>
          <p:cNvPr id="9" name="8 Marcador de número de diapositiva"/>
          <p:cNvSpPr>
            <a:spLocks noGrp="1"/>
          </p:cNvSpPr>
          <p:nvPr>
            <p:ph type="sldNum" sz="quarter" idx="15"/>
          </p:nvPr>
        </p:nvSpPr>
        <p:spPr/>
        <p:txBody>
          <a:bodyPr rtlCol="0"/>
          <a:lstStyle/>
          <a:p>
            <a:pPr lvl="0"/>
            <a:fld id="{28290C72-B538-4300-94D5-320AFFEC65D1}" type="slidenum">
              <a:rPr lang="es-ES" smtClean="0"/>
              <a:pPr lvl="0"/>
              <a:t>‹Nº›</a:t>
            </a:fld>
            <a:endParaRPr lang="es-ES"/>
          </a:p>
        </p:txBody>
      </p:sp>
      <p:sp>
        <p:nvSpPr>
          <p:cNvPr id="10" name="9 Marcador de pie de página"/>
          <p:cNvSpPr>
            <a:spLocks noGrp="1"/>
          </p:cNvSpPr>
          <p:nvPr>
            <p:ph type="ftr" sz="quarter" idx="16"/>
          </p:nvPr>
        </p:nvSpPr>
        <p:spPr/>
        <p:txBody>
          <a:bodyPr rtlCol="0"/>
          <a:lstStyle/>
          <a:p>
            <a:pPr lvl="0"/>
            <a:endParaRPr lang="es-ES"/>
          </a:p>
        </p:txBody>
      </p:sp>
    </p:spTree>
  </p:cSld>
  <p:clrMapOvr>
    <a:masterClrMapping/>
  </p:clrMapOvr>
  <p:transition spd="med">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pPr lvl="0"/>
            <a:fld id="{07EF5A1E-1709-4F86-8123-EE30E9AE7DB4}" type="datetime1">
              <a:rPr lang="es-ES" smtClean="0"/>
              <a:pPr lvl="0"/>
              <a:t>15/12/2017</a:t>
            </a:fld>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pPr lvl="0"/>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pPr lvl="0"/>
            <a:fld id="{E757AF7A-4163-4A41-940A-AE9022C952B9}" type="slidenum">
              <a:rPr lang="es-ES" smtClean="0"/>
              <a:pPr lvl="0"/>
              <a:t>‹Nº›</a:t>
            </a:fld>
            <a:endParaRPr lang="es-ES"/>
          </a:p>
        </p:txBody>
      </p:sp>
    </p:spTree>
  </p:cSld>
  <p:clrMapOvr>
    <a:overrideClrMapping bg1="dk1" tx1="lt1" bg2="dk2" tx2="lt2" accent1="accent1" accent2="accent2" accent3="accent3" accent4="accent4" accent5="accent5" accent6="accent6" hlink="hlink" folHlink="folHlink"/>
  </p:clrMapOvr>
  <p:transition spd="med">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pPr lvl="0"/>
            <a:fld id="{7B1BA757-0739-4A17-B507-6E25324276AD}" type="datetime1">
              <a:rPr lang="es-ES" smtClean="0"/>
              <a:pPr lvl="0"/>
              <a:t>15/12/2017</a:t>
            </a:fld>
            <a:endParaRPr lang="es-ES"/>
          </a:p>
        </p:txBody>
      </p:sp>
      <p:sp>
        <p:nvSpPr>
          <p:cNvPr id="6" name="5 Marcador de pie de página"/>
          <p:cNvSpPr>
            <a:spLocks noGrp="1"/>
          </p:cNvSpPr>
          <p:nvPr>
            <p:ph type="ftr" sz="quarter" idx="11"/>
          </p:nvPr>
        </p:nvSpPr>
        <p:spPr/>
        <p:txBody>
          <a:bodyPr/>
          <a:lstStyle/>
          <a:p>
            <a:pPr lvl="0"/>
            <a:endParaRPr lang="es-ES"/>
          </a:p>
        </p:txBody>
      </p:sp>
      <p:sp>
        <p:nvSpPr>
          <p:cNvPr id="7" name="6 Marcador de número de diapositiva"/>
          <p:cNvSpPr>
            <a:spLocks noGrp="1"/>
          </p:cNvSpPr>
          <p:nvPr>
            <p:ph type="sldNum" sz="quarter" idx="12"/>
          </p:nvPr>
        </p:nvSpPr>
        <p:spPr/>
        <p:txBody>
          <a:bodyPr/>
          <a:lstStyle/>
          <a:p>
            <a:pPr lvl="0"/>
            <a:fld id="{95EB8358-0432-4344-8B46-0E9737AD85FE}" type="slidenum">
              <a:rPr lang="es-ES" smtClean="0"/>
              <a:pPr lvl="0"/>
              <a:t>‹Nº›</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transition spd="med">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pPr lvl="0"/>
            <a:fld id="{AA42336F-160C-4F0A-9403-4EB88A7F5A46}" type="datetime1">
              <a:rPr lang="es-ES" smtClean="0"/>
              <a:pPr lvl="0"/>
              <a:t>15/12/2017</a:t>
            </a:fld>
            <a:endParaRPr lang="es-ES"/>
          </a:p>
        </p:txBody>
      </p:sp>
      <p:sp>
        <p:nvSpPr>
          <p:cNvPr id="8" name="7 Marcador de pie de página"/>
          <p:cNvSpPr>
            <a:spLocks noGrp="1"/>
          </p:cNvSpPr>
          <p:nvPr>
            <p:ph type="ftr" sz="quarter" idx="11"/>
          </p:nvPr>
        </p:nvSpPr>
        <p:spPr/>
        <p:txBody>
          <a:bodyPr/>
          <a:lstStyle/>
          <a:p>
            <a:pPr lvl="0"/>
            <a:endParaRPr lang="es-ES"/>
          </a:p>
        </p:txBody>
      </p:sp>
      <p:sp>
        <p:nvSpPr>
          <p:cNvPr id="9" name="8 Marcador de número de diapositiva"/>
          <p:cNvSpPr>
            <a:spLocks noGrp="1"/>
          </p:cNvSpPr>
          <p:nvPr>
            <p:ph type="sldNum" sz="quarter" idx="12"/>
          </p:nvPr>
        </p:nvSpPr>
        <p:spPr/>
        <p:txBody>
          <a:bodyPr/>
          <a:lstStyle/>
          <a:p>
            <a:pPr lvl="0"/>
            <a:fld id="{6BCA0C1C-5F1B-443B-8AE9-B6F5F76417C9}" type="slidenum">
              <a:rPr lang="es-ES" smtClean="0"/>
              <a:pPr lvl="0"/>
              <a:t>‹Nº›</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transition spd="med">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pPr lvl="0"/>
            <a:fld id="{21F58FBE-F9A7-4EC8-8C9F-EA3B3E012C05}" type="datetime1">
              <a:rPr lang="es-ES" smtClean="0"/>
              <a:pPr lvl="0"/>
              <a:t>15/12/2017</a:t>
            </a:fld>
            <a:endParaRPr lang="es-ES"/>
          </a:p>
        </p:txBody>
      </p:sp>
      <p:sp>
        <p:nvSpPr>
          <p:cNvPr id="7" name="6 Marcador de número de diapositiva"/>
          <p:cNvSpPr>
            <a:spLocks noGrp="1"/>
          </p:cNvSpPr>
          <p:nvPr>
            <p:ph type="sldNum" sz="quarter" idx="11"/>
          </p:nvPr>
        </p:nvSpPr>
        <p:spPr/>
        <p:txBody>
          <a:bodyPr rtlCol="0"/>
          <a:lstStyle/>
          <a:p>
            <a:pPr lvl="0"/>
            <a:fld id="{91A182EA-0E46-49AA-8717-FCBC78B8120B}" type="slidenum">
              <a:rPr lang="es-ES" smtClean="0"/>
              <a:pPr lvl="0"/>
              <a:t>‹Nº›</a:t>
            </a:fld>
            <a:endParaRPr lang="es-ES"/>
          </a:p>
        </p:txBody>
      </p:sp>
      <p:sp>
        <p:nvSpPr>
          <p:cNvPr id="8" name="7 Marcador de pie de página"/>
          <p:cNvSpPr>
            <a:spLocks noGrp="1"/>
          </p:cNvSpPr>
          <p:nvPr>
            <p:ph type="ftr" sz="quarter" idx="12"/>
          </p:nvPr>
        </p:nvSpPr>
        <p:spPr/>
        <p:txBody>
          <a:bodyPr rtlCol="0"/>
          <a:lstStyle/>
          <a:p>
            <a:pPr lvl="0"/>
            <a:endParaRPr lang="es-ES"/>
          </a:p>
        </p:txBody>
      </p:sp>
    </p:spTree>
  </p:cSld>
  <p:clrMapOvr>
    <a:masterClrMapping/>
  </p:clrMapOvr>
  <p:transition spd="med">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lvl="0"/>
            <a:fld id="{5167E699-776F-486F-A06C-2C410CAB9281}" type="datetime1">
              <a:rPr lang="es-ES" smtClean="0"/>
              <a:pPr lvl="0"/>
              <a:t>15/12/2017</a:t>
            </a:fld>
            <a:endParaRPr lang="es-ES"/>
          </a:p>
        </p:txBody>
      </p:sp>
      <p:sp>
        <p:nvSpPr>
          <p:cNvPr id="3" name="2 Marcador de pie de página"/>
          <p:cNvSpPr>
            <a:spLocks noGrp="1"/>
          </p:cNvSpPr>
          <p:nvPr>
            <p:ph type="ftr" sz="quarter" idx="11"/>
          </p:nvPr>
        </p:nvSpPr>
        <p:spPr/>
        <p:txBody>
          <a:bodyPr/>
          <a:lstStyle/>
          <a:p>
            <a:pPr lvl="0"/>
            <a:endParaRPr lang="es-ES"/>
          </a:p>
        </p:txBody>
      </p:sp>
      <p:sp>
        <p:nvSpPr>
          <p:cNvPr id="4" name="3 Marcador de número de diapositiva"/>
          <p:cNvSpPr>
            <a:spLocks noGrp="1"/>
          </p:cNvSpPr>
          <p:nvPr>
            <p:ph type="sldNum" sz="quarter" idx="12"/>
          </p:nvPr>
        </p:nvSpPr>
        <p:spPr/>
        <p:txBody>
          <a:bodyPr/>
          <a:lstStyle/>
          <a:p>
            <a:pPr lvl="0"/>
            <a:fld id="{BC5C09F5-C59A-478F-BF94-CB01102E66D8}" type="slidenum">
              <a:rPr lang="es-ES" smtClean="0"/>
              <a:pPr lvl="0"/>
              <a:t>‹Nº›</a:t>
            </a:fld>
            <a:endParaRPr lang="es-ES"/>
          </a:p>
        </p:txBody>
      </p:sp>
    </p:spTree>
  </p:cSld>
  <p:clrMapOvr>
    <a:masterClrMapping/>
  </p:clrMapOvr>
  <p:transition spd="med">
    <p:wipe dir="d"/>
  </p:transition>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pPr lvl="0"/>
            <a:fld id="{B45D7E04-9437-42F9-AA5B-79FF08F93538}" type="datetime1">
              <a:rPr lang="es-ES" smtClean="0"/>
              <a:pPr lvl="0"/>
              <a:t>15/12/2017</a:t>
            </a:fld>
            <a:endParaRPr lang="es-ES"/>
          </a:p>
        </p:txBody>
      </p:sp>
      <p:sp>
        <p:nvSpPr>
          <p:cNvPr id="22" name="21 Marcador de número de diapositiva"/>
          <p:cNvSpPr>
            <a:spLocks noGrp="1"/>
          </p:cNvSpPr>
          <p:nvPr>
            <p:ph type="sldNum" sz="quarter" idx="15"/>
          </p:nvPr>
        </p:nvSpPr>
        <p:spPr/>
        <p:txBody>
          <a:bodyPr rtlCol="0"/>
          <a:lstStyle/>
          <a:p>
            <a:pPr lvl="0"/>
            <a:fld id="{EA2D1436-7EC4-4C02-9FB3-368A55329F00}" type="slidenum">
              <a:rPr lang="es-ES" smtClean="0"/>
              <a:pPr lvl="0"/>
              <a:t>‹Nº›</a:t>
            </a:fld>
            <a:endParaRPr lang="es-ES"/>
          </a:p>
        </p:txBody>
      </p:sp>
      <p:sp>
        <p:nvSpPr>
          <p:cNvPr id="23" name="22 Marcador de pie de página"/>
          <p:cNvSpPr>
            <a:spLocks noGrp="1"/>
          </p:cNvSpPr>
          <p:nvPr>
            <p:ph type="ftr" sz="quarter" idx="16"/>
          </p:nvPr>
        </p:nvSpPr>
        <p:spPr/>
        <p:txBody>
          <a:bodyPr rtlCol="0"/>
          <a:lstStyle/>
          <a:p>
            <a:pPr lvl="0"/>
            <a:endParaRPr lang="es-ES"/>
          </a:p>
        </p:txBody>
      </p:sp>
    </p:spTree>
  </p:cSld>
  <p:clrMapOvr>
    <a:overrideClrMapping bg1="lt1" tx1="dk1" bg2="lt2" tx2="dk2" accent1="accent1" accent2="accent2" accent3="accent3" accent4="accent4" accent5="accent5" accent6="accent6" hlink="hlink" folHlink="folHlink"/>
  </p:clrMapOvr>
  <p:transition spd="med">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pPr lvl="0"/>
            <a:fld id="{1E627835-9E76-4A1F-9FB1-F6359FA78445}" type="datetime1">
              <a:rPr lang="es-ES" smtClean="0"/>
              <a:pPr lvl="0"/>
              <a:t>15/12/2017</a:t>
            </a:fld>
            <a:endParaRPr lang="es-ES"/>
          </a:p>
        </p:txBody>
      </p:sp>
      <p:sp>
        <p:nvSpPr>
          <p:cNvPr id="18" name="17 Marcador de número de diapositiva"/>
          <p:cNvSpPr>
            <a:spLocks noGrp="1"/>
          </p:cNvSpPr>
          <p:nvPr>
            <p:ph type="sldNum" sz="quarter" idx="11"/>
          </p:nvPr>
        </p:nvSpPr>
        <p:spPr/>
        <p:txBody>
          <a:bodyPr rtlCol="0"/>
          <a:lstStyle/>
          <a:p>
            <a:pPr lvl="0"/>
            <a:fld id="{B51E39E2-86E6-4590-9457-959CBA2C26ED}" type="slidenum">
              <a:rPr lang="es-ES" smtClean="0"/>
              <a:pPr lvl="0"/>
              <a:t>‹Nº›</a:t>
            </a:fld>
            <a:endParaRPr lang="es-ES"/>
          </a:p>
        </p:txBody>
      </p:sp>
      <p:sp>
        <p:nvSpPr>
          <p:cNvPr id="21" name="20 Marcador de pie de página"/>
          <p:cNvSpPr>
            <a:spLocks noGrp="1"/>
          </p:cNvSpPr>
          <p:nvPr>
            <p:ph type="ftr" sz="quarter" idx="12"/>
          </p:nvPr>
        </p:nvSpPr>
        <p:spPr/>
        <p:txBody>
          <a:bodyPr rtlCol="0"/>
          <a:lstStyle/>
          <a:p>
            <a:pPr lvl="0"/>
            <a:endParaRPr lang="es-ES"/>
          </a:p>
        </p:txBody>
      </p:sp>
    </p:spTree>
  </p:cSld>
  <p:clrMapOvr>
    <a:masterClrMapping/>
  </p:clrMapOvr>
  <p:transition spd="med">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lvl="0"/>
            <a:fld id="{3873A4F2-D8C7-4785-A794-7BF6170E509C}" type="datetime1">
              <a:rPr lang="es-ES" smtClean="0"/>
              <a:pPr lvl="0"/>
              <a:t>15/12/2017</a:t>
            </a:fld>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lvl="0"/>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lvl="0"/>
            <a:fld id="{8C44E4FA-F79C-4634-906A-F9DDDCEAB602}" type="slidenum">
              <a:rPr lang="es-ES" smtClean="0"/>
              <a:pPr lvl="0"/>
              <a:t>‹Nº›</a:t>
            </a:fld>
            <a:endParaRPr lang="es-ES"/>
          </a:p>
        </p:txBody>
      </p:sp>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ransition spd="med">
    <p:wipe dir="d"/>
  </p:transition>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es/url?sa=i&amp;rct=j&amp;q=&amp;esrc=s&amp;frm=1&amp;source=images&amp;cd=&amp;cad=rja&amp;uact=8&amp;ved=0ahUKEwiu_6TVtvrKAhVLtBoKHaGCDmUQjRwIBw&amp;url=http://logica-digital.blogspot.com/2007/11/problemas-resueltos_07.html&amp;psig=AFQjCNGVcHnWCAm4WaF0F1Kxe3XmdV8KEQ&amp;ust=1455648200110451" TargetMode="External"/><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3" Type="http://schemas.openxmlformats.org/officeDocument/2006/relationships/image" Target="../media/image30.jpeg"/><Relationship Id="rId7" Type="http://schemas.openxmlformats.org/officeDocument/2006/relationships/image" Target="../media/image34.jpeg"/><Relationship Id="rId12" Type="http://schemas.openxmlformats.org/officeDocument/2006/relationships/image" Target="../media/image39.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 Id="rId1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1 Título"/>
          <p:cNvSpPr txBox="1">
            <a:spLocks noGrp="1"/>
          </p:cNvSpPr>
          <p:nvPr>
            <p:ph type="ctrTitle"/>
          </p:nvPr>
        </p:nvSpPr>
        <p:spPr>
          <a:xfrm>
            <a:off x="683568" y="404664"/>
            <a:ext cx="7344816" cy="1944216"/>
          </a:xfrm>
          <a:ln/>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lvl="0" algn="ctr"/>
            <a:r>
              <a:rPr lang="es-ES" sz="3200" dirty="0" smtClean="0">
                <a:solidFill>
                  <a:schemeClr val="bg1"/>
                </a:solidFill>
                <a:latin typeface="Calibri" pitchFamily="34" charset="0"/>
              </a:rPr>
              <a:t>¿HAY Otra forma de  ENSEÑAR Y APRENDER matemática? es posible…</a:t>
            </a:r>
            <a:br>
              <a:rPr lang="es-ES" sz="3200" dirty="0" smtClean="0">
                <a:solidFill>
                  <a:schemeClr val="bg1"/>
                </a:solidFill>
                <a:latin typeface="Calibri" pitchFamily="34" charset="0"/>
              </a:rPr>
            </a:br>
            <a:r>
              <a:rPr lang="es-ES" sz="3200" dirty="0" smtClean="0">
                <a:solidFill>
                  <a:schemeClr val="bg1"/>
                </a:solidFill>
                <a:latin typeface="Calibri" pitchFamily="34" charset="0"/>
              </a:rPr>
              <a:t>     EL MÉTODO DE CÁLCULO ABIERTO ABN</a:t>
            </a:r>
            <a:br>
              <a:rPr lang="es-ES" sz="3200" dirty="0" smtClean="0">
                <a:solidFill>
                  <a:schemeClr val="bg1"/>
                </a:solidFill>
                <a:latin typeface="Calibri" pitchFamily="34" charset="0"/>
              </a:rPr>
            </a:br>
            <a:r>
              <a:rPr lang="es-ES" sz="3200" dirty="0" smtClean="0">
                <a:solidFill>
                  <a:schemeClr val="bg1"/>
                </a:solidFill>
                <a:latin typeface="Calibri" pitchFamily="34" charset="0"/>
              </a:rPr>
              <a:t> </a:t>
            </a:r>
            <a:endParaRPr lang="es-ES" sz="3200" b="1" dirty="0">
              <a:solidFill>
                <a:schemeClr val="bg1"/>
              </a:solidFill>
              <a:latin typeface="Calibri" pitchFamily="34" charset="0"/>
            </a:endParaRPr>
          </a:p>
        </p:txBody>
      </p:sp>
      <p:sp>
        <p:nvSpPr>
          <p:cNvPr id="12" name="11 Rectángulo"/>
          <p:cNvSpPr/>
          <p:nvPr/>
        </p:nvSpPr>
        <p:spPr>
          <a:xfrm>
            <a:off x="4860032" y="2852936"/>
            <a:ext cx="3960440" cy="2592288"/>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1" i="0" u="none" strike="noStrike" kern="1200" cap="none" spc="0" baseline="0" dirty="0" smtClean="0">
              <a:solidFill>
                <a:schemeClr val="accent5">
                  <a:lumMod val="75000"/>
                </a:schemeClr>
              </a:solidFill>
              <a:uFillTx/>
              <a:latin typeface="Century Gothic" pitchFamily="34"/>
            </a:endParaRPr>
          </a:p>
          <a:p>
            <a:pPr algn="ctr">
              <a:defRPr sz="1800" b="0" i="0" u="none" strike="noStrike" kern="0" cap="none" spc="0" baseline="0">
                <a:solidFill>
                  <a:srgbClr val="000000"/>
                </a:solidFill>
                <a:uFillTx/>
              </a:defRPr>
            </a:pPr>
            <a:r>
              <a:rPr lang="es-ES" b="1" dirty="0" smtClean="0">
                <a:solidFill>
                  <a:schemeClr val="tx2">
                    <a:lumMod val="50000"/>
                  </a:schemeClr>
                </a:solidFill>
              </a:rPr>
              <a:t> </a:t>
            </a:r>
            <a:r>
              <a:rPr lang="es-ES" sz="1600" b="1" dirty="0" smtClean="0">
                <a:solidFill>
                  <a:schemeClr val="tx2">
                    <a:lumMod val="50000"/>
                  </a:schemeClr>
                </a:solidFill>
              </a:rPr>
              <a:t>" </a:t>
            </a:r>
            <a:r>
              <a:rPr lang="es-ES" sz="1600" b="1" i="1" dirty="0" smtClean="0">
                <a:solidFill>
                  <a:schemeClr val="tx2">
                    <a:lumMod val="50000"/>
                  </a:schemeClr>
                </a:solidFill>
              </a:rPr>
              <a:t>es posible calcular de otra manera: más motivadora, más fácil, más conectada con el pensamiento de los niños, más adaptada a sus futuras necesidades. En definitiva, del modo más eficaz para que los alumnos alcancen competencia matemática"</a:t>
            </a:r>
            <a:endParaRPr lang="es-ES" sz="1600" b="1" dirty="0" smtClean="0">
              <a:solidFill>
                <a:schemeClr val="tx2">
                  <a:lumMod val="50000"/>
                </a:schemeClr>
              </a:solidFill>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dirty="0">
              <a:solidFill>
                <a:schemeClr val="tx2">
                  <a:lumMod val="50000"/>
                </a:schemeClr>
              </a:solidFill>
              <a:uFillTx/>
              <a:latin typeface="Century Gothic" pitchFamily="34"/>
            </a:endParaRPr>
          </a:p>
        </p:txBody>
      </p:sp>
      <p:sp>
        <p:nvSpPr>
          <p:cNvPr id="15" name="object 7"/>
          <p:cNvSpPr/>
          <p:nvPr/>
        </p:nvSpPr>
        <p:spPr>
          <a:xfrm>
            <a:off x="8135888" y="0"/>
            <a:ext cx="1008112" cy="980728"/>
          </a:xfrm>
          <a:prstGeom prst="rect">
            <a:avLst/>
          </a:prstGeom>
          <a:blipFill>
            <a:blip r:embed="rId2" cstate="print"/>
            <a:stretch>
              <a:fillRect/>
            </a:stretch>
          </a:blipFill>
        </p:spPr>
        <p:txBody>
          <a:bodyPr wrap="square" lIns="0" tIns="0" rIns="0" bIns="0" rtlCol="0"/>
          <a:lstStyle/>
          <a:p>
            <a:endParaRPr/>
          </a:p>
        </p:txBody>
      </p:sp>
      <p:pic>
        <p:nvPicPr>
          <p:cNvPr id="121858" name="Picture 2" descr="Resultado de imagen de jaime martinez montero blog"/>
          <p:cNvPicPr>
            <a:picLocks noChangeAspect="1" noChangeArrowheads="1"/>
          </p:cNvPicPr>
          <p:nvPr/>
        </p:nvPicPr>
        <p:blipFill>
          <a:blip r:embed="rId3" cstate="print"/>
          <a:srcRect/>
          <a:stretch>
            <a:fillRect/>
          </a:stretch>
        </p:blipFill>
        <p:spPr bwMode="auto">
          <a:xfrm>
            <a:off x="1331640" y="2636911"/>
            <a:ext cx="3240360" cy="3476716"/>
          </a:xfrm>
          <a:prstGeom prst="rect">
            <a:avLst/>
          </a:prstGeom>
          <a:ln>
            <a:noFill/>
          </a:ln>
          <a:effectLst>
            <a:outerShdw blurRad="190500" algn="tl" rotWithShape="0">
              <a:srgbClr val="000000">
                <a:alpha val="70000"/>
              </a:srgbClr>
            </a:outerShdw>
          </a:effectLst>
        </p:spPr>
      </p:pic>
      <p:sp>
        <p:nvSpPr>
          <p:cNvPr id="17" name="object 5"/>
          <p:cNvSpPr txBox="1"/>
          <p:nvPr/>
        </p:nvSpPr>
        <p:spPr>
          <a:xfrm>
            <a:off x="4927243" y="6525344"/>
            <a:ext cx="4216757" cy="253274"/>
          </a:xfrm>
          <a:prstGeom prst="rect">
            <a:avLst/>
          </a:prstGeom>
        </p:spPr>
        <p:txBody>
          <a:bodyPr vert="horz" wrap="square" lIns="0" tIns="67945" rIns="0" bIns="0" rtlCol="0">
            <a:spAutoFit/>
          </a:bodyPr>
          <a:lstStyle/>
          <a:p>
            <a:pPr algn="ctr">
              <a:lnSpc>
                <a:spcPct val="100000"/>
              </a:lnSpc>
              <a:spcBef>
                <a:spcPts val="535"/>
              </a:spcBef>
            </a:pPr>
            <a:r>
              <a:rPr sz="1200" b="1" spc="-15" dirty="0">
                <a:solidFill>
                  <a:schemeClr val="bg1">
                    <a:lumMod val="65000"/>
                  </a:schemeClr>
                </a:solidFill>
                <a:latin typeface="Calibri"/>
                <a:cs typeface="Calibri"/>
              </a:rPr>
              <a:t>LUCÍA </a:t>
            </a:r>
            <a:r>
              <a:rPr sz="1200" b="1" spc="-10" dirty="0">
                <a:solidFill>
                  <a:schemeClr val="bg1">
                    <a:lumMod val="65000"/>
                  </a:schemeClr>
                </a:solidFill>
                <a:latin typeface="Calibri"/>
                <a:cs typeface="Calibri"/>
              </a:rPr>
              <a:t>GARCÍA</a:t>
            </a:r>
            <a:r>
              <a:rPr sz="1200" b="1" spc="-30" dirty="0">
                <a:solidFill>
                  <a:schemeClr val="bg1">
                    <a:lumMod val="65000"/>
                  </a:schemeClr>
                </a:solidFill>
                <a:latin typeface="Calibri"/>
                <a:cs typeface="Calibri"/>
              </a:rPr>
              <a:t> </a:t>
            </a:r>
            <a:r>
              <a:rPr sz="1200" b="1" spc="-10" dirty="0" smtClean="0">
                <a:solidFill>
                  <a:schemeClr val="bg1">
                    <a:lumMod val="65000"/>
                  </a:schemeClr>
                </a:solidFill>
                <a:latin typeface="Calibri"/>
                <a:cs typeface="Calibri"/>
              </a:rPr>
              <a:t>MARTÍNEZ</a:t>
            </a:r>
            <a:r>
              <a:rPr lang="es-ES" sz="1200" b="1" spc="-10" dirty="0" smtClean="0">
                <a:solidFill>
                  <a:schemeClr val="bg1">
                    <a:lumMod val="65000"/>
                  </a:schemeClr>
                </a:solidFill>
                <a:latin typeface="Calibri"/>
                <a:cs typeface="Calibri"/>
              </a:rPr>
              <a:t> Y MARÍA DEL MAR QUIRELL</a:t>
            </a:r>
            <a:r>
              <a:rPr sz="1200" b="1" spc="-10" dirty="0" smtClean="0">
                <a:solidFill>
                  <a:schemeClr val="bg1">
                    <a:lumMod val="65000"/>
                  </a:schemeClr>
                </a:solidFill>
                <a:latin typeface="Calibri"/>
                <a:cs typeface="Calibri"/>
              </a:rPr>
              <a:t>.</a:t>
            </a:r>
            <a:endParaRPr sz="1200" dirty="0">
              <a:solidFill>
                <a:schemeClr val="bg1">
                  <a:lumMod val="65000"/>
                </a:schemeClr>
              </a:solidFill>
              <a:latin typeface="Calibri"/>
              <a:cs typeface="Calibri"/>
            </a:endParaRPr>
          </a:p>
        </p:txBody>
      </p:sp>
      <p:sp>
        <p:nvSpPr>
          <p:cNvPr id="18" name="17 CuadroTexto"/>
          <p:cNvSpPr txBox="1"/>
          <p:nvPr/>
        </p:nvSpPr>
        <p:spPr>
          <a:xfrm>
            <a:off x="4644008" y="5589240"/>
            <a:ext cx="4320480" cy="338554"/>
          </a:xfrm>
          <a:prstGeom prst="rect">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S" sz="1600" dirty="0" smtClean="0"/>
              <a:t>D. JAIME MARTÍNEZ MONTERO</a:t>
            </a:r>
            <a:endParaRPr lang="es-ES" sz="1600" dirty="0"/>
          </a:p>
        </p:txBody>
      </p:sp>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6 CuadroTexto"/>
          <p:cNvSpPr txBox="1">
            <a:spLocks noChangeArrowheads="1"/>
          </p:cNvSpPr>
          <p:nvPr/>
        </p:nvSpPr>
        <p:spPr bwMode="auto">
          <a:xfrm>
            <a:off x="251520" y="980728"/>
            <a:ext cx="4176464" cy="92333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buFont typeface="Arial" pitchFamily="34" charset="0"/>
              <a:buChar char="•"/>
            </a:pPr>
            <a:r>
              <a:rPr lang="es-ES" b="1" dirty="0" smtClean="0"/>
              <a:t> SISTEMA BASADO EN  REGLAS PARA MEMORIZAR. MEMORIZAR.</a:t>
            </a:r>
            <a:endParaRPr lang="es-ES" b="1" dirty="0"/>
          </a:p>
        </p:txBody>
      </p:sp>
      <p:sp>
        <p:nvSpPr>
          <p:cNvPr id="6" name="14 CuadroTexto"/>
          <p:cNvSpPr txBox="1"/>
          <p:nvPr/>
        </p:nvSpPr>
        <p:spPr>
          <a:xfrm>
            <a:off x="683568" y="188640"/>
            <a:ext cx="2880312" cy="58477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200" b="1" dirty="0" smtClean="0">
                <a:solidFill>
                  <a:schemeClr val="bg1"/>
                </a:solidFill>
                <a:latin typeface="Century Gothic" pitchFamily="34"/>
              </a:rPr>
              <a:t>TRADICIONAL</a:t>
            </a:r>
            <a:endParaRPr lang="es-ES" sz="4400" b="1" i="0" u="none" strike="noStrike" kern="1200" cap="none" spc="0" baseline="0" dirty="0">
              <a:solidFill>
                <a:schemeClr val="bg1"/>
              </a:solidFill>
              <a:uFillTx/>
              <a:latin typeface="Century Gothic" pitchFamily="34"/>
            </a:endParaRPr>
          </a:p>
        </p:txBody>
      </p:sp>
      <p:sp>
        <p:nvSpPr>
          <p:cNvPr id="4" name="14 CuadroTexto"/>
          <p:cNvSpPr txBox="1"/>
          <p:nvPr/>
        </p:nvSpPr>
        <p:spPr>
          <a:xfrm>
            <a:off x="5148064" y="188640"/>
            <a:ext cx="2880312" cy="58477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200" b="1" dirty="0" smtClean="0">
                <a:solidFill>
                  <a:schemeClr val="bg1"/>
                </a:solidFill>
                <a:latin typeface="Century Gothic" pitchFamily="34"/>
              </a:rPr>
              <a:t>ABN</a:t>
            </a:r>
            <a:endParaRPr lang="es-ES" sz="4400" b="1" i="0" u="none" strike="noStrike" kern="1200" cap="none" spc="0" baseline="0" dirty="0">
              <a:solidFill>
                <a:schemeClr val="bg1"/>
              </a:solidFill>
              <a:uFillTx/>
              <a:latin typeface="Century Gothic" pitchFamily="34"/>
            </a:endParaRPr>
          </a:p>
        </p:txBody>
      </p:sp>
      <p:sp>
        <p:nvSpPr>
          <p:cNvPr id="5" name="6 CuadroTexto"/>
          <p:cNvSpPr txBox="1">
            <a:spLocks noChangeArrowheads="1"/>
          </p:cNvSpPr>
          <p:nvPr/>
        </p:nvSpPr>
        <p:spPr bwMode="auto">
          <a:xfrm>
            <a:off x="4644008" y="980728"/>
            <a:ext cx="4248472" cy="10156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buFont typeface="Arial" pitchFamily="34" charset="0"/>
              <a:buChar char="•"/>
            </a:pPr>
            <a:r>
              <a:rPr lang="es-ES" sz="2400" b="1" dirty="0" smtClean="0"/>
              <a:t> </a:t>
            </a:r>
            <a:r>
              <a:rPr lang="es-ES" b="1" dirty="0" smtClean="0"/>
              <a:t>CAMBIO </a:t>
            </a:r>
            <a:r>
              <a:rPr lang="es-ES" b="1" dirty="0"/>
              <a:t>DE </a:t>
            </a:r>
            <a:r>
              <a:rPr lang="es-ES" b="1" dirty="0" smtClean="0"/>
              <a:t>PARADIGMA PARA LOS DOCENTES, EL ALUMNADO Y LAS FAMILIAS.  </a:t>
            </a:r>
            <a:endParaRPr lang="es-ES" b="1" dirty="0"/>
          </a:p>
        </p:txBody>
      </p:sp>
      <p:sp>
        <p:nvSpPr>
          <p:cNvPr id="7" name="6 CuadroTexto"/>
          <p:cNvSpPr txBox="1">
            <a:spLocks noChangeArrowheads="1"/>
          </p:cNvSpPr>
          <p:nvPr/>
        </p:nvSpPr>
        <p:spPr bwMode="auto">
          <a:xfrm>
            <a:off x="251520" y="1988840"/>
            <a:ext cx="4176464" cy="156966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buFont typeface="Arial" pitchFamily="34" charset="0"/>
              <a:buChar char="•"/>
            </a:pPr>
            <a:r>
              <a:rPr lang="es-ES" sz="2400" b="1" dirty="0" smtClean="0"/>
              <a:t> </a:t>
            </a:r>
            <a:r>
              <a:rPr lang="pt-BR" b="1" dirty="0" smtClean="0"/>
              <a:t>BASADO EN EL ÁBACO COMIENZA EL CÁLCULO POR LA DERECHA AL CONTRARIO DE COMO FUNCIONA NUESTRO  PROCESAMIENTO CEREBRAL.</a:t>
            </a:r>
            <a:endParaRPr lang="es-ES" b="1" dirty="0"/>
          </a:p>
        </p:txBody>
      </p:sp>
      <p:sp>
        <p:nvSpPr>
          <p:cNvPr id="8" name="6 CuadroTexto"/>
          <p:cNvSpPr txBox="1">
            <a:spLocks noChangeArrowheads="1"/>
          </p:cNvSpPr>
          <p:nvPr/>
        </p:nvSpPr>
        <p:spPr bwMode="auto">
          <a:xfrm>
            <a:off x="4644008" y="2204864"/>
            <a:ext cx="4176464" cy="120032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buFont typeface="Arial" pitchFamily="34" charset="0"/>
              <a:buChar char="•"/>
            </a:pPr>
            <a:r>
              <a:rPr lang="es-ES" b="1" dirty="0" smtClean="0"/>
              <a:t> BASADO EN EL SISTEMA DE NUMERACIÓN DECIMAL O BASE 10. EL CÁLCULO ES DE IZQUIERDA A DERECHA.</a:t>
            </a:r>
            <a:endParaRPr lang="es-ES" b="1" dirty="0"/>
          </a:p>
        </p:txBody>
      </p:sp>
      <p:sp>
        <p:nvSpPr>
          <p:cNvPr id="1026" name="AutoShape 2" descr="Resultado de imagen de ABACO"/>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Resultado de imagen de ABACO"/>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0" name="AutoShape 6" descr="Resultado de imagen de ABACO"/>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6" name="Picture 3" descr="F:\ABN\ponencia\Fotos ponencia\Patronescony sinsignificado\BlurImage_6-11-2017-9-3-31.jpg"/>
          <p:cNvPicPr>
            <a:picLocks noChangeAspect="1" noChangeArrowheads="1"/>
          </p:cNvPicPr>
          <p:nvPr/>
        </p:nvPicPr>
        <p:blipFill>
          <a:blip r:embed="rId2" cstate="print"/>
          <a:srcRect/>
          <a:stretch>
            <a:fillRect/>
          </a:stretch>
        </p:blipFill>
        <p:spPr bwMode="auto">
          <a:xfrm>
            <a:off x="4932040" y="3573016"/>
            <a:ext cx="3541726" cy="3024336"/>
          </a:xfrm>
          <a:prstGeom prst="rect">
            <a:avLst/>
          </a:prstGeom>
          <a:ln w="38100" cap="sq">
            <a:solidFill>
              <a:schemeClr val="tx1">
                <a:lumMod val="25000"/>
                <a:lumOff val="75000"/>
              </a:schemeClr>
            </a:solidFill>
            <a:prstDash val="solid"/>
            <a:miter lim="800000"/>
          </a:ln>
          <a:effectLst>
            <a:outerShdw blurRad="50800" dist="38100" dir="2700000" algn="tl" rotWithShape="0">
              <a:srgbClr val="000000">
                <a:alpha val="43000"/>
              </a:srgbClr>
            </a:outerShdw>
          </a:effectLst>
        </p:spPr>
      </p:pic>
      <p:pic>
        <p:nvPicPr>
          <p:cNvPr id="102402" name="Picture 2" descr="Resultado de imagen de ABACO"/>
          <p:cNvPicPr>
            <a:picLocks noChangeAspect="1" noChangeArrowheads="1"/>
          </p:cNvPicPr>
          <p:nvPr/>
        </p:nvPicPr>
        <p:blipFill>
          <a:blip r:embed="rId3" cstate="print"/>
          <a:srcRect/>
          <a:stretch>
            <a:fillRect/>
          </a:stretch>
        </p:blipFill>
        <p:spPr bwMode="auto">
          <a:xfrm>
            <a:off x="1043608" y="3645024"/>
            <a:ext cx="2758851" cy="2758852"/>
          </a:xfrm>
          <a:prstGeom prst="rect">
            <a:avLst/>
          </a:prstGeom>
          <a:noFill/>
        </p:spPr>
      </p:pic>
      <p:sp>
        <p:nvSpPr>
          <p:cNvPr id="18" name="object 5"/>
          <p:cNvSpPr txBox="1"/>
          <p:nvPr/>
        </p:nvSpPr>
        <p:spPr>
          <a:xfrm>
            <a:off x="0" y="6604726"/>
            <a:ext cx="4216757" cy="253274"/>
          </a:xfrm>
          <a:prstGeom prst="rect">
            <a:avLst/>
          </a:prstGeom>
        </p:spPr>
        <p:txBody>
          <a:bodyPr vert="horz" wrap="square" lIns="0" tIns="67945" rIns="0" bIns="0" rtlCol="0">
            <a:spAutoFit/>
          </a:bodyPr>
          <a:lstStyle/>
          <a:p>
            <a:pPr algn="ctr">
              <a:lnSpc>
                <a:spcPct val="100000"/>
              </a:lnSpc>
              <a:spcBef>
                <a:spcPts val="535"/>
              </a:spcBef>
            </a:pPr>
            <a:r>
              <a:rPr sz="1200" b="1" spc="-15" dirty="0">
                <a:solidFill>
                  <a:schemeClr val="bg1">
                    <a:lumMod val="65000"/>
                  </a:schemeClr>
                </a:solidFill>
                <a:latin typeface="Calibri"/>
                <a:cs typeface="Calibri"/>
              </a:rPr>
              <a:t>LUCÍA </a:t>
            </a:r>
            <a:r>
              <a:rPr sz="1200" b="1" spc="-10" dirty="0">
                <a:solidFill>
                  <a:schemeClr val="bg1">
                    <a:lumMod val="65000"/>
                  </a:schemeClr>
                </a:solidFill>
                <a:latin typeface="Calibri"/>
                <a:cs typeface="Calibri"/>
              </a:rPr>
              <a:t>GARCÍA</a:t>
            </a:r>
            <a:r>
              <a:rPr sz="1200" b="1" spc="-30" dirty="0">
                <a:solidFill>
                  <a:schemeClr val="bg1">
                    <a:lumMod val="65000"/>
                  </a:schemeClr>
                </a:solidFill>
                <a:latin typeface="Calibri"/>
                <a:cs typeface="Calibri"/>
              </a:rPr>
              <a:t> </a:t>
            </a:r>
            <a:r>
              <a:rPr sz="1200" b="1" spc="-10" dirty="0" smtClean="0">
                <a:solidFill>
                  <a:schemeClr val="bg1">
                    <a:lumMod val="65000"/>
                  </a:schemeClr>
                </a:solidFill>
                <a:latin typeface="Calibri"/>
                <a:cs typeface="Calibri"/>
              </a:rPr>
              <a:t>MARTÍNEZ</a:t>
            </a:r>
            <a:r>
              <a:rPr lang="es-ES" sz="1200" b="1" spc="-10" dirty="0" smtClean="0">
                <a:solidFill>
                  <a:schemeClr val="bg1">
                    <a:lumMod val="65000"/>
                  </a:schemeClr>
                </a:solidFill>
                <a:latin typeface="Calibri"/>
                <a:cs typeface="Calibri"/>
              </a:rPr>
              <a:t> Y MARÍA DEL MAR QUIRELL</a:t>
            </a:r>
            <a:r>
              <a:rPr sz="1200" b="1" spc="-10" dirty="0" smtClean="0">
                <a:solidFill>
                  <a:schemeClr val="bg1">
                    <a:lumMod val="65000"/>
                  </a:schemeClr>
                </a:solidFill>
                <a:latin typeface="Calibri"/>
                <a:cs typeface="Calibri"/>
              </a:rPr>
              <a:t>.</a:t>
            </a:r>
            <a:endParaRPr sz="1200" dirty="0">
              <a:solidFill>
                <a:schemeClr val="bg1">
                  <a:lumMod val="65000"/>
                </a:schemeClr>
              </a:solidFill>
              <a:latin typeface="Calibri"/>
              <a:cs typeface="Calibri"/>
            </a:endParaRPr>
          </a:p>
        </p:txBody>
      </p:sp>
      <p:sp>
        <p:nvSpPr>
          <p:cNvPr id="20" name="object 7"/>
          <p:cNvSpPr/>
          <p:nvPr/>
        </p:nvSpPr>
        <p:spPr>
          <a:xfrm>
            <a:off x="8135888" y="0"/>
            <a:ext cx="1008112" cy="980728"/>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6 CuadroTexto"/>
          <p:cNvSpPr txBox="1">
            <a:spLocks noChangeArrowheads="1"/>
          </p:cNvSpPr>
          <p:nvPr/>
        </p:nvSpPr>
        <p:spPr bwMode="auto">
          <a:xfrm>
            <a:off x="72008" y="980728"/>
            <a:ext cx="4499992" cy="92333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buFont typeface="Arial" pitchFamily="34" charset="0"/>
              <a:buChar char="•"/>
            </a:pPr>
            <a:r>
              <a:rPr lang="es-ES" b="1" dirty="0" smtClean="0">
                <a:solidFill>
                  <a:schemeClr val="tx1"/>
                </a:solidFill>
              </a:rPr>
              <a:t> PARTE DE SITUACIONES FICTICIAS PLASMADAS EN LOS LIBROS Y CUADERNILLOS. </a:t>
            </a:r>
            <a:endParaRPr lang="es-ES" b="1" dirty="0">
              <a:solidFill>
                <a:schemeClr val="tx1"/>
              </a:solidFill>
            </a:endParaRPr>
          </a:p>
        </p:txBody>
      </p:sp>
      <p:sp>
        <p:nvSpPr>
          <p:cNvPr id="6" name="14 CuadroTexto"/>
          <p:cNvSpPr txBox="1"/>
          <p:nvPr/>
        </p:nvSpPr>
        <p:spPr>
          <a:xfrm>
            <a:off x="683568" y="188640"/>
            <a:ext cx="2880312" cy="58477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200" b="1" dirty="0" smtClean="0">
                <a:solidFill>
                  <a:schemeClr val="bg1"/>
                </a:solidFill>
                <a:latin typeface="Century Gothic" pitchFamily="34"/>
              </a:rPr>
              <a:t>TRADICIONAL</a:t>
            </a:r>
            <a:endParaRPr lang="es-ES" sz="4400" b="1" i="0" u="none" strike="noStrike" kern="1200" cap="none" spc="0" baseline="0" dirty="0">
              <a:solidFill>
                <a:schemeClr val="bg1"/>
              </a:solidFill>
              <a:uFillTx/>
              <a:latin typeface="Century Gothic" pitchFamily="34"/>
            </a:endParaRPr>
          </a:p>
        </p:txBody>
      </p:sp>
      <p:sp>
        <p:nvSpPr>
          <p:cNvPr id="4" name="14 CuadroTexto"/>
          <p:cNvSpPr txBox="1"/>
          <p:nvPr/>
        </p:nvSpPr>
        <p:spPr>
          <a:xfrm>
            <a:off x="5004048" y="188640"/>
            <a:ext cx="2880312" cy="58477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200" b="1" dirty="0" smtClean="0">
                <a:solidFill>
                  <a:schemeClr val="bg1"/>
                </a:solidFill>
                <a:latin typeface="Century Gothic" pitchFamily="34"/>
              </a:rPr>
              <a:t>ABN</a:t>
            </a:r>
            <a:endParaRPr lang="es-ES" sz="4400" b="1" i="0" u="none" strike="noStrike" kern="1200" cap="none" spc="0" baseline="0" dirty="0">
              <a:solidFill>
                <a:schemeClr val="bg1"/>
              </a:solidFill>
              <a:uFillTx/>
              <a:latin typeface="Century Gothic" pitchFamily="34"/>
            </a:endParaRPr>
          </a:p>
        </p:txBody>
      </p:sp>
      <p:sp>
        <p:nvSpPr>
          <p:cNvPr id="5" name="6 CuadroTexto"/>
          <p:cNvSpPr txBox="1">
            <a:spLocks noChangeArrowheads="1"/>
          </p:cNvSpPr>
          <p:nvPr/>
        </p:nvSpPr>
        <p:spPr bwMode="auto">
          <a:xfrm>
            <a:off x="4644008" y="980728"/>
            <a:ext cx="4320480" cy="120032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es-ES" b="1" dirty="0" smtClean="0"/>
              <a:t>PARTE DE SITUACIONES REALES Y RELACIONADAS CON LA REALIDAD Y EXPERIENCIA DEL NIÑO/A. </a:t>
            </a:r>
            <a:endParaRPr lang="es-ES" b="1" dirty="0"/>
          </a:p>
        </p:txBody>
      </p:sp>
      <p:sp>
        <p:nvSpPr>
          <p:cNvPr id="7" name="6 CuadroTexto"/>
          <p:cNvSpPr txBox="1">
            <a:spLocks noChangeArrowheads="1"/>
          </p:cNvSpPr>
          <p:nvPr/>
        </p:nvSpPr>
        <p:spPr bwMode="auto">
          <a:xfrm>
            <a:off x="72008" y="1988840"/>
            <a:ext cx="4427984" cy="1754326"/>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buFont typeface="Arial" pitchFamily="34" charset="0"/>
              <a:buChar char="•"/>
            </a:pPr>
            <a:r>
              <a:rPr lang="es-ES" dirty="0" smtClean="0"/>
              <a:t> </a:t>
            </a:r>
            <a:r>
              <a:rPr lang="es-ES_tradnl" b="1" dirty="0" smtClean="0"/>
              <a:t>OBLIGA A UN PROCESO DE CÁLCULO MEMORÍSTICO, POSICIONAL, CIEGO, INFLEXIBLE  COMO SI HUBIERA SÓLO ÓRDENES DE UNIDADES </a:t>
            </a:r>
            <a:r>
              <a:rPr lang="es-ES" b="1" dirty="0" smtClean="0"/>
              <a:t>I</a:t>
            </a:r>
            <a:r>
              <a:rPr lang="es-ES_tradnl" b="1" dirty="0" smtClean="0"/>
              <a:t>NFERIORES A 10</a:t>
            </a:r>
            <a:r>
              <a:rPr lang="es-ES_tradnl" dirty="0" smtClean="0"/>
              <a:t>.</a:t>
            </a:r>
            <a:r>
              <a:rPr lang="es-ES_tradnl" dirty="0" smtClean="0">
                <a:solidFill>
                  <a:srgbClr val="E46C0A"/>
                </a:solidFill>
              </a:rPr>
              <a:t>  </a:t>
            </a:r>
            <a:endParaRPr lang="es-ES" b="1" dirty="0" smtClean="0">
              <a:solidFill>
                <a:srgbClr val="E46C0A"/>
              </a:solidFill>
            </a:endParaRPr>
          </a:p>
        </p:txBody>
      </p:sp>
      <p:sp>
        <p:nvSpPr>
          <p:cNvPr id="8" name="6 CuadroTexto"/>
          <p:cNvSpPr txBox="1">
            <a:spLocks noChangeArrowheads="1"/>
          </p:cNvSpPr>
          <p:nvPr/>
        </p:nvSpPr>
        <p:spPr bwMode="auto">
          <a:xfrm>
            <a:off x="4644008" y="2276872"/>
            <a:ext cx="4320480" cy="92333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buFont typeface="Arial" pitchFamily="34" charset="0"/>
              <a:buChar char="•"/>
            </a:pPr>
            <a:r>
              <a:rPr lang="es-ES" b="1" dirty="0" smtClean="0"/>
              <a:t> SUSTITUYE EL CÁLCULO POSICIONAL POR UN CÁLCULO ABIERTO.</a:t>
            </a:r>
            <a:endParaRPr lang="es-ES" b="1" dirty="0"/>
          </a:p>
        </p:txBody>
      </p:sp>
      <p:sp>
        <p:nvSpPr>
          <p:cNvPr id="1026" name="AutoShape 2" descr="Resultado de imagen de ABACO"/>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Resultado de imagen de ABACO"/>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0" name="AutoShape 6" descr="Resultado de imagen de ABACO"/>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5" name="6 CuadroTexto"/>
          <p:cNvSpPr txBox="1">
            <a:spLocks noChangeArrowheads="1"/>
          </p:cNvSpPr>
          <p:nvPr/>
        </p:nvSpPr>
        <p:spPr bwMode="auto">
          <a:xfrm>
            <a:off x="323528" y="3933056"/>
            <a:ext cx="4139952" cy="584775"/>
          </a:xfrm>
          <a:prstGeom prst="rect">
            <a:avLst/>
          </a:prstGeom>
          <a:solidFill>
            <a:schemeClr val="bg1">
              <a:lumMod val="85000"/>
            </a:schemeClr>
          </a:solidFill>
          <a:ln w="9525">
            <a:noFill/>
            <a:miter lim="800000"/>
            <a:headEnd/>
            <a:tailEnd/>
          </a:ln>
        </p:spPr>
        <p:txBody>
          <a:bodyPr wrap="square">
            <a:spAutoFit/>
          </a:bodyPr>
          <a:lstStyle/>
          <a:p>
            <a:r>
              <a:rPr lang="es-ES" sz="2400" b="1" dirty="0" smtClean="0"/>
              <a:t>     </a:t>
            </a:r>
            <a:r>
              <a:rPr lang="es-ES" sz="3200" b="1" dirty="0" smtClean="0"/>
              <a:t>32 + 27 + 11= 70</a:t>
            </a:r>
            <a:endParaRPr lang="es-ES" sz="3200" b="1" dirty="0"/>
          </a:p>
        </p:txBody>
      </p:sp>
      <p:pic>
        <p:nvPicPr>
          <p:cNvPr id="90116" name="Picture 4" descr="C:\Users\Portatil-1\Documents\CURSO 15-16\FOTOS 15-16\JUEOS MATEMÁTICOS\2º ANTOLIO- LEO\DSC08074.JPG"/>
          <p:cNvPicPr>
            <a:picLocks noChangeAspect="1" noChangeArrowheads="1"/>
          </p:cNvPicPr>
          <p:nvPr/>
        </p:nvPicPr>
        <p:blipFill>
          <a:blip r:embed="rId2" cstate="print"/>
          <a:srcRect/>
          <a:stretch>
            <a:fillRect/>
          </a:stretch>
        </p:blipFill>
        <p:spPr bwMode="auto">
          <a:xfrm>
            <a:off x="4788024" y="3356992"/>
            <a:ext cx="3995936" cy="2996952"/>
          </a:xfrm>
          <a:prstGeom prst="rect">
            <a:avLst/>
          </a:prstGeom>
          <a:noFill/>
          <a:ln>
            <a:solidFill>
              <a:schemeClr val="accent2">
                <a:lumMod val="50000"/>
              </a:schemeClr>
            </a:solidFill>
          </a:ln>
        </p:spPr>
      </p:pic>
      <p:sp>
        <p:nvSpPr>
          <p:cNvPr id="13" name="object 5"/>
          <p:cNvSpPr txBox="1"/>
          <p:nvPr/>
        </p:nvSpPr>
        <p:spPr>
          <a:xfrm>
            <a:off x="0" y="6604726"/>
            <a:ext cx="4216757" cy="253274"/>
          </a:xfrm>
          <a:prstGeom prst="rect">
            <a:avLst/>
          </a:prstGeom>
        </p:spPr>
        <p:txBody>
          <a:bodyPr vert="horz" wrap="square" lIns="0" tIns="67945" rIns="0" bIns="0" rtlCol="0">
            <a:spAutoFit/>
          </a:bodyPr>
          <a:lstStyle/>
          <a:p>
            <a:pPr algn="ctr">
              <a:lnSpc>
                <a:spcPct val="100000"/>
              </a:lnSpc>
              <a:spcBef>
                <a:spcPts val="535"/>
              </a:spcBef>
            </a:pPr>
            <a:r>
              <a:rPr sz="1200" b="1" spc="-15" dirty="0">
                <a:solidFill>
                  <a:schemeClr val="bg1">
                    <a:lumMod val="65000"/>
                  </a:schemeClr>
                </a:solidFill>
                <a:latin typeface="Calibri"/>
                <a:cs typeface="Calibri"/>
              </a:rPr>
              <a:t>LUCÍA </a:t>
            </a:r>
            <a:r>
              <a:rPr sz="1200" b="1" spc="-10" dirty="0">
                <a:solidFill>
                  <a:schemeClr val="bg1">
                    <a:lumMod val="65000"/>
                  </a:schemeClr>
                </a:solidFill>
                <a:latin typeface="Calibri"/>
                <a:cs typeface="Calibri"/>
              </a:rPr>
              <a:t>GARCÍA</a:t>
            </a:r>
            <a:r>
              <a:rPr sz="1200" b="1" spc="-30" dirty="0">
                <a:solidFill>
                  <a:schemeClr val="bg1">
                    <a:lumMod val="65000"/>
                  </a:schemeClr>
                </a:solidFill>
                <a:latin typeface="Calibri"/>
                <a:cs typeface="Calibri"/>
              </a:rPr>
              <a:t> </a:t>
            </a:r>
            <a:r>
              <a:rPr sz="1200" b="1" spc="-10" dirty="0" smtClean="0">
                <a:solidFill>
                  <a:schemeClr val="bg1">
                    <a:lumMod val="65000"/>
                  </a:schemeClr>
                </a:solidFill>
                <a:latin typeface="Calibri"/>
                <a:cs typeface="Calibri"/>
              </a:rPr>
              <a:t>MARTÍNEZ</a:t>
            </a:r>
            <a:r>
              <a:rPr lang="es-ES" sz="1200" b="1" spc="-10" dirty="0" smtClean="0">
                <a:solidFill>
                  <a:schemeClr val="bg1">
                    <a:lumMod val="65000"/>
                  </a:schemeClr>
                </a:solidFill>
                <a:latin typeface="Calibri"/>
                <a:cs typeface="Calibri"/>
              </a:rPr>
              <a:t> Y MARÍA DEL MAR QUIRELL</a:t>
            </a:r>
            <a:r>
              <a:rPr sz="1200" b="1" spc="-10" dirty="0" smtClean="0">
                <a:solidFill>
                  <a:schemeClr val="bg1">
                    <a:lumMod val="65000"/>
                  </a:schemeClr>
                </a:solidFill>
                <a:latin typeface="Calibri"/>
                <a:cs typeface="Calibri"/>
              </a:rPr>
              <a:t>.</a:t>
            </a:r>
            <a:endParaRPr sz="1200" dirty="0">
              <a:solidFill>
                <a:schemeClr val="bg1">
                  <a:lumMod val="65000"/>
                </a:schemeClr>
              </a:solidFill>
              <a:latin typeface="Calibri"/>
              <a:cs typeface="Calibri"/>
            </a:endParaRPr>
          </a:p>
        </p:txBody>
      </p:sp>
      <p:sp>
        <p:nvSpPr>
          <p:cNvPr id="14" name="object 7"/>
          <p:cNvSpPr/>
          <p:nvPr/>
        </p:nvSpPr>
        <p:spPr>
          <a:xfrm>
            <a:off x="8135888" y="-27384"/>
            <a:ext cx="1008112" cy="98072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6 CuadroTexto"/>
          <p:cNvSpPr txBox="1">
            <a:spLocks noChangeArrowheads="1"/>
          </p:cNvSpPr>
          <p:nvPr/>
        </p:nvSpPr>
        <p:spPr bwMode="auto">
          <a:xfrm>
            <a:off x="395536" y="908720"/>
            <a:ext cx="3744416" cy="249299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buFont typeface="Arial" pitchFamily="34" charset="0"/>
              <a:buChar char="•"/>
            </a:pPr>
            <a:r>
              <a:rPr lang="es-ES" sz="2400" b="1" dirty="0" smtClean="0"/>
              <a:t> </a:t>
            </a:r>
            <a:r>
              <a:rPr lang="es-ES" b="1" dirty="0" smtClean="0"/>
              <a:t>LAS OPERACIONES BÁSICAS LLEVAN SIEMPRE LLEVADAS.</a:t>
            </a:r>
          </a:p>
          <a:p>
            <a:pPr algn="ctr"/>
            <a:r>
              <a:rPr lang="es-ES" sz="3200" b="1" dirty="0" smtClean="0"/>
              <a:t>1 2 6</a:t>
            </a:r>
          </a:p>
          <a:p>
            <a:pPr algn="ctr"/>
            <a:r>
              <a:rPr lang="es-ES" sz="3200" b="1" dirty="0" smtClean="0"/>
              <a:t>_ 8 7</a:t>
            </a:r>
          </a:p>
          <a:p>
            <a:pPr algn="ctr"/>
            <a:r>
              <a:rPr lang="es-ES" sz="3200" b="1" dirty="0" smtClean="0"/>
              <a:t> 0 3 9</a:t>
            </a:r>
          </a:p>
        </p:txBody>
      </p:sp>
      <p:sp>
        <p:nvSpPr>
          <p:cNvPr id="6" name="14 CuadroTexto"/>
          <p:cNvSpPr txBox="1"/>
          <p:nvPr/>
        </p:nvSpPr>
        <p:spPr>
          <a:xfrm>
            <a:off x="683568" y="188640"/>
            <a:ext cx="2880312" cy="58477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200" b="1" dirty="0" smtClean="0">
                <a:solidFill>
                  <a:schemeClr val="bg1"/>
                </a:solidFill>
                <a:latin typeface="Century Gothic" pitchFamily="34"/>
              </a:rPr>
              <a:t>TRADICIONAL</a:t>
            </a:r>
            <a:endParaRPr lang="es-ES" sz="4400" b="1" i="0" u="none" strike="noStrike" kern="1200" cap="none" spc="0" baseline="0" dirty="0">
              <a:solidFill>
                <a:schemeClr val="bg1"/>
              </a:solidFill>
              <a:uFillTx/>
              <a:latin typeface="Century Gothic" pitchFamily="34"/>
            </a:endParaRPr>
          </a:p>
        </p:txBody>
      </p:sp>
      <p:sp>
        <p:nvSpPr>
          <p:cNvPr id="4" name="14 CuadroTexto"/>
          <p:cNvSpPr txBox="1"/>
          <p:nvPr/>
        </p:nvSpPr>
        <p:spPr>
          <a:xfrm>
            <a:off x="5076056" y="188640"/>
            <a:ext cx="2880312" cy="58477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200" b="1" dirty="0" smtClean="0">
                <a:solidFill>
                  <a:schemeClr val="bg1"/>
                </a:solidFill>
                <a:latin typeface="Century Gothic" pitchFamily="34"/>
              </a:rPr>
              <a:t>ABN</a:t>
            </a:r>
            <a:endParaRPr lang="es-ES" sz="4400" b="1" i="0" u="none" strike="noStrike" kern="1200" cap="none" spc="0" baseline="0" dirty="0">
              <a:solidFill>
                <a:schemeClr val="bg1"/>
              </a:solidFill>
              <a:uFillTx/>
              <a:latin typeface="Century Gothic" pitchFamily="34"/>
            </a:endParaRPr>
          </a:p>
        </p:txBody>
      </p:sp>
      <p:sp>
        <p:nvSpPr>
          <p:cNvPr id="5" name="6 CuadroTexto"/>
          <p:cNvSpPr txBox="1">
            <a:spLocks noChangeArrowheads="1"/>
          </p:cNvSpPr>
          <p:nvPr/>
        </p:nvSpPr>
        <p:spPr bwMode="auto">
          <a:xfrm>
            <a:off x="4499992" y="1024860"/>
            <a:ext cx="4104456" cy="110799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buFont typeface="Arial" pitchFamily="34" charset="0"/>
              <a:buChar char="•"/>
            </a:pPr>
            <a:r>
              <a:rPr lang="es-ES" sz="2400" b="1" dirty="0" smtClean="0"/>
              <a:t> </a:t>
            </a:r>
            <a:r>
              <a:rPr lang="es-ES" b="1" dirty="0" smtClean="0"/>
              <a:t>ELIMINA LAS TEMIDAS “LLEVADAS”.</a:t>
            </a:r>
          </a:p>
          <a:p>
            <a:endParaRPr lang="es-ES" sz="2400" b="1" dirty="0" smtClean="0"/>
          </a:p>
        </p:txBody>
      </p:sp>
      <p:sp>
        <p:nvSpPr>
          <p:cNvPr id="1026" name="AutoShape 2" descr="Resultado de imagen de ABACO"/>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Resultado de imagen de ABACO"/>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0" name="AutoShape 6" descr="Resultado de imagen de ABACO"/>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cxnSp>
        <p:nvCxnSpPr>
          <p:cNvPr id="16" name="15 Conector recto"/>
          <p:cNvCxnSpPr/>
          <p:nvPr/>
        </p:nvCxnSpPr>
        <p:spPr>
          <a:xfrm>
            <a:off x="1187624" y="2852936"/>
            <a:ext cx="23042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6 CuadroTexto"/>
          <p:cNvSpPr txBox="1">
            <a:spLocks noChangeArrowheads="1"/>
          </p:cNvSpPr>
          <p:nvPr/>
        </p:nvSpPr>
        <p:spPr bwMode="auto">
          <a:xfrm>
            <a:off x="251520" y="3573016"/>
            <a:ext cx="3960440" cy="738664"/>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buFont typeface="Arial" pitchFamily="34" charset="0"/>
              <a:buChar char="•"/>
            </a:pPr>
            <a:r>
              <a:rPr lang="es-ES" sz="2400" b="1" dirty="0" smtClean="0"/>
              <a:t> </a:t>
            </a:r>
            <a:r>
              <a:rPr lang="es-ES" b="1" dirty="0" smtClean="0"/>
              <a:t>EL FORMATO DE LAS OPERACIONES ES OPACO.</a:t>
            </a:r>
            <a:endParaRPr lang="es-ES" b="1" dirty="0"/>
          </a:p>
        </p:txBody>
      </p:sp>
      <p:sp>
        <p:nvSpPr>
          <p:cNvPr id="21" name="6 CuadroTexto"/>
          <p:cNvSpPr txBox="1">
            <a:spLocks noChangeArrowheads="1"/>
          </p:cNvSpPr>
          <p:nvPr/>
        </p:nvSpPr>
        <p:spPr bwMode="auto">
          <a:xfrm>
            <a:off x="4355976" y="2204864"/>
            <a:ext cx="4392488" cy="73866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buFont typeface="Arial" pitchFamily="34" charset="0"/>
              <a:buChar char="•"/>
            </a:pPr>
            <a:r>
              <a:rPr lang="es-ES" sz="2400" b="1" dirty="0" smtClean="0"/>
              <a:t> </a:t>
            </a:r>
            <a:r>
              <a:rPr lang="es-ES" b="1" dirty="0" smtClean="0"/>
              <a:t>BASADO EN LA MANIPULACIÓN DE MATERIALES BARATOS. </a:t>
            </a:r>
            <a:endParaRPr lang="es-ES" b="1" dirty="0"/>
          </a:p>
        </p:txBody>
      </p:sp>
      <p:sp>
        <p:nvSpPr>
          <p:cNvPr id="14" name="6 CuadroTexto"/>
          <p:cNvSpPr txBox="1">
            <a:spLocks noChangeArrowheads="1"/>
          </p:cNvSpPr>
          <p:nvPr/>
        </p:nvSpPr>
        <p:spPr bwMode="auto">
          <a:xfrm>
            <a:off x="4355976" y="3068960"/>
            <a:ext cx="4392488" cy="110799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buFont typeface="Arial" pitchFamily="34" charset="0"/>
              <a:buChar char="•"/>
            </a:pPr>
            <a:r>
              <a:rPr lang="es-ES" sz="2400" b="1" dirty="0" smtClean="0"/>
              <a:t> </a:t>
            </a:r>
            <a:r>
              <a:rPr lang="es-ES" b="1" dirty="0" smtClean="0"/>
              <a:t>EL FORMATO DE LAS OPERACIONES ES TRANSPARENTE</a:t>
            </a:r>
            <a:r>
              <a:rPr lang="es-ES" sz="2400" b="1" dirty="0" smtClean="0"/>
              <a:t>.</a:t>
            </a:r>
            <a:endParaRPr lang="es-ES" sz="2400" b="1" dirty="0"/>
          </a:p>
        </p:txBody>
      </p:sp>
      <p:pic>
        <p:nvPicPr>
          <p:cNvPr id="100356" name="Picture 4" descr="Resultado de imagen de REJILLA ABN"/>
          <p:cNvPicPr>
            <a:picLocks noChangeAspect="1" noChangeArrowheads="1"/>
          </p:cNvPicPr>
          <p:nvPr/>
        </p:nvPicPr>
        <p:blipFill>
          <a:blip r:embed="rId2" cstate="print"/>
          <a:srcRect/>
          <a:stretch>
            <a:fillRect/>
          </a:stretch>
        </p:blipFill>
        <p:spPr bwMode="auto">
          <a:xfrm>
            <a:off x="7452320" y="3212976"/>
            <a:ext cx="1187625" cy="890719"/>
          </a:xfrm>
          <a:prstGeom prst="rect">
            <a:avLst/>
          </a:prstGeom>
          <a:noFill/>
        </p:spPr>
      </p:pic>
      <p:pic>
        <p:nvPicPr>
          <p:cNvPr id="17" name="Picture 3"/>
          <p:cNvPicPr>
            <a:picLocks noChangeAspect="1" noChangeArrowheads="1"/>
          </p:cNvPicPr>
          <p:nvPr/>
        </p:nvPicPr>
        <p:blipFill>
          <a:blip r:embed="rId3" cstate="print"/>
          <a:srcRect/>
          <a:stretch>
            <a:fillRect/>
          </a:stretch>
        </p:blipFill>
        <p:spPr bwMode="auto">
          <a:xfrm>
            <a:off x="3995936" y="4509120"/>
            <a:ext cx="1902368" cy="2088232"/>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style>
          <a:lnRef idx="2">
            <a:schemeClr val="accent2"/>
          </a:lnRef>
          <a:fillRef idx="1">
            <a:schemeClr val="lt1"/>
          </a:fillRef>
          <a:effectRef idx="0">
            <a:schemeClr val="accent2"/>
          </a:effectRef>
          <a:fontRef idx="minor">
            <a:schemeClr val="dk1"/>
          </a:fontRef>
        </p:style>
      </p:pic>
      <p:sp>
        <p:nvSpPr>
          <p:cNvPr id="18" name="object 5"/>
          <p:cNvSpPr txBox="1"/>
          <p:nvPr/>
        </p:nvSpPr>
        <p:spPr>
          <a:xfrm>
            <a:off x="0" y="6604726"/>
            <a:ext cx="4216757" cy="253274"/>
          </a:xfrm>
          <a:prstGeom prst="rect">
            <a:avLst/>
          </a:prstGeom>
        </p:spPr>
        <p:txBody>
          <a:bodyPr vert="horz" wrap="square" lIns="0" tIns="67945" rIns="0" bIns="0" rtlCol="0">
            <a:spAutoFit/>
          </a:bodyPr>
          <a:lstStyle/>
          <a:p>
            <a:pPr algn="ctr">
              <a:lnSpc>
                <a:spcPct val="100000"/>
              </a:lnSpc>
              <a:spcBef>
                <a:spcPts val="535"/>
              </a:spcBef>
            </a:pPr>
            <a:r>
              <a:rPr sz="1200" b="1" spc="-15" dirty="0">
                <a:solidFill>
                  <a:schemeClr val="bg1">
                    <a:lumMod val="65000"/>
                  </a:schemeClr>
                </a:solidFill>
                <a:latin typeface="Calibri"/>
                <a:cs typeface="Calibri"/>
              </a:rPr>
              <a:t>LUCÍA </a:t>
            </a:r>
            <a:r>
              <a:rPr sz="1200" b="1" spc="-10" dirty="0">
                <a:solidFill>
                  <a:schemeClr val="bg1">
                    <a:lumMod val="65000"/>
                  </a:schemeClr>
                </a:solidFill>
                <a:latin typeface="Calibri"/>
                <a:cs typeface="Calibri"/>
              </a:rPr>
              <a:t>GARCÍA</a:t>
            </a:r>
            <a:r>
              <a:rPr sz="1200" b="1" spc="-30" dirty="0">
                <a:solidFill>
                  <a:schemeClr val="bg1">
                    <a:lumMod val="65000"/>
                  </a:schemeClr>
                </a:solidFill>
                <a:latin typeface="Calibri"/>
                <a:cs typeface="Calibri"/>
              </a:rPr>
              <a:t> </a:t>
            </a:r>
            <a:r>
              <a:rPr sz="1200" b="1" spc="-10" dirty="0" smtClean="0">
                <a:solidFill>
                  <a:schemeClr val="bg1">
                    <a:lumMod val="65000"/>
                  </a:schemeClr>
                </a:solidFill>
                <a:latin typeface="Calibri"/>
                <a:cs typeface="Calibri"/>
              </a:rPr>
              <a:t>MARTÍNEZ</a:t>
            </a:r>
            <a:r>
              <a:rPr lang="es-ES" sz="1200" b="1" spc="-10" dirty="0" smtClean="0">
                <a:solidFill>
                  <a:schemeClr val="bg1">
                    <a:lumMod val="65000"/>
                  </a:schemeClr>
                </a:solidFill>
                <a:latin typeface="Calibri"/>
                <a:cs typeface="Calibri"/>
              </a:rPr>
              <a:t> Y MARÍA DEL MAR QUIRELL</a:t>
            </a:r>
            <a:r>
              <a:rPr sz="1200" b="1" spc="-10" dirty="0" smtClean="0">
                <a:solidFill>
                  <a:schemeClr val="bg1">
                    <a:lumMod val="65000"/>
                  </a:schemeClr>
                </a:solidFill>
                <a:latin typeface="Calibri"/>
                <a:cs typeface="Calibri"/>
              </a:rPr>
              <a:t>.</a:t>
            </a:r>
            <a:endParaRPr sz="1200" dirty="0">
              <a:solidFill>
                <a:schemeClr val="bg1">
                  <a:lumMod val="65000"/>
                </a:schemeClr>
              </a:solidFill>
              <a:latin typeface="Calibri"/>
              <a:cs typeface="Calibri"/>
            </a:endParaRPr>
          </a:p>
        </p:txBody>
      </p:sp>
      <p:sp>
        <p:nvSpPr>
          <p:cNvPr id="19" name="object 7"/>
          <p:cNvSpPr/>
          <p:nvPr/>
        </p:nvSpPr>
        <p:spPr>
          <a:xfrm>
            <a:off x="8135888" y="0"/>
            <a:ext cx="1008112" cy="980728"/>
          </a:xfrm>
          <a:prstGeom prst="rect">
            <a:avLst/>
          </a:prstGeom>
          <a:blipFill>
            <a:blip r:embed="rId4" cstate="print"/>
            <a:stretch>
              <a:fillRect/>
            </a:stretch>
          </a:blipFill>
        </p:spPr>
        <p:txBody>
          <a:bodyPr wrap="square" lIns="0" tIns="0" rIns="0" bIns="0" rtlCol="0"/>
          <a:lstStyle/>
          <a:p>
            <a:endParaRPr/>
          </a:p>
        </p:txBody>
      </p:sp>
      <p:pic>
        <p:nvPicPr>
          <p:cNvPr id="4099" name="Picture 3" descr="C:\Users\Portatil-1\Documents\FOTOS ABN 1º TRIMESTRE\1º T PRIMARIA\IMG_20171002_100845.jpg"/>
          <p:cNvPicPr>
            <a:picLocks noChangeAspect="1" noChangeArrowheads="1"/>
          </p:cNvPicPr>
          <p:nvPr/>
        </p:nvPicPr>
        <p:blipFill>
          <a:blip r:embed="rId5" cstate="print"/>
          <a:srcRect/>
          <a:stretch>
            <a:fillRect/>
          </a:stretch>
        </p:blipFill>
        <p:spPr bwMode="auto">
          <a:xfrm>
            <a:off x="6084168" y="4653136"/>
            <a:ext cx="2592288" cy="1944216"/>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6 CuadroTexto"/>
          <p:cNvSpPr txBox="1">
            <a:spLocks noChangeArrowheads="1"/>
          </p:cNvSpPr>
          <p:nvPr/>
        </p:nvSpPr>
        <p:spPr bwMode="auto">
          <a:xfrm>
            <a:off x="179512" y="1052736"/>
            <a:ext cx="4320480" cy="144655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lgn="ctr">
              <a:buFont typeface="Arial" pitchFamily="34" charset="0"/>
              <a:buChar char="•"/>
            </a:pPr>
            <a:r>
              <a:rPr lang="es-ES" sz="2400" b="1" dirty="0" smtClean="0"/>
              <a:t> </a:t>
            </a:r>
            <a:r>
              <a:rPr lang="es-ES" sz="1600" b="1" dirty="0" smtClean="0"/>
              <a:t>LAS OPERCIONES BÁSICAS SE RESUELVEN SIGUIENDO REGLAS Y PASOS IMPOSIBLES DE ADAPTAR A LA DIVERSIDAD DEL ALUMNADO. “</a:t>
            </a:r>
            <a:r>
              <a:rPr lang="es-ES" sz="1600" b="1" i="1" dirty="0" smtClean="0"/>
              <a:t>SE HACE  ASÍ”.</a:t>
            </a:r>
            <a:endParaRPr lang="es-ES" sz="1600" b="1" dirty="0" smtClean="0"/>
          </a:p>
        </p:txBody>
      </p:sp>
      <p:sp>
        <p:nvSpPr>
          <p:cNvPr id="6" name="14 CuadroTexto"/>
          <p:cNvSpPr txBox="1"/>
          <p:nvPr/>
        </p:nvSpPr>
        <p:spPr>
          <a:xfrm>
            <a:off x="683568" y="188640"/>
            <a:ext cx="2880312" cy="58477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200" b="1" dirty="0" smtClean="0">
                <a:solidFill>
                  <a:schemeClr val="bg1"/>
                </a:solidFill>
                <a:latin typeface="Century Gothic" pitchFamily="34"/>
              </a:rPr>
              <a:t>TRADICIONAL</a:t>
            </a:r>
            <a:endParaRPr lang="es-ES" sz="4400" b="1" i="0" u="none" strike="noStrike" kern="1200" cap="none" spc="0" baseline="0" dirty="0">
              <a:solidFill>
                <a:schemeClr val="bg1"/>
              </a:solidFill>
              <a:uFillTx/>
              <a:latin typeface="Century Gothic" pitchFamily="34"/>
            </a:endParaRPr>
          </a:p>
        </p:txBody>
      </p:sp>
      <p:sp>
        <p:nvSpPr>
          <p:cNvPr id="4" name="14 CuadroTexto"/>
          <p:cNvSpPr txBox="1"/>
          <p:nvPr/>
        </p:nvSpPr>
        <p:spPr>
          <a:xfrm>
            <a:off x="5148064" y="188640"/>
            <a:ext cx="2880312" cy="58477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200" b="1" dirty="0" smtClean="0">
                <a:solidFill>
                  <a:schemeClr val="bg1"/>
                </a:solidFill>
                <a:latin typeface="Century Gothic" pitchFamily="34"/>
              </a:rPr>
              <a:t>ABN</a:t>
            </a:r>
            <a:endParaRPr lang="es-ES" sz="4400" b="1" i="0" u="none" strike="noStrike" kern="1200" cap="none" spc="0" baseline="0" dirty="0">
              <a:solidFill>
                <a:schemeClr val="bg1"/>
              </a:solidFill>
              <a:uFillTx/>
              <a:latin typeface="Century Gothic" pitchFamily="34"/>
            </a:endParaRPr>
          </a:p>
        </p:txBody>
      </p:sp>
      <p:sp>
        <p:nvSpPr>
          <p:cNvPr id="5" name="6 CuadroTexto"/>
          <p:cNvSpPr txBox="1">
            <a:spLocks noChangeArrowheads="1"/>
          </p:cNvSpPr>
          <p:nvPr/>
        </p:nvSpPr>
        <p:spPr bwMode="auto">
          <a:xfrm>
            <a:off x="4644008" y="980728"/>
            <a:ext cx="4248472" cy="193899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lvl="0">
              <a:buFont typeface="Arial" pitchFamily="34" charset="0"/>
              <a:buChar char="•"/>
            </a:pPr>
            <a:r>
              <a:rPr lang="es-ES" sz="2400" b="1" dirty="0" smtClean="0"/>
              <a:t> </a:t>
            </a:r>
            <a:r>
              <a:rPr lang="es-ES" sz="1600" b="1" dirty="0" smtClean="0">
                <a:ea typeface="Adobe Fan Heiti Std B" pitchFamily="34" charset="-128"/>
              </a:rPr>
              <a:t>EL ALUMNO ADAPTA LAS OPERACIONES A SU NIVEL DE DOMINIO EN EL CÁLCULO Y NO ES ÉL QUIEN SE ADAPTA A LA OPERACIÓN.</a:t>
            </a:r>
            <a:r>
              <a:rPr lang="es-ES" sz="1600" b="1" dirty="0" smtClean="0"/>
              <a:t>  EL NIÑO/A ELIGE CÓMO HACERLO PARA TENER ÉXITO.</a:t>
            </a:r>
            <a:endParaRPr lang="es-ES" sz="1600" b="1" dirty="0"/>
          </a:p>
        </p:txBody>
      </p:sp>
      <p:sp>
        <p:nvSpPr>
          <p:cNvPr id="1026" name="AutoShape 2" descr="Resultado de imagen de ABACO"/>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Resultado de imagen de ABACO"/>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0" name="AutoShape 6" descr="Resultado de imagen de ABACO"/>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93187" name="Picture 3" descr="C:\Users\Portatil-1\Pictures\Resta adaptada.jpg"/>
          <p:cNvPicPr>
            <a:picLocks noChangeAspect="1" noChangeArrowheads="1"/>
          </p:cNvPicPr>
          <p:nvPr/>
        </p:nvPicPr>
        <p:blipFill>
          <a:blip r:embed="rId2" cstate="print"/>
          <a:srcRect/>
          <a:stretch>
            <a:fillRect/>
          </a:stretch>
        </p:blipFill>
        <p:spPr bwMode="auto">
          <a:xfrm>
            <a:off x="5220072" y="4293096"/>
            <a:ext cx="3131840" cy="2348880"/>
          </a:xfrm>
          <a:prstGeom prst="rect">
            <a:avLst/>
          </a:prstGeom>
          <a:noFill/>
        </p:spPr>
      </p:pic>
      <p:sp>
        <p:nvSpPr>
          <p:cNvPr id="15" name="6 CuadroTexto"/>
          <p:cNvSpPr txBox="1">
            <a:spLocks noChangeArrowheads="1"/>
          </p:cNvSpPr>
          <p:nvPr/>
        </p:nvSpPr>
        <p:spPr bwMode="auto">
          <a:xfrm>
            <a:off x="179512" y="5013176"/>
            <a:ext cx="4320480" cy="138499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lgn="ctr">
              <a:buFont typeface="Arial" pitchFamily="34" charset="0"/>
              <a:buChar char="•"/>
            </a:pPr>
            <a:r>
              <a:rPr lang="es-ES" sz="2000" b="1" dirty="0" smtClean="0"/>
              <a:t> </a:t>
            </a:r>
            <a:r>
              <a:rPr lang="es-ES_tradnl" sz="1600" b="1" dirty="0" smtClean="0"/>
              <a:t>IMPIDE LA ESTIMACIÓN: YA QUE DESDE LA DERECHA ES IMPOSIBLE SABER QUÉ CANTIDAD  VAMOS A OBTENER HASTA QUE NO LLEGUAMOS AL FINAL.</a:t>
            </a:r>
            <a:endParaRPr lang="es-ES" sz="1600" b="1" dirty="0" smtClean="0"/>
          </a:p>
        </p:txBody>
      </p:sp>
      <p:sp>
        <p:nvSpPr>
          <p:cNvPr id="17" name="6 CuadroTexto"/>
          <p:cNvSpPr txBox="1">
            <a:spLocks noChangeArrowheads="1"/>
          </p:cNvSpPr>
          <p:nvPr/>
        </p:nvSpPr>
        <p:spPr bwMode="auto">
          <a:xfrm>
            <a:off x="4644008" y="2996952"/>
            <a:ext cx="4248472" cy="120032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buFont typeface="Arial" pitchFamily="34" charset="0"/>
              <a:buChar char="•"/>
            </a:pPr>
            <a:r>
              <a:rPr lang="es-ES" sz="2400" b="1" dirty="0" smtClean="0"/>
              <a:t> </a:t>
            </a:r>
            <a:r>
              <a:rPr lang="es-ES_tradnl" sz="1600" b="1" dirty="0" smtClean="0"/>
              <a:t>MEJORA LA ESTIMACIÓN  Y EL CÁLCULO MENTAL YA QUE SE OPERAN 1º LAS CANTIDADES MAYORES Y LUEGO LAS MENORES.</a:t>
            </a:r>
            <a:endParaRPr lang="es-ES" sz="1600" b="1" dirty="0" smtClean="0"/>
          </a:p>
        </p:txBody>
      </p:sp>
      <p:pic>
        <p:nvPicPr>
          <p:cNvPr id="132100" name="Picture 4" descr="http://bp3.blogger.com/_js6wgtUcfdQ/R9mKgZ5TF6I/AAAAAAAACvo/xYi4CvMX3_s/s400/multiplicacion_octal.png">
            <a:hlinkClick r:id="rId3"/>
          </p:cNvPr>
          <p:cNvPicPr>
            <a:picLocks noChangeAspect="1" noChangeArrowheads="1"/>
          </p:cNvPicPr>
          <p:nvPr/>
        </p:nvPicPr>
        <p:blipFill>
          <a:blip r:embed="rId4" cstate="print"/>
          <a:srcRect/>
          <a:stretch>
            <a:fillRect/>
          </a:stretch>
        </p:blipFill>
        <p:spPr bwMode="auto">
          <a:xfrm>
            <a:off x="1187624" y="2564904"/>
            <a:ext cx="2088232" cy="2232248"/>
          </a:xfrm>
          <a:prstGeom prst="rect">
            <a:avLst/>
          </a:prstGeom>
          <a:noFill/>
        </p:spPr>
      </p:pic>
      <p:sp>
        <p:nvSpPr>
          <p:cNvPr id="13" name="object 7"/>
          <p:cNvSpPr/>
          <p:nvPr/>
        </p:nvSpPr>
        <p:spPr>
          <a:xfrm>
            <a:off x="8135888" y="0"/>
            <a:ext cx="1008112" cy="980728"/>
          </a:xfrm>
          <a:prstGeom prst="rect">
            <a:avLst/>
          </a:prstGeom>
          <a:blipFill>
            <a:blip r:embed="rId5" cstate="print"/>
            <a:stretch>
              <a:fillRect/>
            </a:stretch>
          </a:blipFill>
        </p:spPr>
        <p:txBody>
          <a:bodyPr wrap="square" lIns="0" tIns="0" rIns="0" bIns="0" rtlCol="0"/>
          <a:lstStyle/>
          <a:p>
            <a:endParaRPr/>
          </a:p>
        </p:txBody>
      </p:sp>
      <p:sp>
        <p:nvSpPr>
          <p:cNvPr id="14" name="object 5"/>
          <p:cNvSpPr txBox="1"/>
          <p:nvPr/>
        </p:nvSpPr>
        <p:spPr>
          <a:xfrm>
            <a:off x="0" y="6604726"/>
            <a:ext cx="4216757" cy="253274"/>
          </a:xfrm>
          <a:prstGeom prst="rect">
            <a:avLst/>
          </a:prstGeom>
        </p:spPr>
        <p:txBody>
          <a:bodyPr vert="horz" wrap="square" lIns="0" tIns="67945" rIns="0" bIns="0" rtlCol="0">
            <a:spAutoFit/>
          </a:bodyPr>
          <a:lstStyle/>
          <a:p>
            <a:pPr algn="ctr">
              <a:lnSpc>
                <a:spcPct val="100000"/>
              </a:lnSpc>
              <a:spcBef>
                <a:spcPts val="535"/>
              </a:spcBef>
            </a:pPr>
            <a:r>
              <a:rPr sz="1200" b="1" spc="-15" dirty="0">
                <a:solidFill>
                  <a:schemeClr val="bg1">
                    <a:lumMod val="65000"/>
                  </a:schemeClr>
                </a:solidFill>
                <a:latin typeface="Calibri"/>
                <a:cs typeface="Calibri"/>
              </a:rPr>
              <a:t>LUCÍA </a:t>
            </a:r>
            <a:r>
              <a:rPr sz="1200" b="1" spc="-10" dirty="0">
                <a:solidFill>
                  <a:schemeClr val="bg1">
                    <a:lumMod val="65000"/>
                  </a:schemeClr>
                </a:solidFill>
                <a:latin typeface="Calibri"/>
                <a:cs typeface="Calibri"/>
              </a:rPr>
              <a:t>GARCÍA</a:t>
            </a:r>
            <a:r>
              <a:rPr sz="1200" b="1" spc="-30" dirty="0">
                <a:solidFill>
                  <a:schemeClr val="bg1">
                    <a:lumMod val="65000"/>
                  </a:schemeClr>
                </a:solidFill>
                <a:latin typeface="Calibri"/>
                <a:cs typeface="Calibri"/>
              </a:rPr>
              <a:t> </a:t>
            </a:r>
            <a:r>
              <a:rPr sz="1200" b="1" spc="-10" dirty="0" smtClean="0">
                <a:solidFill>
                  <a:schemeClr val="bg1">
                    <a:lumMod val="65000"/>
                  </a:schemeClr>
                </a:solidFill>
                <a:latin typeface="Calibri"/>
                <a:cs typeface="Calibri"/>
              </a:rPr>
              <a:t>MARTÍNEZ</a:t>
            </a:r>
            <a:r>
              <a:rPr lang="es-ES" sz="1200" b="1" spc="-10" dirty="0" smtClean="0">
                <a:solidFill>
                  <a:schemeClr val="bg1">
                    <a:lumMod val="65000"/>
                  </a:schemeClr>
                </a:solidFill>
                <a:latin typeface="Calibri"/>
                <a:cs typeface="Calibri"/>
              </a:rPr>
              <a:t> Y MARÍA DEL MAR QUIRELL</a:t>
            </a:r>
            <a:r>
              <a:rPr sz="1200" b="1" spc="-10" dirty="0" smtClean="0">
                <a:solidFill>
                  <a:schemeClr val="bg1">
                    <a:lumMod val="65000"/>
                  </a:schemeClr>
                </a:solidFill>
                <a:latin typeface="Calibri"/>
                <a:cs typeface="Calibri"/>
              </a:rPr>
              <a:t>.</a:t>
            </a:r>
            <a:endParaRPr sz="1200" dirty="0">
              <a:solidFill>
                <a:schemeClr val="bg1">
                  <a:lumMod val="65000"/>
                </a:schemeClr>
              </a:solidFill>
              <a:latin typeface="Calibri"/>
              <a:cs typeface="Calibri"/>
            </a:endParaRPr>
          </a:p>
        </p:txBody>
      </p:sp>
    </p:spTree>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6 CuadroTexto"/>
          <p:cNvSpPr txBox="1">
            <a:spLocks noChangeArrowheads="1"/>
          </p:cNvSpPr>
          <p:nvPr/>
        </p:nvSpPr>
        <p:spPr bwMode="auto">
          <a:xfrm>
            <a:off x="251520" y="1052736"/>
            <a:ext cx="4248472" cy="1292662"/>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buFont typeface="Arial" pitchFamily="34" charset="0"/>
              <a:buChar char="•"/>
            </a:pPr>
            <a:r>
              <a:rPr lang="es-ES" sz="2400" b="1" dirty="0" smtClean="0"/>
              <a:t> </a:t>
            </a:r>
            <a:r>
              <a:rPr lang="es-ES_tradnl" b="1" dirty="0" smtClean="0"/>
              <a:t>DIFICULTAD EN LA RESOLUCIÓN DE PROBLEMAS Y BAJOS RENDIMIENTOS EN LAS PRUEBAS.</a:t>
            </a:r>
            <a:endParaRPr lang="es-ES" b="1" dirty="0" smtClean="0"/>
          </a:p>
        </p:txBody>
      </p:sp>
      <p:sp>
        <p:nvSpPr>
          <p:cNvPr id="6" name="14 CuadroTexto"/>
          <p:cNvSpPr txBox="1"/>
          <p:nvPr/>
        </p:nvSpPr>
        <p:spPr>
          <a:xfrm>
            <a:off x="683568" y="188640"/>
            <a:ext cx="2880312" cy="58477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200" b="1" dirty="0" smtClean="0">
                <a:solidFill>
                  <a:schemeClr val="bg1"/>
                </a:solidFill>
                <a:latin typeface="Century Gothic" pitchFamily="34"/>
              </a:rPr>
              <a:t>TRADICIONAL</a:t>
            </a:r>
            <a:endParaRPr lang="es-ES" sz="4400" b="1" i="0" u="none" strike="noStrike" kern="1200" cap="none" spc="0" baseline="0" dirty="0">
              <a:solidFill>
                <a:schemeClr val="bg1"/>
              </a:solidFill>
              <a:uFillTx/>
              <a:latin typeface="Century Gothic" pitchFamily="34"/>
            </a:endParaRPr>
          </a:p>
        </p:txBody>
      </p:sp>
      <p:sp>
        <p:nvSpPr>
          <p:cNvPr id="4" name="14 CuadroTexto"/>
          <p:cNvSpPr txBox="1"/>
          <p:nvPr/>
        </p:nvSpPr>
        <p:spPr>
          <a:xfrm>
            <a:off x="5076056" y="188640"/>
            <a:ext cx="2880312" cy="58477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200" b="1" dirty="0" smtClean="0">
                <a:solidFill>
                  <a:schemeClr val="bg1"/>
                </a:solidFill>
                <a:latin typeface="Century Gothic" pitchFamily="34"/>
              </a:rPr>
              <a:t>ABN</a:t>
            </a:r>
            <a:endParaRPr lang="es-ES" sz="4400" b="1" i="0" u="none" strike="noStrike" kern="1200" cap="none" spc="0" baseline="0" dirty="0">
              <a:solidFill>
                <a:schemeClr val="bg1"/>
              </a:solidFill>
              <a:uFillTx/>
              <a:latin typeface="Century Gothic" pitchFamily="34"/>
            </a:endParaRPr>
          </a:p>
        </p:txBody>
      </p:sp>
      <p:sp>
        <p:nvSpPr>
          <p:cNvPr id="5" name="6 CuadroTexto"/>
          <p:cNvSpPr txBox="1">
            <a:spLocks noChangeArrowheads="1"/>
          </p:cNvSpPr>
          <p:nvPr/>
        </p:nvSpPr>
        <p:spPr bwMode="auto">
          <a:xfrm>
            <a:off x="4644008" y="1052736"/>
            <a:ext cx="4248472" cy="92333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buFont typeface="Arial" pitchFamily="34" charset="0"/>
              <a:buChar char="•"/>
            </a:pPr>
            <a:r>
              <a:rPr lang="es-ES" b="1" dirty="0" smtClean="0"/>
              <a:t> </a:t>
            </a:r>
            <a:r>
              <a:rPr lang="es-ES" b="1" dirty="0" smtClean="0">
                <a:ea typeface="Adobe Fan Heiti Std B" pitchFamily="34" charset="-128"/>
              </a:rPr>
              <a:t>SE AUMENTA NOTABLEMENTE LA CAPACIDAD DE RESOLUCIÓN DE PROBLEMAS.</a:t>
            </a:r>
          </a:p>
        </p:txBody>
      </p:sp>
      <p:sp>
        <p:nvSpPr>
          <p:cNvPr id="1026" name="AutoShape 2" descr="Resultado de imagen de ABACO"/>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Resultado de imagen de ABACO"/>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0" name="AutoShape 6" descr="Resultado de imagen de ABACO"/>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1" name="6 CuadroTexto"/>
          <p:cNvSpPr txBox="1">
            <a:spLocks noChangeArrowheads="1"/>
          </p:cNvSpPr>
          <p:nvPr/>
        </p:nvSpPr>
        <p:spPr bwMode="auto">
          <a:xfrm>
            <a:off x="251520" y="2492896"/>
            <a:ext cx="4248472" cy="1015663"/>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buFont typeface="Arial" pitchFamily="34" charset="0"/>
              <a:buChar char="•"/>
            </a:pPr>
            <a:r>
              <a:rPr lang="es-ES" sz="2400" b="1" dirty="0" smtClean="0"/>
              <a:t> </a:t>
            </a:r>
            <a:r>
              <a:rPr lang="es-ES" b="1" dirty="0" smtClean="0"/>
              <a:t>ES LA ASIGNATURA QUE MENOS GUSTA EN EL ÁMBITO ESCOLAR.</a:t>
            </a:r>
          </a:p>
        </p:txBody>
      </p:sp>
      <p:sp>
        <p:nvSpPr>
          <p:cNvPr id="12" name="6 CuadroTexto"/>
          <p:cNvSpPr txBox="1">
            <a:spLocks noChangeArrowheads="1"/>
          </p:cNvSpPr>
          <p:nvPr/>
        </p:nvSpPr>
        <p:spPr bwMode="auto">
          <a:xfrm>
            <a:off x="4644008" y="3212976"/>
            <a:ext cx="4176464" cy="92333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lvl="0">
              <a:buFont typeface="Arial" pitchFamily="34" charset="0"/>
              <a:buChar char="•"/>
            </a:pPr>
            <a:r>
              <a:rPr lang="es-ES" b="1" dirty="0" smtClean="0">
                <a:ea typeface="Adobe Fan Heiti Std B" pitchFamily="34" charset="-128"/>
              </a:rPr>
              <a:t>HAY UN CRECIMIENTO EFECTIVO DE LA MOTIVACIÓN Y UNA ACTITUD POSITIVA.</a:t>
            </a:r>
            <a:endParaRPr lang="es-ES" b="1" dirty="0" smtClean="0">
              <a:ln>
                <a:solidFill>
                  <a:schemeClr val="accent6">
                    <a:lumMod val="50000"/>
                  </a:schemeClr>
                </a:solidFill>
              </a:ln>
              <a:ea typeface="Adobe Fan Heiti Std B" pitchFamily="34" charset="-128"/>
            </a:endParaRPr>
          </a:p>
        </p:txBody>
      </p:sp>
      <p:sp>
        <p:nvSpPr>
          <p:cNvPr id="13" name="6 CuadroTexto"/>
          <p:cNvSpPr txBox="1">
            <a:spLocks noChangeArrowheads="1"/>
          </p:cNvSpPr>
          <p:nvPr/>
        </p:nvSpPr>
        <p:spPr bwMode="auto">
          <a:xfrm>
            <a:off x="4644008" y="2060848"/>
            <a:ext cx="4176464" cy="10156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buFont typeface="Arial" pitchFamily="34" charset="0"/>
              <a:buChar char="•"/>
            </a:pPr>
            <a:r>
              <a:rPr lang="es-ES" sz="2400" b="1" dirty="0" smtClean="0"/>
              <a:t> </a:t>
            </a:r>
            <a:r>
              <a:rPr lang="es-ES" b="1" dirty="0" smtClean="0"/>
              <a:t>HAY UNA VERBALIZACIÓN DE LO QUE SE HACE. </a:t>
            </a:r>
          </a:p>
          <a:p>
            <a:r>
              <a:rPr lang="es-ES" b="1" dirty="0" smtClean="0"/>
              <a:t>“LA CONDUCTA DEL RELATO” </a:t>
            </a:r>
            <a:endParaRPr lang="es-ES" b="1" dirty="0" smtClean="0">
              <a:ea typeface="Adobe Fan Heiti Std B" pitchFamily="34" charset="-128"/>
            </a:endParaRPr>
          </a:p>
        </p:txBody>
      </p:sp>
      <p:sp>
        <p:nvSpPr>
          <p:cNvPr id="15" name="object 5"/>
          <p:cNvSpPr txBox="1"/>
          <p:nvPr/>
        </p:nvSpPr>
        <p:spPr>
          <a:xfrm>
            <a:off x="0" y="6604726"/>
            <a:ext cx="4216757" cy="253274"/>
          </a:xfrm>
          <a:prstGeom prst="rect">
            <a:avLst/>
          </a:prstGeom>
        </p:spPr>
        <p:txBody>
          <a:bodyPr vert="horz" wrap="square" lIns="0" tIns="67945" rIns="0" bIns="0" rtlCol="0">
            <a:spAutoFit/>
          </a:bodyPr>
          <a:lstStyle/>
          <a:p>
            <a:pPr algn="ctr">
              <a:lnSpc>
                <a:spcPct val="100000"/>
              </a:lnSpc>
              <a:spcBef>
                <a:spcPts val="535"/>
              </a:spcBef>
            </a:pPr>
            <a:r>
              <a:rPr sz="1200" b="1" spc="-15" dirty="0">
                <a:solidFill>
                  <a:schemeClr val="bg1">
                    <a:lumMod val="65000"/>
                  </a:schemeClr>
                </a:solidFill>
                <a:latin typeface="Calibri"/>
                <a:cs typeface="Calibri"/>
              </a:rPr>
              <a:t>LUCÍA </a:t>
            </a:r>
            <a:r>
              <a:rPr sz="1200" b="1" spc="-10" dirty="0">
                <a:solidFill>
                  <a:schemeClr val="bg1">
                    <a:lumMod val="65000"/>
                  </a:schemeClr>
                </a:solidFill>
                <a:latin typeface="Calibri"/>
                <a:cs typeface="Calibri"/>
              </a:rPr>
              <a:t>GARCÍA</a:t>
            </a:r>
            <a:r>
              <a:rPr sz="1200" b="1" spc="-30" dirty="0">
                <a:solidFill>
                  <a:schemeClr val="bg1">
                    <a:lumMod val="65000"/>
                  </a:schemeClr>
                </a:solidFill>
                <a:latin typeface="Calibri"/>
                <a:cs typeface="Calibri"/>
              </a:rPr>
              <a:t> </a:t>
            </a:r>
            <a:r>
              <a:rPr sz="1200" b="1" spc="-10" dirty="0" smtClean="0">
                <a:solidFill>
                  <a:schemeClr val="bg1">
                    <a:lumMod val="65000"/>
                  </a:schemeClr>
                </a:solidFill>
                <a:latin typeface="Calibri"/>
                <a:cs typeface="Calibri"/>
              </a:rPr>
              <a:t>MARTÍNEZ</a:t>
            </a:r>
            <a:r>
              <a:rPr lang="es-ES" sz="1200" b="1" spc="-10" dirty="0" smtClean="0">
                <a:solidFill>
                  <a:schemeClr val="bg1">
                    <a:lumMod val="65000"/>
                  </a:schemeClr>
                </a:solidFill>
                <a:latin typeface="Calibri"/>
                <a:cs typeface="Calibri"/>
              </a:rPr>
              <a:t> Y MARÍA DEL MAR QUIRELL</a:t>
            </a:r>
            <a:r>
              <a:rPr sz="1200" b="1" spc="-10" dirty="0" smtClean="0">
                <a:solidFill>
                  <a:schemeClr val="bg1">
                    <a:lumMod val="65000"/>
                  </a:schemeClr>
                </a:solidFill>
                <a:latin typeface="Calibri"/>
                <a:cs typeface="Calibri"/>
              </a:rPr>
              <a:t>.</a:t>
            </a:r>
            <a:endParaRPr sz="1200" dirty="0">
              <a:solidFill>
                <a:schemeClr val="bg1">
                  <a:lumMod val="65000"/>
                </a:schemeClr>
              </a:solidFill>
              <a:latin typeface="Calibri"/>
              <a:cs typeface="Calibri"/>
            </a:endParaRPr>
          </a:p>
        </p:txBody>
      </p:sp>
      <p:sp>
        <p:nvSpPr>
          <p:cNvPr id="16" name="object 7"/>
          <p:cNvSpPr/>
          <p:nvPr/>
        </p:nvSpPr>
        <p:spPr>
          <a:xfrm>
            <a:off x="8135888" y="0"/>
            <a:ext cx="1008112" cy="980728"/>
          </a:xfrm>
          <a:prstGeom prst="rect">
            <a:avLst/>
          </a:prstGeom>
          <a:blipFill>
            <a:blip r:embed="rId2" cstate="print"/>
            <a:stretch>
              <a:fillRect/>
            </a:stretch>
          </a:blipFill>
        </p:spPr>
        <p:txBody>
          <a:bodyPr wrap="square" lIns="0" tIns="0" rIns="0" bIns="0" rtlCol="0"/>
          <a:lstStyle/>
          <a:p>
            <a:endParaRPr/>
          </a:p>
        </p:txBody>
      </p:sp>
      <p:pic>
        <p:nvPicPr>
          <p:cNvPr id="3074" name="Picture 2" descr="C:\Users\Portatil-1\Documents\FOTOS ABN 1º TRIMESTRE\1º T PRIMARIA\DSC_0042.JPG"/>
          <p:cNvPicPr>
            <a:picLocks noChangeAspect="1" noChangeArrowheads="1"/>
          </p:cNvPicPr>
          <p:nvPr/>
        </p:nvPicPr>
        <p:blipFill>
          <a:blip r:embed="rId3" cstate="print"/>
          <a:srcRect/>
          <a:stretch>
            <a:fillRect/>
          </a:stretch>
        </p:blipFill>
        <p:spPr bwMode="auto">
          <a:xfrm>
            <a:off x="4180634" y="4293096"/>
            <a:ext cx="4559829" cy="2564904"/>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251520" y="1484784"/>
            <a:ext cx="8424936" cy="532453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800100" lvl="1" indent="-342900"/>
            <a:r>
              <a:rPr lang="es-ES_tradnl" sz="2000" b="1" dirty="0" smtClean="0"/>
              <a:t>1.- MEJORAN EL CÁLCULO MENTAL, LAS ESTIMACIONES Y LA CAPACIDAD DE RESOLUCIÓN DE PROBLEMAS.</a:t>
            </a:r>
          </a:p>
          <a:p>
            <a:pPr marL="800100" lvl="1" indent="-342900"/>
            <a:endParaRPr lang="es-ES_tradnl" sz="2000" b="1" dirty="0" smtClean="0"/>
          </a:p>
          <a:p>
            <a:pPr marL="800100" lvl="1" indent="-342900"/>
            <a:r>
              <a:rPr lang="es-ES_tradnl" sz="2000" b="1" dirty="0" smtClean="0"/>
              <a:t>2.- DESAPARECEN CIERTAS DIFICULTADES Y TRABAS CON  LAS LLEVADAS,  COLOCACIÓN DE LAS CIFRAS, EL ORDEN DE LOS TÉRMINOS</a:t>
            </a:r>
            <a:r>
              <a:rPr lang="es-ES" sz="2000" b="1" dirty="0" smtClean="0"/>
              <a:t>…</a:t>
            </a:r>
            <a:r>
              <a:rPr lang="es-ES_tradnl" sz="2000" b="1" dirty="0" smtClean="0"/>
              <a:t> </a:t>
            </a:r>
          </a:p>
          <a:p>
            <a:pPr marL="800100" lvl="1" indent="-342900"/>
            <a:endParaRPr lang="es-ES_tradnl" sz="2000" b="1" dirty="0" smtClean="0"/>
          </a:p>
          <a:p>
            <a:pPr marL="800100" lvl="1" indent="-342900"/>
            <a:r>
              <a:rPr lang="es-ES_tradnl" sz="2000" b="1" dirty="0" smtClean="0"/>
              <a:t>3. – EL ALUMNADO ENTIENDE LO QUE HACE, LE DA SENTIDO Y VERBALIZA EN TODO MOMENTO LOS PROCESOS QUE ESTÁ SIGUIENDO.</a:t>
            </a:r>
          </a:p>
          <a:p>
            <a:pPr marL="800100" lvl="1" indent="-342900"/>
            <a:endParaRPr lang="es-ES_tradnl" sz="2000" b="1" dirty="0" smtClean="0"/>
          </a:p>
          <a:p>
            <a:pPr marL="800100" lvl="1" indent="-342900"/>
            <a:r>
              <a:rPr lang="es-ES_tradnl" sz="2000" b="1" dirty="0" smtClean="0"/>
              <a:t>4.- EL ALUMNO ADAPTA LAS OPERACIONES A SU NIVEL DE DOMINIO EN EL CÁLCULO Y NO ES ÉL QUIEN SE ADAPTA  A LA OPERACIÓN.</a:t>
            </a:r>
          </a:p>
          <a:p>
            <a:pPr marL="800100" lvl="1" indent="-342900"/>
            <a:endParaRPr lang="es-ES_tradnl" sz="2000" b="1" dirty="0" smtClean="0"/>
          </a:p>
          <a:p>
            <a:pPr marL="800100" lvl="1" indent="-342900"/>
            <a:r>
              <a:rPr lang="es-ES_tradnl" sz="2000" b="1" dirty="0" smtClean="0"/>
              <a:t>5.- LAS ENCUENTRAN DIVERTIDAS.</a:t>
            </a:r>
          </a:p>
        </p:txBody>
      </p:sp>
      <p:sp>
        <p:nvSpPr>
          <p:cNvPr id="4" name="Marcador de texto 2"/>
          <p:cNvSpPr txBox="1">
            <a:spLocks/>
          </p:cNvSpPr>
          <p:nvPr/>
        </p:nvSpPr>
        <p:spPr>
          <a:xfrm>
            <a:off x="539552" y="188640"/>
            <a:ext cx="7488832" cy="11521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tIns="91440" bIns="91440" rtlCol="0" anchor="t">
            <a:normAutofit/>
          </a:bodyPr>
          <a:lstStyle>
            <a:lvl1pPr marL="0" marR="0" indent="0" algn="l" rtl="0" eaLnBrk="1" latinLnBrk="0" hangingPunct="1">
              <a:spcBef>
                <a:spcPct val="20000"/>
              </a:spcBef>
              <a:buFontTx/>
              <a:buNone/>
              <a:defRPr kumimoji="0" lang="es-ES" sz="2000" i="0" kern="1200">
                <a:solidFill>
                  <a:schemeClr val="tx2"/>
                </a:solidFill>
                <a:latin typeface="+mn-lt"/>
                <a:ea typeface="+mn-ea"/>
                <a:cs typeface="+mn-cs"/>
              </a:defRPr>
            </a:lvl1pPr>
            <a:lvl2pPr marL="742950" indent="-285750" algn="l" rtl="0" eaLnBrk="1" latinLnBrk="0" hangingPunct="1">
              <a:spcBef>
                <a:spcPct val="20000"/>
              </a:spcBef>
              <a:buFont typeface="Arial"/>
              <a:buChar char="–"/>
              <a:defRPr kumimoji="0" lang="es-ES" sz="2800" kern="1200">
                <a:solidFill>
                  <a:schemeClr val="tx2"/>
                </a:solidFill>
                <a:latin typeface="+mn-lt"/>
                <a:ea typeface="+mn-ea"/>
                <a:cs typeface="+mn-cs"/>
              </a:defRPr>
            </a:lvl2pPr>
            <a:lvl3pPr marL="1143000" indent="-228600" algn="l" rtl="0" eaLnBrk="1" latinLnBrk="0" hangingPunct="1">
              <a:spcBef>
                <a:spcPct val="20000"/>
              </a:spcBef>
              <a:buFont typeface="Arial"/>
              <a:buChar char="•"/>
              <a:defRPr kumimoji="0" lang="es-ES" sz="2400" kern="1200">
                <a:solidFill>
                  <a:schemeClr val="tx2"/>
                </a:solidFill>
                <a:latin typeface="+mn-lt"/>
                <a:ea typeface="+mn-ea"/>
                <a:cs typeface="+mn-cs"/>
              </a:defRPr>
            </a:lvl3pPr>
            <a:lvl4pPr marL="1600200" indent="-228600" algn="l" rtl="0" eaLnBrk="1" latinLnBrk="0" hangingPunct="1">
              <a:spcBef>
                <a:spcPct val="20000"/>
              </a:spcBef>
              <a:buFont typeface="Arial"/>
              <a:buChar char="–"/>
              <a:defRPr kumimoji="0" lang="es-ES" sz="2000" kern="1200">
                <a:solidFill>
                  <a:schemeClr val="tx2"/>
                </a:solidFill>
                <a:latin typeface="+mn-lt"/>
                <a:ea typeface="+mn-ea"/>
                <a:cs typeface="+mn-cs"/>
              </a:defRPr>
            </a:lvl4pPr>
            <a:lvl5pPr marL="2057400" indent="-228600" algn="l" rtl="0" eaLnBrk="1" latinLnBrk="0" hangingPunct="1">
              <a:spcBef>
                <a:spcPct val="20000"/>
              </a:spcBef>
              <a:buFont typeface="Arial"/>
              <a:buChar char="»"/>
              <a:defRPr kumimoji="0" lang="es-ES" sz="2000" kern="1200">
                <a:solidFill>
                  <a:schemeClr val="tx2"/>
                </a:solidFill>
                <a:latin typeface="+mn-lt"/>
                <a:ea typeface="+mn-ea"/>
                <a:cs typeface="+mn-cs"/>
              </a:defRPr>
            </a:lvl5pPr>
            <a:lvl6pPr marL="2514600" indent="-228600" algn="l" rtl="0" eaLnBrk="1" latinLnBrk="0" hangingPunct="1">
              <a:spcBef>
                <a:spcPct val="20000"/>
              </a:spcBef>
              <a:buFont typeface="Arial"/>
              <a:buChar char="•"/>
              <a:defRPr kumimoji="0" lang="es-ES"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lang="es-ES"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lang="es-ES"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lang="es-ES" sz="2000" kern="1200">
                <a:solidFill>
                  <a:schemeClr val="tx1"/>
                </a:solidFill>
                <a:latin typeface="+mn-lt"/>
                <a:ea typeface="+mn-ea"/>
                <a:cs typeface="+mn-cs"/>
              </a:defRPr>
            </a:lvl9pPr>
            <a:extLst/>
          </a:lstStyle>
          <a:p>
            <a:pPr algn="ctr"/>
            <a:r>
              <a:rPr lang="es-ES" sz="2800" b="1" dirty="0" smtClean="0">
                <a:solidFill>
                  <a:schemeClr val="bg1"/>
                </a:solidFill>
              </a:rPr>
              <a:t>BENEFICIOS DEL MÉTODO ABN </a:t>
            </a:r>
          </a:p>
          <a:p>
            <a:pPr algn="ctr"/>
            <a:r>
              <a:rPr lang="es-ES" sz="2800" b="1" dirty="0" smtClean="0">
                <a:solidFill>
                  <a:schemeClr val="bg1"/>
                </a:solidFill>
              </a:rPr>
              <a:t>EL ALUMNADO/A </a:t>
            </a:r>
            <a:endParaRPr lang="es-ES" sz="2800" b="1" dirty="0">
              <a:solidFill>
                <a:schemeClr val="bg1"/>
              </a:solidFill>
            </a:endParaRPr>
          </a:p>
        </p:txBody>
      </p:sp>
      <p:sp>
        <p:nvSpPr>
          <p:cNvPr id="6" name="object 5"/>
          <p:cNvSpPr txBox="1"/>
          <p:nvPr/>
        </p:nvSpPr>
        <p:spPr>
          <a:xfrm>
            <a:off x="4927243" y="6604726"/>
            <a:ext cx="4216757" cy="253274"/>
          </a:xfrm>
          <a:prstGeom prst="rect">
            <a:avLst/>
          </a:prstGeom>
        </p:spPr>
        <p:txBody>
          <a:bodyPr vert="horz" wrap="square" lIns="0" tIns="67945" rIns="0" bIns="0" rtlCol="0">
            <a:spAutoFit/>
          </a:bodyPr>
          <a:lstStyle/>
          <a:p>
            <a:pPr algn="ctr">
              <a:lnSpc>
                <a:spcPct val="100000"/>
              </a:lnSpc>
              <a:spcBef>
                <a:spcPts val="535"/>
              </a:spcBef>
            </a:pPr>
            <a:r>
              <a:rPr sz="1200" b="1" spc="-15" dirty="0">
                <a:solidFill>
                  <a:schemeClr val="bg1">
                    <a:lumMod val="65000"/>
                  </a:schemeClr>
                </a:solidFill>
                <a:latin typeface="Calibri"/>
                <a:cs typeface="Calibri"/>
              </a:rPr>
              <a:t>LUCÍA </a:t>
            </a:r>
            <a:r>
              <a:rPr sz="1200" b="1" spc="-10" dirty="0">
                <a:solidFill>
                  <a:schemeClr val="bg1">
                    <a:lumMod val="65000"/>
                  </a:schemeClr>
                </a:solidFill>
                <a:latin typeface="Calibri"/>
                <a:cs typeface="Calibri"/>
              </a:rPr>
              <a:t>GARCÍA</a:t>
            </a:r>
            <a:r>
              <a:rPr sz="1200" b="1" spc="-30" dirty="0">
                <a:solidFill>
                  <a:schemeClr val="bg1">
                    <a:lumMod val="65000"/>
                  </a:schemeClr>
                </a:solidFill>
                <a:latin typeface="Calibri"/>
                <a:cs typeface="Calibri"/>
              </a:rPr>
              <a:t> </a:t>
            </a:r>
            <a:r>
              <a:rPr sz="1200" b="1" spc="-10" dirty="0" smtClean="0">
                <a:solidFill>
                  <a:schemeClr val="bg1">
                    <a:lumMod val="65000"/>
                  </a:schemeClr>
                </a:solidFill>
                <a:latin typeface="Calibri"/>
                <a:cs typeface="Calibri"/>
              </a:rPr>
              <a:t>MARTÍNEZ</a:t>
            </a:r>
            <a:r>
              <a:rPr lang="es-ES" sz="1200" b="1" spc="-10" dirty="0" smtClean="0">
                <a:solidFill>
                  <a:schemeClr val="bg1">
                    <a:lumMod val="65000"/>
                  </a:schemeClr>
                </a:solidFill>
                <a:latin typeface="Calibri"/>
                <a:cs typeface="Calibri"/>
              </a:rPr>
              <a:t> Y MARÍA DEL MAR QUIRELL</a:t>
            </a:r>
            <a:r>
              <a:rPr sz="1200" b="1" spc="-10" dirty="0" smtClean="0">
                <a:solidFill>
                  <a:schemeClr val="bg1">
                    <a:lumMod val="65000"/>
                  </a:schemeClr>
                </a:solidFill>
                <a:latin typeface="Calibri"/>
                <a:cs typeface="Calibri"/>
              </a:rPr>
              <a:t>.</a:t>
            </a:r>
            <a:endParaRPr sz="1200" dirty="0">
              <a:solidFill>
                <a:schemeClr val="bg1">
                  <a:lumMod val="65000"/>
                </a:schemeClr>
              </a:solidFill>
              <a:latin typeface="Calibri"/>
              <a:cs typeface="Calibri"/>
            </a:endParaRPr>
          </a:p>
        </p:txBody>
      </p:sp>
      <p:sp>
        <p:nvSpPr>
          <p:cNvPr id="9" name="object 7"/>
          <p:cNvSpPr/>
          <p:nvPr/>
        </p:nvSpPr>
        <p:spPr>
          <a:xfrm>
            <a:off x="8135888" y="0"/>
            <a:ext cx="1008112" cy="98072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1414619455"/>
      </p:ext>
    </p:extLst>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539552" y="1196752"/>
            <a:ext cx="7704856" cy="206210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1"/>
            <a:endParaRPr lang="es-ES_tradnl" sz="1400" dirty="0" smtClean="0">
              <a:solidFill>
                <a:srgbClr val="002060"/>
              </a:solidFill>
            </a:endParaRPr>
          </a:p>
          <a:p>
            <a:r>
              <a:rPr lang="es-ES" dirty="0" smtClean="0">
                <a:solidFill>
                  <a:srgbClr val="002060"/>
                </a:solidFill>
              </a:rPr>
              <a:t> </a:t>
            </a:r>
            <a:endParaRPr lang="es-ES" sz="2400" b="1" dirty="0"/>
          </a:p>
          <a:p>
            <a:r>
              <a:rPr lang="es-ES" sz="2400" b="1" dirty="0" smtClean="0"/>
              <a:t>1.- </a:t>
            </a:r>
            <a:r>
              <a:rPr lang="es-ES" b="1" dirty="0" smtClean="0"/>
              <a:t>LA </a:t>
            </a:r>
            <a:r>
              <a:rPr lang="es-ES" b="1" dirty="0"/>
              <a:t>SATISFACCIÓN AL ADAPTARSE </a:t>
            </a:r>
            <a:r>
              <a:rPr lang="es-ES" b="1" dirty="0" smtClean="0"/>
              <a:t>A CADA </a:t>
            </a:r>
            <a:r>
              <a:rPr lang="es-ES" b="1" dirty="0"/>
              <a:t>ALUMNO/A SEGÚN SU </a:t>
            </a:r>
            <a:r>
              <a:rPr lang="es-ES" b="1" dirty="0" smtClean="0"/>
              <a:t>RITMO DE APRENDIZAJE.</a:t>
            </a:r>
          </a:p>
          <a:p>
            <a:endParaRPr lang="es-ES" b="1" dirty="0"/>
          </a:p>
          <a:p>
            <a:r>
              <a:rPr lang="es-ES" b="1" dirty="0" smtClean="0"/>
              <a:t>2.-</a:t>
            </a:r>
            <a:r>
              <a:rPr lang="es-ES" b="1" smtClean="0"/>
              <a:t>REDUCE  LA </a:t>
            </a:r>
            <a:r>
              <a:rPr lang="es-ES" b="1" dirty="0"/>
              <a:t>FRUSTACIÓN DOCENTE </a:t>
            </a:r>
            <a:r>
              <a:rPr lang="es-ES" b="1" dirty="0" smtClean="0"/>
              <a:t>Y EL </a:t>
            </a:r>
            <a:r>
              <a:rPr lang="es-ES" b="1" dirty="0"/>
              <a:t>ESTRÉS AL ENSEÑAR A PENSAR, </a:t>
            </a:r>
            <a:r>
              <a:rPr lang="es-ES" b="1" dirty="0" smtClean="0"/>
              <a:t>ABSTRAER, A RAZONAR.</a:t>
            </a:r>
            <a:r>
              <a:rPr lang="es-ES_tradnl" dirty="0" smtClean="0">
                <a:solidFill>
                  <a:srgbClr val="C00000"/>
                </a:solidFill>
              </a:rPr>
              <a:t>  </a:t>
            </a:r>
          </a:p>
        </p:txBody>
      </p:sp>
      <p:sp>
        <p:nvSpPr>
          <p:cNvPr id="5" name="Marcador de texto 2"/>
          <p:cNvSpPr txBox="1">
            <a:spLocks/>
          </p:cNvSpPr>
          <p:nvPr/>
        </p:nvSpPr>
        <p:spPr>
          <a:xfrm>
            <a:off x="539552" y="3789040"/>
            <a:ext cx="35814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tIns="91440" bIns="91440" rtlCol="0" anchor="t">
            <a:normAutofit fontScale="77500" lnSpcReduction="20000"/>
          </a:bodyPr>
          <a:lstStyle>
            <a:lvl1pPr marL="0" marR="0" indent="0" algn="l" rtl="0" eaLnBrk="1" latinLnBrk="0" hangingPunct="1">
              <a:spcBef>
                <a:spcPct val="20000"/>
              </a:spcBef>
              <a:buFontTx/>
              <a:buNone/>
              <a:defRPr kumimoji="0" lang="es-ES" sz="2000" i="0" kern="1200">
                <a:solidFill>
                  <a:schemeClr val="tx2"/>
                </a:solidFill>
                <a:latin typeface="+mn-lt"/>
                <a:ea typeface="+mn-ea"/>
                <a:cs typeface="+mn-cs"/>
              </a:defRPr>
            </a:lvl1pPr>
            <a:lvl2pPr marL="742950" indent="-285750" algn="l" rtl="0" eaLnBrk="1" latinLnBrk="0" hangingPunct="1">
              <a:spcBef>
                <a:spcPct val="20000"/>
              </a:spcBef>
              <a:buFont typeface="Arial"/>
              <a:buChar char="–"/>
              <a:defRPr kumimoji="0" lang="es-ES" sz="2800" kern="1200">
                <a:solidFill>
                  <a:schemeClr val="tx2"/>
                </a:solidFill>
                <a:latin typeface="+mn-lt"/>
                <a:ea typeface="+mn-ea"/>
                <a:cs typeface="+mn-cs"/>
              </a:defRPr>
            </a:lvl2pPr>
            <a:lvl3pPr marL="1143000" indent="-228600" algn="l" rtl="0" eaLnBrk="1" latinLnBrk="0" hangingPunct="1">
              <a:spcBef>
                <a:spcPct val="20000"/>
              </a:spcBef>
              <a:buFont typeface="Arial"/>
              <a:buChar char="•"/>
              <a:defRPr kumimoji="0" lang="es-ES" sz="2400" kern="1200">
                <a:solidFill>
                  <a:schemeClr val="tx2"/>
                </a:solidFill>
                <a:latin typeface="+mn-lt"/>
                <a:ea typeface="+mn-ea"/>
                <a:cs typeface="+mn-cs"/>
              </a:defRPr>
            </a:lvl3pPr>
            <a:lvl4pPr marL="1600200" indent="-228600" algn="l" rtl="0" eaLnBrk="1" latinLnBrk="0" hangingPunct="1">
              <a:spcBef>
                <a:spcPct val="20000"/>
              </a:spcBef>
              <a:buFont typeface="Arial"/>
              <a:buChar char="–"/>
              <a:defRPr kumimoji="0" lang="es-ES" sz="2000" kern="1200">
                <a:solidFill>
                  <a:schemeClr val="tx2"/>
                </a:solidFill>
                <a:latin typeface="+mn-lt"/>
                <a:ea typeface="+mn-ea"/>
                <a:cs typeface="+mn-cs"/>
              </a:defRPr>
            </a:lvl4pPr>
            <a:lvl5pPr marL="2057400" indent="-228600" algn="l" rtl="0" eaLnBrk="1" latinLnBrk="0" hangingPunct="1">
              <a:spcBef>
                <a:spcPct val="20000"/>
              </a:spcBef>
              <a:buFont typeface="Arial"/>
              <a:buChar char="»"/>
              <a:defRPr kumimoji="0" lang="es-ES" sz="2000" kern="1200">
                <a:solidFill>
                  <a:schemeClr val="tx2"/>
                </a:solidFill>
                <a:latin typeface="+mn-lt"/>
                <a:ea typeface="+mn-ea"/>
                <a:cs typeface="+mn-cs"/>
              </a:defRPr>
            </a:lvl5pPr>
            <a:lvl6pPr marL="2514600" indent="-228600" algn="l" rtl="0" eaLnBrk="1" latinLnBrk="0" hangingPunct="1">
              <a:spcBef>
                <a:spcPct val="20000"/>
              </a:spcBef>
              <a:buFont typeface="Arial"/>
              <a:buChar char="•"/>
              <a:defRPr kumimoji="0" lang="es-ES"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lang="es-ES"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lang="es-ES"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lang="es-ES" sz="2000" kern="1200">
                <a:solidFill>
                  <a:schemeClr val="tx1"/>
                </a:solidFill>
                <a:latin typeface="+mn-lt"/>
                <a:ea typeface="+mn-ea"/>
                <a:cs typeface="+mn-cs"/>
              </a:defRPr>
            </a:lvl9pPr>
            <a:extLst/>
          </a:lstStyle>
          <a:p>
            <a:pPr algn="ctr"/>
            <a:r>
              <a:rPr lang="es-ES" sz="2800" b="1" dirty="0" smtClean="0">
                <a:solidFill>
                  <a:schemeClr val="bg1"/>
                </a:solidFill>
              </a:rPr>
              <a:t>PARA LAS FAMILIAS</a:t>
            </a:r>
            <a:endParaRPr lang="es-ES" sz="2800" b="1" dirty="0">
              <a:solidFill>
                <a:schemeClr val="bg1"/>
              </a:solidFill>
            </a:endParaRPr>
          </a:p>
        </p:txBody>
      </p:sp>
      <p:sp>
        <p:nvSpPr>
          <p:cNvPr id="7" name="Rectángulo 8"/>
          <p:cNvSpPr/>
          <p:nvPr/>
        </p:nvSpPr>
        <p:spPr>
          <a:xfrm>
            <a:off x="467544" y="4149080"/>
            <a:ext cx="7704856" cy="113877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1"/>
            <a:endParaRPr lang="es-ES_tradnl" sz="1400" dirty="0" smtClean="0">
              <a:solidFill>
                <a:srgbClr val="002060"/>
              </a:solidFill>
            </a:endParaRPr>
          </a:p>
          <a:p>
            <a:r>
              <a:rPr lang="es-ES" b="1" dirty="0" smtClean="0"/>
              <a:t>LA </a:t>
            </a:r>
            <a:r>
              <a:rPr lang="es-ES" b="1" dirty="0"/>
              <a:t>SATISFACCIÓN </a:t>
            </a:r>
            <a:r>
              <a:rPr lang="es-ES" b="1" dirty="0" smtClean="0"/>
              <a:t>AL VER QUE A SUS HIJOS LES GUSTAN LAS MATEMÁTICAS Y  NO NECESITAN AYUDA PARA RESOLVER LOS PROBLEMAS.</a:t>
            </a:r>
            <a:endParaRPr lang="es-ES" b="1" dirty="0"/>
          </a:p>
        </p:txBody>
      </p:sp>
      <p:sp>
        <p:nvSpPr>
          <p:cNvPr id="8" name="Marcador de texto 2"/>
          <p:cNvSpPr txBox="1">
            <a:spLocks/>
          </p:cNvSpPr>
          <p:nvPr/>
        </p:nvSpPr>
        <p:spPr>
          <a:xfrm>
            <a:off x="611560" y="188640"/>
            <a:ext cx="7488832" cy="11521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tIns="91440" bIns="91440" rtlCol="0" anchor="t">
            <a:normAutofit/>
          </a:bodyPr>
          <a:lstStyle>
            <a:lvl1pPr marL="0" marR="0" indent="0" algn="l" rtl="0" eaLnBrk="1" latinLnBrk="0" hangingPunct="1">
              <a:spcBef>
                <a:spcPct val="20000"/>
              </a:spcBef>
              <a:buFontTx/>
              <a:buNone/>
              <a:defRPr kumimoji="0" lang="es-ES" sz="2000" i="0" kern="1200">
                <a:solidFill>
                  <a:schemeClr val="tx2"/>
                </a:solidFill>
                <a:latin typeface="+mn-lt"/>
                <a:ea typeface="+mn-ea"/>
                <a:cs typeface="+mn-cs"/>
              </a:defRPr>
            </a:lvl1pPr>
            <a:lvl2pPr marL="742950" indent="-285750" algn="l" rtl="0" eaLnBrk="1" latinLnBrk="0" hangingPunct="1">
              <a:spcBef>
                <a:spcPct val="20000"/>
              </a:spcBef>
              <a:buFont typeface="Arial"/>
              <a:buChar char="–"/>
              <a:defRPr kumimoji="0" lang="es-ES" sz="2800" kern="1200">
                <a:solidFill>
                  <a:schemeClr val="tx2"/>
                </a:solidFill>
                <a:latin typeface="+mn-lt"/>
                <a:ea typeface="+mn-ea"/>
                <a:cs typeface="+mn-cs"/>
              </a:defRPr>
            </a:lvl2pPr>
            <a:lvl3pPr marL="1143000" indent="-228600" algn="l" rtl="0" eaLnBrk="1" latinLnBrk="0" hangingPunct="1">
              <a:spcBef>
                <a:spcPct val="20000"/>
              </a:spcBef>
              <a:buFont typeface="Arial"/>
              <a:buChar char="•"/>
              <a:defRPr kumimoji="0" lang="es-ES" sz="2400" kern="1200">
                <a:solidFill>
                  <a:schemeClr val="tx2"/>
                </a:solidFill>
                <a:latin typeface="+mn-lt"/>
                <a:ea typeface="+mn-ea"/>
                <a:cs typeface="+mn-cs"/>
              </a:defRPr>
            </a:lvl3pPr>
            <a:lvl4pPr marL="1600200" indent="-228600" algn="l" rtl="0" eaLnBrk="1" latinLnBrk="0" hangingPunct="1">
              <a:spcBef>
                <a:spcPct val="20000"/>
              </a:spcBef>
              <a:buFont typeface="Arial"/>
              <a:buChar char="–"/>
              <a:defRPr kumimoji="0" lang="es-ES" sz="2000" kern="1200">
                <a:solidFill>
                  <a:schemeClr val="tx2"/>
                </a:solidFill>
                <a:latin typeface="+mn-lt"/>
                <a:ea typeface="+mn-ea"/>
                <a:cs typeface="+mn-cs"/>
              </a:defRPr>
            </a:lvl4pPr>
            <a:lvl5pPr marL="2057400" indent="-228600" algn="l" rtl="0" eaLnBrk="1" latinLnBrk="0" hangingPunct="1">
              <a:spcBef>
                <a:spcPct val="20000"/>
              </a:spcBef>
              <a:buFont typeface="Arial"/>
              <a:buChar char="»"/>
              <a:defRPr kumimoji="0" lang="es-ES" sz="2000" kern="1200">
                <a:solidFill>
                  <a:schemeClr val="tx2"/>
                </a:solidFill>
                <a:latin typeface="+mn-lt"/>
                <a:ea typeface="+mn-ea"/>
                <a:cs typeface="+mn-cs"/>
              </a:defRPr>
            </a:lvl5pPr>
            <a:lvl6pPr marL="2514600" indent="-228600" algn="l" rtl="0" eaLnBrk="1" latinLnBrk="0" hangingPunct="1">
              <a:spcBef>
                <a:spcPct val="20000"/>
              </a:spcBef>
              <a:buFont typeface="Arial"/>
              <a:buChar char="•"/>
              <a:defRPr kumimoji="0" lang="es-ES"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lang="es-ES"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lang="es-ES"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lang="es-ES" sz="2000" kern="1200">
                <a:solidFill>
                  <a:schemeClr val="tx1"/>
                </a:solidFill>
                <a:latin typeface="+mn-lt"/>
                <a:ea typeface="+mn-ea"/>
                <a:cs typeface="+mn-cs"/>
              </a:defRPr>
            </a:lvl9pPr>
            <a:extLst/>
          </a:lstStyle>
          <a:p>
            <a:pPr algn="ctr"/>
            <a:r>
              <a:rPr lang="es-ES" sz="2800" b="1" dirty="0" smtClean="0">
                <a:solidFill>
                  <a:schemeClr val="bg1"/>
                </a:solidFill>
              </a:rPr>
              <a:t>BENEFICIOS DEL MÉTODO ABN </a:t>
            </a:r>
          </a:p>
          <a:p>
            <a:pPr algn="ctr"/>
            <a:r>
              <a:rPr lang="es-ES" sz="2800" b="1" dirty="0" smtClean="0">
                <a:solidFill>
                  <a:schemeClr val="bg1"/>
                </a:solidFill>
              </a:rPr>
              <a:t>EL ALUMNADO/A </a:t>
            </a:r>
            <a:endParaRPr lang="es-ES" sz="2800" b="1" dirty="0">
              <a:solidFill>
                <a:schemeClr val="bg1"/>
              </a:solidFill>
            </a:endParaRPr>
          </a:p>
        </p:txBody>
      </p:sp>
      <p:sp>
        <p:nvSpPr>
          <p:cNvPr id="10" name="object 5"/>
          <p:cNvSpPr txBox="1"/>
          <p:nvPr/>
        </p:nvSpPr>
        <p:spPr>
          <a:xfrm>
            <a:off x="0" y="6604726"/>
            <a:ext cx="4216757" cy="253274"/>
          </a:xfrm>
          <a:prstGeom prst="rect">
            <a:avLst/>
          </a:prstGeom>
        </p:spPr>
        <p:txBody>
          <a:bodyPr vert="horz" wrap="square" lIns="0" tIns="67945" rIns="0" bIns="0" rtlCol="0">
            <a:spAutoFit/>
          </a:bodyPr>
          <a:lstStyle/>
          <a:p>
            <a:pPr algn="ctr">
              <a:lnSpc>
                <a:spcPct val="100000"/>
              </a:lnSpc>
              <a:spcBef>
                <a:spcPts val="535"/>
              </a:spcBef>
            </a:pPr>
            <a:r>
              <a:rPr sz="1200" b="1" spc="-15" dirty="0">
                <a:solidFill>
                  <a:schemeClr val="bg1">
                    <a:lumMod val="65000"/>
                  </a:schemeClr>
                </a:solidFill>
                <a:latin typeface="Calibri"/>
                <a:cs typeface="Calibri"/>
              </a:rPr>
              <a:t>LUCÍA </a:t>
            </a:r>
            <a:r>
              <a:rPr sz="1200" b="1" spc="-10" dirty="0">
                <a:solidFill>
                  <a:schemeClr val="bg1">
                    <a:lumMod val="65000"/>
                  </a:schemeClr>
                </a:solidFill>
                <a:latin typeface="Calibri"/>
                <a:cs typeface="Calibri"/>
              </a:rPr>
              <a:t>GARCÍA</a:t>
            </a:r>
            <a:r>
              <a:rPr sz="1200" b="1" spc="-30" dirty="0">
                <a:solidFill>
                  <a:schemeClr val="bg1">
                    <a:lumMod val="65000"/>
                  </a:schemeClr>
                </a:solidFill>
                <a:latin typeface="Calibri"/>
                <a:cs typeface="Calibri"/>
              </a:rPr>
              <a:t> </a:t>
            </a:r>
            <a:r>
              <a:rPr sz="1200" b="1" spc="-10" dirty="0" smtClean="0">
                <a:solidFill>
                  <a:schemeClr val="bg1">
                    <a:lumMod val="65000"/>
                  </a:schemeClr>
                </a:solidFill>
                <a:latin typeface="Calibri"/>
                <a:cs typeface="Calibri"/>
              </a:rPr>
              <a:t>MARTÍNEZ</a:t>
            </a:r>
            <a:r>
              <a:rPr lang="es-ES" sz="1200" b="1" spc="-10" dirty="0" smtClean="0">
                <a:solidFill>
                  <a:schemeClr val="bg1">
                    <a:lumMod val="65000"/>
                  </a:schemeClr>
                </a:solidFill>
                <a:latin typeface="Calibri"/>
                <a:cs typeface="Calibri"/>
              </a:rPr>
              <a:t> Y MARÍA DEL MAR QUIRELL</a:t>
            </a:r>
            <a:r>
              <a:rPr sz="1200" b="1" spc="-10" dirty="0" smtClean="0">
                <a:solidFill>
                  <a:schemeClr val="bg1">
                    <a:lumMod val="65000"/>
                  </a:schemeClr>
                </a:solidFill>
                <a:latin typeface="Calibri"/>
                <a:cs typeface="Calibri"/>
              </a:rPr>
              <a:t>.</a:t>
            </a:r>
            <a:endParaRPr sz="1200" dirty="0">
              <a:solidFill>
                <a:schemeClr val="bg1">
                  <a:lumMod val="65000"/>
                </a:schemeClr>
              </a:solidFill>
              <a:latin typeface="Calibri"/>
              <a:cs typeface="Calibri"/>
            </a:endParaRPr>
          </a:p>
        </p:txBody>
      </p:sp>
      <p:pic>
        <p:nvPicPr>
          <p:cNvPr id="96258" name="Picture 2" descr="Resultado de imagen de FAMILIA FELIZ"/>
          <p:cNvPicPr>
            <a:picLocks noChangeAspect="1" noChangeArrowheads="1"/>
          </p:cNvPicPr>
          <p:nvPr/>
        </p:nvPicPr>
        <p:blipFill>
          <a:blip r:embed="rId2" cstate="print"/>
          <a:srcRect/>
          <a:stretch>
            <a:fillRect/>
          </a:stretch>
        </p:blipFill>
        <p:spPr bwMode="auto">
          <a:xfrm>
            <a:off x="6084168" y="5013176"/>
            <a:ext cx="2379238" cy="1584176"/>
          </a:xfrm>
          <a:prstGeom prst="rect">
            <a:avLst/>
          </a:prstGeom>
          <a:noFill/>
        </p:spPr>
      </p:pic>
      <p:sp>
        <p:nvSpPr>
          <p:cNvPr id="11" name="object 7"/>
          <p:cNvSpPr/>
          <p:nvPr/>
        </p:nvSpPr>
        <p:spPr>
          <a:xfrm>
            <a:off x="8135888" y="0"/>
            <a:ext cx="1008112" cy="98072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1414619455"/>
      </p:ext>
    </p:extLst>
  </p:cSld>
  <p:clrMapOvr>
    <a:masterClrMapping/>
  </p:clrMapOvr>
  <p:transition spd="med">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pic>
        <p:nvPicPr>
          <p:cNvPr id="3" name="Picture 5" descr="C:\Users\Inés\Desktop\IMAGENES MAT ABN\IMG_3376.JPG"/>
          <p:cNvPicPr>
            <a:picLocks noChangeAspect="1"/>
          </p:cNvPicPr>
          <p:nvPr/>
        </p:nvPicPr>
        <p:blipFill>
          <a:blip r:embed="rId2" cstate="print"/>
          <a:srcRect/>
          <a:stretch>
            <a:fillRect/>
          </a:stretch>
        </p:blipFill>
        <p:spPr>
          <a:xfrm flipH="1">
            <a:off x="2051720" y="2276872"/>
            <a:ext cx="1828194" cy="1371145"/>
          </a:xfrm>
          <a:prstGeom prst="rect">
            <a:avLst/>
          </a:prstGeom>
          <a:noFill/>
          <a:ln>
            <a:noFill/>
          </a:ln>
        </p:spPr>
      </p:pic>
      <p:pic>
        <p:nvPicPr>
          <p:cNvPr id="6" name="Picture 6" descr="C:\Users\Inés\Desktop\IMAGENES MAT ABN\TAPONES.jpg"/>
          <p:cNvPicPr>
            <a:picLocks noChangeAspect="1"/>
          </p:cNvPicPr>
          <p:nvPr/>
        </p:nvPicPr>
        <p:blipFill>
          <a:blip r:embed="rId3" cstate="print"/>
          <a:srcRect/>
          <a:stretch>
            <a:fillRect/>
          </a:stretch>
        </p:blipFill>
        <p:spPr>
          <a:xfrm rot="10799991" flipH="1">
            <a:off x="323529" y="3645026"/>
            <a:ext cx="1442017" cy="1080116"/>
          </a:xfrm>
          <a:prstGeom prst="rect">
            <a:avLst/>
          </a:prstGeom>
          <a:noFill/>
          <a:ln>
            <a:noFill/>
          </a:ln>
        </p:spPr>
      </p:pic>
      <p:pic>
        <p:nvPicPr>
          <p:cNvPr id="8" name="8 Imagen" descr="metros.jpg"/>
          <p:cNvPicPr>
            <a:picLocks noChangeAspect="1"/>
          </p:cNvPicPr>
          <p:nvPr/>
        </p:nvPicPr>
        <p:blipFill>
          <a:blip r:embed="rId4" cstate="print"/>
          <a:stretch>
            <a:fillRect/>
          </a:stretch>
        </p:blipFill>
        <p:spPr>
          <a:xfrm rot="10799991" flipH="1">
            <a:off x="7020273" y="3645026"/>
            <a:ext cx="1508793" cy="980724"/>
          </a:xfrm>
          <a:prstGeom prst="rect">
            <a:avLst/>
          </a:prstGeom>
          <a:noFill/>
          <a:ln>
            <a:noFill/>
          </a:ln>
        </p:spPr>
      </p:pic>
      <p:pic>
        <p:nvPicPr>
          <p:cNvPr id="13" name="Picture 2" descr="C:\Users\Inés\Desktop\IMAGENES MAT ABN\FOTOS ABN\DSC05165.JPG"/>
          <p:cNvPicPr>
            <a:picLocks noChangeAspect="1"/>
          </p:cNvPicPr>
          <p:nvPr/>
        </p:nvPicPr>
        <p:blipFill>
          <a:blip r:embed="rId5" cstate="print"/>
          <a:srcRect/>
          <a:stretch>
            <a:fillRect/>
          </a:stretch>
        </p:blipFill>
        <p:spPr>
          <a:xfrm>
            <a:off x="0" y="4797152"/>
            <a:ext cx="2304260" cy="1728188"/>
          </a:xfrm>
          <a:prstGeom prst="rect">
            <a:avLst/>
          </a:prstGeom>
          <a:noFill/>
          <a:ln>
            <a:noFill/>
          </a:ln>
        </p:spPr>
      </p:pic>
      <p:sp>
        <p:nvSpPr>
          <p:cNvPr id="14" name="14 CuadroTexto"/>
          <p:cNvSpPr txBox="1"/>
          <p:nvPr/>
        </p:nvSpPr>
        <p:spPr>
          <a:xfrm>
            <a:off x="2051720" y="188640"/>
            <a:ext cx="5616619" cy="1446553"/>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4400" b="1" i="0" u="none" strike="noStrike" kern="1200" cap="none" spc="0" baseline="0" dirty="0">
                <a:solidFill>
                  <a:schemeClr val="bg1"/>
                </a:solidFill>
                <a:uFillTx/>
                <a:latin typeface="Century Gothic" pitchFamily="34"/>
              </a:rPr>
              <a:t>EL MÉTODO</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4400" b="1" i="0" u="none" strike="noStrike" kern="1200" cap="none" spc="0" baseline="0" dirty="0">
                <a:solidFill>
                  <a:schemeClr val="bg1"/>
                </a:solidFill>
                <a:uFillTx/>
                <a:latin typeface="Century Gothic" pitchFamily="34"/>
              </a:rPr>
              <a:t>A</a:t>
            </a:r>
            <a:r>
              <a:rPr lang="es-ES" sz="2400" b="1" i="0" u="none" strike="noStrike" kern="1200" cap="none" spc="0" baseline="0" dirty="0">
                <a:solidFill>
                  <a:schemeClr val="bg1"/>
                </a:solidFill>
                <a:uFillTx/>
                <a:latin typeface="Century Gothic" pitchFamily="34"/>
              </a:rPr>
              <a:t>lgoritmos </a:t>
            </a:r>
            <a:r>
              <a:rPr lang="es-ES" sz="4400" b="1" i="0" u="none" strike="noStrike" kern="1200" cap="none" spc="0" baseline="0" dirty="0">
                <a:solidFill>
                  <a:schemeClr val="bg1"/>
                </a:solidFill>
                <a:uFillTx/>
                <a:latin typeface="Century Gothic" pitchFamily="34"/>
              </a:rPr>
              <a:t>B</a:t>
            </a:r>
            <a:r>
              <a:rPr lang="es-ES" sz="2400" b="1" i="0" u="none" strike="noStrike" kern="1200" cap="none" spc="0" baseline="0" dirty="0">
                <a:solidFill>
                  <a:schemeClr val="bg1"/>
                </a:solidFill>
                <a:uFillTx/>
                <a:latin typeface="Century Gothic" pitchFamily="34"/>
              </a:rPr>
              <a:t>asados </a:t>
            </a:r>
            <a:r>
              <a:rPr lang="es-ES" sz="4400" b="1" i="0" u="none" strike="noStrike" kern="1200" cap="none" spc="0" baseline="0" dirty="0">
                <a:solidFill>
                  <a:schemeClr val="bg1"/>
                </a:solidFill>
                <a:uFillTx/>
                <a:latin typeface="Century Gothic" pitchFamily="34"/>
              </a:rPr>
              <a:t>N</a:t>
            </a:r>
            <a:r>
              <a:rPr lang="es-ES" sz="2400" b="1" i="0" u="none" strike="noStrike" kern="1200" cap="none" spc="0" baseline="0" dirty="0">
                <a:solidFill>
                  <a:schemeClr val="bg1"/>
                </a:solidFill>
                <a:uFillTx/>
                <a:latin typeface="Century Gothic" pitchFamily="34"/>
              </a:rPr>
              <a:t>úmeros</a:t>
            </a:r>
            <a:endParaRPr lang="es-ES" sz="4400" b="1" i="0" u="none" strike="noStrike" kern="1200" cap="none" spc="0" baseline="0" dirty="0">
              <a:solidFill>
                <a:schemeClr val="bg1"/>
              </a:solidFill>
              <a:uFillTx/>
              <a:latin typeface="Century Gothic" pitchFamily="34"/>
            </a:endParaRPr>
          </a:p>
        </p:txBody>
      </p:sp>
      <p:pic>
        <p:nvPicPr>
          <p:cNvPr id="1028" name="Picture 4" descr="http://www.economiasimple.net/wp-content/uploads/2011/07/Las-monedas-se-gastan-antes-que-los-billetes.jpg"/>
          <p:cNvPicPr>
            <a:picLocks noChangeAspect="1" noChangeArrowheads="1"/>
          </p:cNvPicPr>
          <p:nvPr/>
        </p:nvPicPr>
        <p:blipFill>
          <a:blip r:embed="rId6" cstate="print"/>
          <a:srcRect/>
          <a:stretch>
            <a:fillRect/>
          </a:stretch>
        </p:blipFill>
        <p:spPr bwMode="auto">
          <a:xfrm>
            <a:off x="467544" y="2276872"/>
            <a:ext cx="1406142" cy="1349897"/>
          </a:xfrm>
          <a:prstGeom prst="rect">
            <a:avLst/>
          </a:prstGeom>
          <a:noFill/>
        </p:spPr>
      </p:pic>
      <p:pic>
        <p:nvPicPr>
          <p:cNvPr id="16" name="Picture 4" descr="https://s-media-cache-ak0.pinimg.com/236x/ee/46/cc/ee46cc794abd25d0bbec5f1b240cf869.jpg"/>
          <p:cNvPicPr>
            <a:picLocks noChangeAspect="1" noChangeArrowheads="1"/>
          </p:cNvPicPr>
          <p:nvPr/>
        </p:nvPicPr>
        <p:blipFill>
          <a:blip r:embed="rId7" cstate="print"/>
          <a:srcRect/>
          <a:stretch>
            <a:fillRect/>
          </a:stretch>
        </p:blipFill>
        <p:spPr bwMode="auto">
          <a:xfrm>
            <a:off x="7380312" y="548573"/>
            <a:ext cx="1523766" cy="3024443"/>
          </a:xfrm>
          <a:prstGeom prst="rect">
            <a:avLst/>
          </a:prstGeom>
          <a:noFill/>
        </p:spPr>
      </p:pic>
      <p:pic>
        <p:nvPicPr>
          <p:cNvPr id="18" name="Picture 4" descr="C:\Users\Portatil-1\Documents\CURSO 15-16\FOTOS 15-16\FOTOS ABN 15-16\AULA ABN\DSC07744.JPG"/>
          <p:cNvPicPr>
            <a:picLocks noChangeAspect="1" noChangeArrowheads="1"/>
          </p:cNvPicPr>
          <p:nvPr/>
        </p:nvPicPr>
        <p:blipFill>
          <a:blip r:embed="rId8" cstate="print"/>
          <a:srcRect/>
          <a:stretch>
            <a:fillRect/>
          </a:stretch>
        </p:blipFill>
        <p:spPr bwMode="auto">
          <a:xfrm>
            <a:off x="2411760" y="5373216"/>
            <a:ext cx="1728117" cy="1296088"/>
          </a:xfrm>
          <a:prstGeom prst="rect">
            <a:avLst/>
          </a:prstGeom>
          <a:noFill/>
          <a:ln w="9525">
            <a:noFill/>
            <a:miter lim="800000"/>
            <a:headEnd/>
            <a:tailEnd/>
          </a:ln>
        </p:spPr>
      </p:pic>
      <p:pic>
        <p:nvPicPr>
          <p:cNvPr id="19" name="Picture 5" descr="C:\Users\Portatil-1\Documents\CURSO 15-16\FOTOS 15-16\FOTOS ABN 15-16\AULA ABN\DSC07745.JPG"/>
          <p:cNvPicPr>
            <a:picLocks noChangeAspect="1" noChangeArrowheads="1"/>
          </p:cNvPicPr>
          <p:nvPr/>
        </p:nvPicPr>
        <p:blipFill>
          <a:blip r:embed="rId9" cstate="print"/>
          <a:srcRect/>
          <a:stretch>
            <a:fillRect/>
          </a:stretch>
        </p:blipFill>
        <p:spPr bwMode="auto">
          <a:xfrm>
            <a:off x="2339752" y="3933056"/>
            <a:ext cx="1800200" cy="1350150"/>
          </a:xfrm>
          <a:prstGeom prst="rect">
            <a:avLst/>
          </a:prstGeom>
          <a:noFill/>
          <a:ln w="9525">
            <a:noFill/>
            <a:miter lim="800000"/>
            <a:headEnd/>
            <a:tailEnd/>
          </a:ln>
        </p:spPr>
      </p:pic>
      <p:pic>
        <p:nvPicPr>
          <p:cNvPr id="76804" name="Picture 4" descr="http://www.actiludis.com/wp-content/uploads/2010/12/tapones03.jpg"/>
          <p:cNvPicPr>
            <a:picLocks noChangeAspect="1" noChangeArrowheads="1"/>
          </p:cNvPicPr>
          <p:nvPr/>
        </p:nvPicPr>
        <p:blipFill>
          <a:blip r:embed="rId10" cstate="print"/>
          <a:srcRect/>
          <a:stretch>
            <a:fillRect/>
          </a:stretch>
        </p:blipFill>
        <p:spPr bwMode="auto">
          <a:xfrm>
            <a:off x="4427984" y="4581128"/>
            <a:ext cx="1690764" cy="2063571"/>
          </a:xfrm>
          <a:prstGeom prst="rect">
            <a:avLst/>
          </a:prstGeom>
          <a:noFill/>
        </p:spPr>
      </p:pic>
      <p:pic>
        <p:nvPicPr>
          <p:cNvPr id="116738" name="Picture 2" descr="http://previews.123rf.com/images/Violin/Violin0810/Violin081000125/3762316-Counting-woman-hands-0-to-5-isolated-on-white-background-Stock-Photo.jpg"/>
          <p:cNvPicPr>
            <a:picLocks noChangeAspect="1" noChangeArrowheads="1"/>
          </p:cNvPicPr>
          <p:nvPr/>
        </p:nvPicPr>
        <p:blipFill>
          <a:blip r:embed="rId11" cstate="print"/>
          <a:srcRect/>
          <a:stretch>
            <a:fillRect/>
          </a:stretch>
        </p:blipFill>
        <p:spPr bwMode="auto">
          <a:xfrm>
            <a:off x="4499992" y="3140968"/>
            <a:ext cx="1872208" cy="1440160"/>
          </a:xfrm>
          <a:prstGeom prst="rect">
            <a:avLst/>
          </a:prstGeom>
          <a:noFill/>
        </p:spPr>
      </p:pic>
      <p:pic>
        <p:nvPicPr>
          <p:cNvPr id="95234" name="Picture 2" descr="Resultado de imagen de MAR QUIRELL"/>
          <p:cNvPicPr>
            <a:picLocks noChangeAspect="1" noChangeArrowheads="1"/>
          </p:cNvPicPr>
          <p:nvPr/>
        </p:nvPicPr>
        <p:blipFill>
          <a:blip r:embed="rId12" cstate="print"/>
          <a:srcRect/>
          <a:stretch>
            <a:fillRect/>
          </a:stretch>
        </p:blipFill>
        <p:spPr bwMode="auto">
          <a:xfrm flipH="1">
            <a:off x="179512" y="188640"/>
            <a:ext cx="2016224" cy="1967078"/>
          </a:xfrm>
          <a:prstGeom prst="rect">
            <a:avLst/>
          </a:prstGeom>
          <a:noFill/>
        </p:spPr>
      </p:pic>
      <p:pic>
        <p:nvPicPr>
          <p:cNvPr id="20" name="Picture 4" descr="C:\Documents and Settings\Maria del Mar\Escritorio\BLOG\Pompones\20170718_112240.jpg"/>
          <p:cNvPicPr>
            <a:picLocks noChangeAspect="1" noChangeArrowheads="1"/>
          </p:cNvPicPr>
          <p:nvPr/>
        </p:nvPicPr>
        <p:blipFill>
          <a:blip r:embed="rId13" cstate="print"/>
          <a:srcRect/>
          <a:stretch>
            <a:fillRect/>
          </a:stretch>
        </p:blipFill>
        <p:spPr bwMode="auto">
          <a:xfrm>
            <a:off x="6444208" y="4797152"/>
            <a:ext cx="2337402" cy="173242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22" name="Picture 2"/>
          <p:cNvPicPr>
            <a:picLocks noChangeAspect="1" noChangeArrowheads="1"/>
          </p:cNvPicPr>
          <p:nvPr/>
        </p:nvPicPr>
        <p:blipFill>
          <a:blip r:embed="rId14" cstate="print"/>
          <a:srcRect/>
          <a:stretch>
            <a:fillRect/>
          </a:stretch>
        </p:blipFill>
        <p:spPr bwMode="auto">
          <a:xfrm>
            <a:off x="4067944" y="1700808"/>
            <a:ext cx="2853823" cy="1613789"/>
          </a:xfrm>
          <a:prstGeom prst="rect">
            <a:avLst/>
          </a:prstGeom>
          <a:noFill/>
          <a:ln w="9525">
            <a:noFill/>
            <a:miter lim="800000"/>
            <a:headEnd/>
            <a:tailEnd/>
          </a:ln>
          <a:effectLst/>
        </p:spPr>
      </p:pic>
      <p:sp>
        <p:nvSpPr>
          <p:cNvPr id="23" name="object 5"/>
          <p:cNvSpPr txBox="1"/>
          <p:nvPr/>
        </p:nvSpPr>
        <p:spPr>
          <a:xfrm>
            <a:off x="0" y="6604726"/>
            <a:ext cx="4216757" cy="253274"/>
          </a:xfrm>
          <a:prstGeom prst="rect">
            <a:avLst/>
          </a:prstGeom>
        </p:spPr>
        <p:txBody>
          <a:bodyPr vert="horz" wrap="square" lIns="0" tIns="67945" rIns="0" bIns="0" rtlCol="0">
            <a:spAutoFit/>
          </a:bodyPr>
          <a:lstStyle/>
          <a:p>
            <a:pPr algn="ctr">
              <a:lnSpc>
                <a:spcPct val="100000"/>
              </a:lnSpc>
              <a:spcBef>
                <a:spcPts val="535"/>
              </a:spcBef>
            </a:pPr>
            <a:r>
              <a:rPr sz="1200" b="1" spc="-15" dirty="0">
                <a:solidFill>
                  <a:schemeClr val="bg1">
                    <a:lumMod val="65000"/>
                  </a:schemeClr>
                </a:solidFill>
                <a:latin typeface="Calibri"/>
                <a:cs typeface="Calibri"/>
              </a:rPr>
              <a:t>LUCÍA </a:t>
            </a:r>
            <a:r>
              <a:rPr sz="1200" b="1" spc="-10" dirty="0">
                <a:solidFill>
                  <a:schemeClr val="bg1">
                    <a:lumMod val="65000"/>
                  </a:schemeClr>
                </a:solidFill>
                <a:latin typeface="Calibri"/>
                <a:cs typeface="Calibri"/>
              </a:rPr>
              <a:t>GARCÍA</a:t>
            </a:r>
            <a:r>
              <a:rPr sz="1200" b="1" spc="-30" dirty="0">
                <a:solidFill>
                  <a:schemeClr val="bg1">
                    <a:lumMod val="65000"/>
                  </a:schemeClr>
                </a:solidFill>
                <a:latin typeface="Calibri"/>
                <a:cs typeface="Calibri"/>
              </a:rPr>
              <a:t> </a:t>
            </a:r>
            <a:r>
              <a:rPr sz="1200" b="1" spc="-10" dirty="0" smtClean="0">
                <a:solidFill>
                  <a:schemeClr val="bg1">
                    <a:lumMod val="65000"/>
                  </a:schemeClr>
                </a:solidFill>
                <a:latin typeface="Calibri"/>
                <a:cs typeface="Calibri"/>
              </a:rPr>
              <a:t>MARTÍNEZ</a:t>
            </a:r>
            <a:r>
              <a:rPr lang="es-ES" sz="1200" b="1" spc="-10" dirty="0" smtClean="0">
                <a:solidFill>
                  <a:schemeClr val="bg1">
                    <a:lumMod val="65000"/>
                  </a:schemeClr>
                </a:solidFill>
                <a:latin typeface="Calibri"/>
                <a:cs typeface="Calibri"/>
              </a:rPr>
              <a:t> Y MARÍA DEL MAR QUIRELL</a:t>
            </a:r>
            <a:r>
              <a:rPr sz="1200" b="1" spc="-10" dirty="0" smtClean="0">
                <a:solidFill>
                  <a:schemeClr val="bg1">
                    <a:lumMod val="65000"/>
                  </a:schemeClr>
                </a:solidFill>
                <a:latin typeface="Calibri"/>
                <a:cs typeface="Calibri"/>
              </a:rPr>
              <a:t>.</a:t>
            </a:r>
            <a:endParaRPr sz="1200" dirty="0">
              <a:solidFill>
                <a:schemeClr val="bg1">
                  <a:lumMod val="65000"/>
                </a:schemeClr>
              </a:solidFill>
              <a:latin typeface="Calibri"/>
              <a:cs typeface="Calibri"/>
            </a:endParaRPr>
          </a:p>
        </p:txBody>
      </p:sp>
    </p:spTree>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51">
    <p:spTree>
      <p:nvGrpSpPr>
        <p:cNvPr id="1" name=""/>
        <p:cNvGrpSpPr/>
        <p:nvPr/>
      </p:nvGrpSpPr>
      <p:grpSpPr>
        <a:xfrm>
          <a:off x="0" y="0"/>
          <a:ext cx="0" cy="0"/>
          <a:chOff x="0" y="0"/>
          <a:chExt cx="0" cy="0"/>
        </a:xfrm>
      </p:grpSpPr>
      <p:sp>
        <p:nvSpPr>
          <p:cNvPr id="2" name="4 CuadroTexto"/>
          <p:cNvSpPr txBox="1"/>
          <p:nvPr/>
        </p:nvSpPr>
        <p:spPr>
          <a:xfrm>
            <a:off x="179512" y="188640"/>
            <a:ext cx="7776864" cy="107721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200" b="1" i="0" u="none" strike="noStrike" kern="1200" cap="none" spc="0" baseline="0" dirty="0">
                <a:solidFill>
                  <a:schemeClr val="bg1"/>
                </a:solidFill>
                <a:uFillTx/>
                <a:latin typeface="Century Gothic" pitchFamily="34"/>
              </a:rPr>
              <a:t>LA COMPRENSIÓN DE CONCEPTOS MATEMÁTICOS  EN  LA ESCUELA</a:t>
            </a:r>
          </a:p>
        </p:txBody>
      </p:sp>
      <p:sp>
        <p:nvSpPr>
          <p:cNvPr id="3" name="5 Flecha abajo"/>
          <p:cNvSpPr/>
          <p:nvPr/>
        </p:nvSpPr>
        <p:spPr>
          <a:xfrm>
            <a:off x="1691680" y="2708920"/>
            <a:ext cx="360035" cy="1872208"/>
          </a:xfrm>
          <a:custGeom>
            <a:avLst>
              <a:gd name="f0" fmla="val 17243"/>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pin 0 f1 10800"/>
              <a:gd name="f15" fmla="pin 0 f0 21600"/>
              <a:gd name="f16" fmla="*/ f10 f2 1"/>
              <a:gd name="f17" fmla="*/ f11 f2 1"/>
              <a:gd name="f18" fmla="val f14"/>
              <a:gd name="f19" fmla="val f15"/>
              <a:gd name="f20" fmla="+- 21600 0 f14"/>
              <a:gd name="f21" fmla="*/ f14 f12 1"/>
              <a:gd name="f22" fmla="*/ f15 f13 1"/>
              <a:gd name="f23" fmla="*/ 0 f13 1"/>
              <a:gd name="f24" fmla="*/ 0 f12 1"/>
              <a:gd name="f25" fmla="*/ f16 1 f4"/>
              <a:gd name="f26" fmla="*/ 21600 f12 1"/>
              <a:gd name="f27" fmla="*/ f17 1 f4"/>
              <a:gd name="f28" fmla="+- 21600 0 f19"/>
              <a:gd name="f29" fmla="*/ f18 f12 1"/>
              <a:gd name="f30" fmla="*/ f20 f12 1"/>
              <a:gd name="f31" fmla="*/ f19 f13 1"/>
              <a:gd name="f32" fmla="+- f25 0 f3"/>
              <a:gd name="f33" fmla="+- f27 0 f3"/>
              <a:gd name="f34" fmla="*/ f28 f18 1"/>
              <a:gd name="f35" fmla="*/ f34 1 10800"/>
              <a:gd name="f36" fmla="+- f19 f35 0"/>
              <a:gd name="f37" fmla="*/ f36 f13 1"/>
            </a:gdLst>
            <a:ahLst>
              <a:ahXY gdRefX="f1" minX="f7" maxX="f9" gdRefY="f0" minY="f7" maxY="f8">
                <a:pos x="f21" y="f22"/>
              </a:ahXY>
            </a:ahLst>
            <a:cxnLst>
              <a:cxn ang="3cd4">
                <a:pos x="hc" y="t"/>
              </a:cxn>
              <a:cxn ang="0">
                <a:pos x="r" y="vc"/>
              </a:cxn>
              <a:cxn ang="cd4">
                <a:pos x="hc" y="b"/>
              </a:cxn>
              <a:cxn ang="cd2">
                <a:pos x="l" y="vc"/>
              </a:cxn>
              <a:cxn ang="f32">
                <a:pos x="f24" y="f31"/>
              </a:cxn>
              <a:cxn ang="f33">
                <a:pos x="f26" y="f31"/>
              </a:cxn>
            </a:cxnLst>
            <a:rect l="f29" t="f23" r="f30" b="f37"/>
            <a:pathLst>
              <a:path w="21600" h="21600">
                <a:moveTo>
                  <a:pt x="f18" y="f7"/>
                </a:moveTo>
                <a:lnTo>
                  <a:pt x="f18" y="f19"/>
                </a:lnTo>
                <a:lnTo>
                  <a:pt x="f7" y="f19"/>
                </a:lnTo>
                <a:lnTo>
                  <a:pt x="f9" y="f8"/>
                </a:lnTo>
                <a:lnTo>
                  <a:pt x="f8" y="f19"/>
                </a:lnTo>
                <a:lnTo>
                  <a:pt x="f20" y="f19"/>
                </a:lnTo>
                <a:lnTo>
                  <a:pt x="f20" y="f7"/>
                </a:lnTo>
                <a:close/>
              </a:path>
            </a:pathLst>
          </a:custGeom>
          <a:solidFill>
            <a:schemeClr val="accent3"/>
          </a:solidFill>
          <a:ln w="25402">
            <a:solidFill>
              <a:schemeClr val="tx1"/>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dirty="0">
              <a:solidFill>
                <a:schemeClr val="accent3"/>
              </a:solidFill>
              <a:uFillTx/>
              <a:latin typeface="Century Schoolbook"/>
            </a:endParaRPr>
          </a:p>
        </p:txBody>
      </p:sp>
      <p:sp>
        <p:nvSpPr>
          <p:cNvPr id="4" name="6 CuadroTexto"/>
          <p:cNvSpPr txBox="1"/>
          <p:nvPr/>
        </p:nvSpPr>
        <p:spPr>
          <a:xfrm>
            <a:off x="179512" y="4653136"/>
            <a:ext cx="2808314" cy="1015663"/>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uFillTx/>
                <a:latin typeface="Century Gothic" pitchFamily="34"/>
              </a:rPr>
              <a:t>PLANTEAMIENTOS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uFillTx/>
                <a:latin typeface="Century Gothic" pitchFamily="34"/>
              </a:rPr>
              <a:t>METODOLÓGICOS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uFillTx/>
                <a:latin typeface="Century Gothic" pitchFamily="34"/>
              </a:rPr>
              <a:t>ADECUADOS</a:t>
            </a:r>
            <a:endParaRPr lang="es-ES" sz="1600" b="1" i="0" u="none" strike="noStrike" kern="1200" cap="none" spc="0" baseline="0" dirty="0">
              <a:uFillTx/>
              <a:latin typeface="Century Gothic" pitchFamily="34"/>
            </a:endParaRPr>
          </a:p>
        </p:txBody>
      </p:sp>
      <p:sp>
        <p:nvSpPr>
          <p:cNvPr id="5" name="7 CuadroTexto"/>
          <p:cNvSpPr txBox="1"/>
          <p:nvPr/>
        </p:nvSpPr>
        <p:spPr>
          <a:xfrm>
            <a:off x="3419870" y="4293096"/>
            <a:ext cx="1512170" cy="1631216"/>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0" i="0" u="none" strike="noStrike" kern="1200" cap="none" spc="0" baseline="0" dirty="0">
                <a:solidFill>
                  <a:srgbClr val="000000"/>
                </a:solidFill>
                <a:uFillTx/>
                <a:latin typeface="Century Gothic" pitchFamily="34"/>
              </a:rPr>
              <a:t>QUE  </a:t>
            </a:r>
            <a:r>
              <a:rPr lang="es-ES" sz="2000" b="0" i="0" u="none" strike="noStrike" kern="1200" cap="none" spc="0" baseline="0" dirty="0" smtClean="0">
                <a:solidFill>
                  <a:srgbClr val="000000"/>
                </a:solidFill>
                <a:uFillTx/>
                <a:latin typeface="Century Gothic" pitchFamily="34"/>
              </a:rPr>
              <a:t>PERMITAN </a:t>
            </a:r>
            <a:r>
              <a:rPr lang="es-ES" sz="2000" b="1" i="0" u="none" strike="noStrike" kern="1200" cap="none" spc="0" baseline="0" dirty="0">
                <a:solidFill>
                  <a:srgbClr val="000000"/>
                </a:solidFill>
                <a:uFillTx/>
                <a:latin typeface="Century Gothic" pitchFamily="34"/>
              </a:rPr>
              <a:t>GENERAR IDEAS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0" i="0" u="none" strike="noStrike" kern="1200" cap="none" spc="0" baseline="0" dirty="0">
                <a:solidFill>
                  <a:srgbClr val="000000"/>
                </a:solidFill>
                <a:uFillTx/>
                <a:latin typeface="Century Gothic" pitchFamily="34"/>
              </a:rPr>
              <a:t>DESDE</a:t>
            </a:r>
          </a:p>
        </p:txBody>
      </p:sp>
      <p:sp>
        <p:nvSpPr>
          <p:cNvPr id="7" name="11 CuadroTexto"/>
          <p:cNvSpPr txBox="1"/>
          <p:nvPr/>
        </p:nvSpPr>
        <p:spPr>
          <a:xfrm>
            <a:off x="5580112" y="4293096"/>
            <a:ext cx="2520278"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1" i="0" u="none" strike="noStrike" kern="1200" cap="none" spc="0" baseline="0" dirty="0">
                <a:solidFill>
                  <a:srgbClr val="000000"/>
                </a:solidFill>
                <a:uFillTx/>
                <a:latin typeface="Century Gothic" pitchFamily="34"/>
              </a:rPr>
              <a:t>OBSERVACIÓN</a:t>
            </a:r>
          </a:p>
        </p:txBody>
      </p:sp>
      <p:sp>
        <p:nvSpPr>
          <p:cNvPr id="8" name="12 CuadroTexto"/>
          <p:cNvSpPr txBox="1"/>
          <p:nvPr/>
        </p:nvSpPr>
        <p:spPr>
          <a:xfrm>
            <a:off x="5652120" y="4725144"/>
            <a:ext cx="2520278"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1" i="0" u="none" strike="noStrike" kern="1200" cap="none" spc="0" baseline="0" dirty="0">
                <a:solidFill>
                  <a:srgbClr val="000000"/>
                </a:solidFill>
                <a:uFillTx/>
                <a:latin typeface="Century Gothic" pitchFamily="34"/>
              </a:rPr>
              <a:t>IMAGINACIÓN</a:t>
            </a:r>
          </a:p>
        </p:txBody>
      </p:sp>
      <p:sp>
        <p:nvSpPr>
          <p:cNvPr id="9" name="13 CuadroTexto"/>
          <p:cNvSpPr txBox="1"/>
          <p:nvPr/>
        </p:nvSpPr>
        <p:spPr>
          <a:xfrm>
            <a:off x="5652120" y="5157192"/>
            <a:ext cx="2520278"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1" i="0" u="none" strike="noStrike" kern="1200" cap="none" spc="0" baseline="0" dirty="0">
                <a:solidFill>
                  <a:srgbClr val="000000"/>
                </a:solidFill>
                <a:uFillTx/>
                <a:latin typeface="Century Gothic" pitchFamily="34"/>
              </a:rPr>
              <a:t>INTUICIÓN</a:t>
            </a:r>
          </a:p>
        </p:txBody>
      </p:sp>
      <p:sp>
        <p:nvSpPr>
          <p:cNvPr id="10" name="15 CuadroTexto"/>
          <p:cNvSpPr txBox="1"/>
          <p:nvPr/>
        </p:nvSpPr>
        <p:spPr>
          <a:xfrm>
            <a:off x="5652120" y="5661248"/>
            <a:ext cx="3271202" cy="36933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1" i="0" u="none" strike="noStrike" kern="1200" cap="none" spc="0" baseline="0" dirty="0">
                <a:solidFill>
                  <a:srgbClr val="000000"/>
                </a:solidFill>
                <a:uFillTx/>
                <a:latin typeface="Century Gothic" pitchFamily="34"/>
              </a:rPr>
              <a:t>RAZONAMIENTO  LÓGICO</a:t>
            </a:r>
          </a:p>
        </p:txBody>
      </p:sp>
      <p:cxnSp>
        <p:nvCxnSpPr>
          <p:cNvPr id="14" name="25 Conector recto de flecha"/>
          <p:cNvCxnSpPr/>
          <p:nvPr/>
        </p:nvCxnSpPr>
        <p:spPr>
          <a:xfrm>
            <a:off x="2699792" y="5229200"/>
            <a:ext cx="648072" cy="0"/>
          </a:xfrm>
          <a:prstGeom prst="straightConnector1">
            <a:avLst/>
          </a:prstGeom>
          <a:noFill/>
          <a:ln w="57150">
            <a:solidFill>
              <a:srgbClr val="FFC000"/>
            </a:solidFill>
            <a:prstDash val="solid"/>
            <a:tailEnd type="arrow"/>
          </a:ln>
        </p:spPr>
      </p:cxnSp>
      <p:cxnSp>
        <p:nvCxnSpPr>
          <p:cNvPr id="15" name="31 Conector recto de flecha"/>
          <p:cNvCxnSpPr/>
          <p:nvPr/>
        </p:nvCxnSpPr>
        <p:spPr>
          <a:xfrm>
            <a:off x="3203848" y="2060848"/>
            <a:ext cx="2664293" cy="2"/>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pic>
        <p:nvPicPr>
          <p:cNvPr id="16" name="32 Imagen" descr="2299.png"/>
          <p:cNvPicPr>
            <a:picLocks noChangeAspect="1"/>
          </p:cNvPicPr>
          <p:nvPr/>
        </p:nvPicPr>
        <p:blipFill>
          <a:blip r:embed="rId2" cstate="print"/>
          <a:stretch>
            <a:fillRect/>
          </a:stretch>
        </p:blipFill>
        <p:spPr>
          <a:xfrm>
            <a:off x="6012160" y="1484784"/>
            <a:ext cx="2304260" cy="230426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17" name="33 Imagen" descr="5899.png"/>
          <p:cNvPicPr>
            <a:picLocks noChangeAspect="1"/>
          </p:cNvPicPr>
          <p:nvPr/>
        </p:nvPicPr>
        <p:blipFill>
          <a:blip r:embed="rId3" cstate="print"/>
          <a:stretch>
            <a:fillRect/>
          </a:stretch>
        </p:blipFill>
        <p:spPr>
          <a:xfrm>
            <a:off x="1979712" y="1556792"/>
            <a:ext cx="1091955" cy="10919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34 Imagen" descr="5900.png"/>
          <p:cNvPicPr>
            <a:picLocks noChangeAspect="1"/>
          </p:cNvPicPr>
          <p:nvPr/>
        </p:nvPicPr>
        <p:blipFill>
          <a:blip r:embed="rId4" cstate="print"/>
          <a:stretch>
            <a:fillRect/>
          </a:stretch>
        </p:blipFill>
        <p:spPr>
          <a:xfrm>
            <a:off x="611560" y="1556792"/>
            <a:ext cx="1091955" cy="10919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20 Flecha arriba y abajo"/>
          <p:cNvSpPr/>
          <p:nvPr/>
        </p:nvSpPr>
        <p:spPr>
          <a:xfrm rot="2946175" flipH="1">
            <a:off x="4783916" y="2191030"/>
            <a:ext cx="435008" cy="2283635"/>
          </a:xfrm>
          <a:custGeom>
            <a:avLst>
              <a:gd name="f9" fmla="val 50000"/>
              <a:gd name="f10" fmla="val 50000"/>
            </a:avLst>
            <a:gdLst>
              <a:gd name="f2" fmla="val 10800000"/>
              <a:gd name="f3" fmla="val 5400000"/>
              <a:gd name="f4" fmla="val 180"/>
              <a:gd name="f5" fmla="val w"/>
              <a:gd name="f6" fmla="val h"/>
              <a:gd name="f7" fmla="val ss"/>
              <a:gd name="f8" fmla="val 0"/>
              <a:gd name="f9" fmla="val 50000"/>
              <a:gd name="f10" fmla="val 50000"/>
              <a:gd name="f11" fmla="+- 0 0 -270"/>
              <a:gd name="f12" fmla="+- 0 0 -90"/>
              <a:gd name="f13" fmla="abs f5"/>
              <a:gd name="f14" fmla="abs f6"/>
              <a:gd name="f15" fmla="abs f7"/>
              <a:gd name="f16" fmla="val f8"/>
              <a:gd name="f17" fmla="val f9"/>
              <a:gd name="f18" fmla="val f10"/>
              <a:gd name="f19" fmla="*/ f11 f2 1"/>
              <a:gd name="f20" fmla="*/ f12 f2 1"/>
              <a:gd name="f21" fmla="?: f13 f5 1"/>
              <a:gd name="f22" fmla="?: f14 f6 1"/>
              <a:gd name="f23" fmla="?: f15 f7 1"/>
              <a:gd name="f24" fmla="*/ f19 1 f4"/>
              <a:gd name="f25" fmla="*/ f20 1 f4"/>
              <a:gd name="f26" fmla="*/ f21 1 21600"/>
              <a:gd name="f27" fmla="*/ f22 1 21600"/>
              <a:gd name="f28" fmla="*/ 21600 f21 1"/>
              <a:gd name="f29" fmla="*/ 21600 f22 1"/>
              <a:gd name="f30" fmla="+- f24 0 f3"/>
              <a:gd name="f31" fmla="+- f25 0 f3"/>
              <a:gd name="f32" fmla="min f27 f26"/>
              <a:gd name="f33" fmla="*/ f28 1 f23"/>
              <a:gd name="f34" fmla="*/ f29 1 f23"/>
              <a:gd name="f35" fmla="val f33"/>
              <a:gd name="f36" fmla="val f34"/>
              <a:gd name="f37" fmla="*/ f16 f32 1"/>
              <a:gd name="f38" fmla="+- f36 0 f16"/>
              <a:gd name="f39" fmla="+- f35 0 f16"/>
              <a:gd name="f40" fmla="*/ f35 f32 1"/>
              <a:gd name="f41" fmla="*/ f36 f32 1"/>
              <a:gd name="f42" fmla="*/ f38 1 2"/>
              <a:gd name="f43" fmla="*/ f39 1 2"/>
              <a:gd name="f44" fmla="min f39 f38"/>
              <a:gd name="f45" fmla="*/ f39 f17 1"/>
              <a:gd name="f46" fmla="+- f16 f42 0"/>
              <a:gd name="f47" fmla="+- f16 f43 0"/>
              <a:gd name="f48" fmla="*/ f44 f18 1"/>
              <a:gd name="f49" fmla="*/ f45 1 200000"/>
              <a:gd name="f50" fmla="*/ f48 1 100000"/>
              <a:gd name="f51" fmla="+- f47 0 f49"/>
              <a:gd name="f52" fmla="+- f47 f49 0"/>
              <a:gd name="f53" fmla="*/ f47 f32 1"/>
              <a:gd name="f54" fmla="*/ f46 f32 1"/>
              <a:gd name="f55" fmla="+- f36 0 f50"/>
              <a:gd name="f56" fmla="*/ f51 f50 1"/>
              <a:gd name="f57" fmla="*/ f51 f32 1"/>
              <a:gd name="f58" fmla="*/ f52 f32 1"/>
              <a:gd name="f59" fmla="*/ f50 f32 1"/>
              <a:gd name="f60" fmla="*/ f56 1 f43"/>
              <a:gd name="f61" fmla="*/ f55 f32 1"/>
              <a:gd name="f62" fmla="+- f50 0 f60"/>
              <a:gd name="f63" fmla="+- f55 f60 0"/>
              <a:gd name="f64" fmla="*/ f62 f32 1"/>
              <a:gd name="f65" fmla="*/ f63 f32 1"/>
            </a:gdLst>
            <a:ahLst/>
            <a:cxnLst>
              <a:cxn ang="3cd4">
                <a:pos x="hc" y="t"/>
              </a:cxn>
              <a:cxn ang="0">
                <a:pos x="r" y="vc"/>
              </a:cxn>
              <a:cxn ang="cd4">
                <a:pos x="hc" y="b"/>
              </a:cxn>
              <a:cxn ang="cd2">
                <a:pos x="l" y="vc"/>
              </a:cxn>
              <a:cxn ang="f30">
                <a:pos x="f37" y="f59"/>
              </a:cxn>
              <a:cxn ang="f30">
                <a:pos x="f57" y="f54"/>
              </a:cxn>
              <a:cxn ang="f30">
                <a:pos x="f37" y="f61"/>
              </a:cxn>
              <a:cxn ang="f31">
                <a:pos x="f40" y="f61"/>
              </a:cxn>
              <a:cxn ang="f31">
                <a:pos x="f58" y="f54"/>
              </a:cxn>
              <a:cxn ang="f31">
                <a:pos x="f40" y="f59"/>
              </a:cxn>
            </a:cxnLst>
            <a:rect l="f57" t="f64" r="f58" b="f65"/>
            <a:pathLst>
              <a:path>
                <a:moveTo>
                  <a:pt x="f37" y="f59"/>
                </a:moveTo>
                <a:lnTo>
                  <a:pt x="f53" y="f37"/>
                </a:lnTo>
                <a:lnTo>
                  <a:pt x="f40" y="f59"/>
                </a:lnTo>
                <a:lnTo>
                  <a:pt x="f58" y="f59"/>
                </a:lnTo>
                <a:lnTo>
                  <a:pt x="f58" y="f61"/>
                </a:lnTo>
                <a:lnTo>
                  <a:pt x="f40" y="f61"/>
                </a:lnTo>
                <a:lnTo>
                  <a:pt x="f53" y="f41"/>
                </a:lnTo>
                <a:lnTo>
                  <a:pt x="f37" y="f61"/>
                </a:lnTo>
                <a:lnTo>
                  <a:pt x="f57" y="f61"/>
                </a:lnTo>
                <a:lnTo>
                  <a:pt x="f57" y="f59"/>
                </a:lnTo>
                <a:close/>
              </a:path>
            </a:pathLst>
          </a:custGeom>
          <a:solidFill>
            <a:schemeClr val="accent3">
              <a:lumMod val="40000"/>
              <a:lumOff val="60000"/>
            </a:schemeClr>
          </a:solidFill>
          <a:ln w="25402">
            <a:solidFill>
              <a:schemeClr val="accent3"/>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dirty="0">
              <a:solidFill>
                <a:srgbClr val="FFFFFF"/>
              </a:solidFill>
              <a:uFillTx/>
              <a:latin typeface="Century Schoolbook"/>
            </a:endParaRPr>
          </a:p>
        </p:txBody>
      </p:sp>
      <p:sp>
        <p:nvSpPr>
          <p:cNvPr id="27" name="26 Abrir llave"/>
          <p:cNvSpPr/>
          <p:nvPr/>
        </p:nvSpPr>
        <p:spPr>
          <a:xfrm>
            <a:off x="5004048" y="4005064"/>
            <a:ext cx="648072" cy="2160240"/>
          </a:xfrm>
          <a:prstGeom prst="leftBrace">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8" name="27 Cerrar llave"/>
          <p:cNvSpPr/>
          <p:nvPr/>
        </p:nvSpPr>
        <p:spPr>
          <a:xfrm>
            <a:off x="8388424" y="3933056"/>
            <a:ext cx="576064" cy="2232248"/>
          </a:xfrm>
          <a:prstGeom prst="rightBrace">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9" name="object 5"/>
          <p:cNvSpPr txBox="1"/>
          <p:nvPr/>
        </p:nvSpPr>
        <p:spPr>
          <a:xfrm>
            <a:off x="4387691" y="6525344"/>
            <a:ext cx="4216757" cy="253274"/>
          </a:xfrm>
          <a:prstGeom prst="rect">
            <a:avLst/>
          </a:prstGeom>
        </p:spPr>
        <p:txBody>
          <a:bodyPr vert="horz" wrap="square" lIns="0" tIns="67945" rIns="0" bIns="0" rtlCol="0">
            <a:spAutoFit/>
          </a:bodyPr>
          <a:lstStyle/>
          <a:p>
            <a:pPr algn="ctr">
              <a:lnSpc>
                <a:spcPct val="100000"/>
              </a:lnSpc>
              <a:spcBef>
                <a:spcPts val="535"/>
              </a:spcBef>
            </a:pPr>
            <a:r>
              <a:rPr sz="1200" b="1" spc="-15" dirty="0">
                <a:solidFill>
                  <a:schemeClr val="bg1">
                    <a:lumMod val="65000"/>
                  </a:schemeClr>
                </a:solidFill>
                <a:latin typeface="Calibri"/>
                <a:cs typeface="Calibri"/>
              </a:rPr>
              <a:t>LUCÍA </a:t>
            </a:r>
            <a:r>
              <a:rPr sz="1200" b="1" spc="-10" dirty="0">
                <a:solidFill>
                  <a:schemeClr val="bg1">
                    <a:lumMod val="65000"/>
                  </a:schemeClr>
                </a:solidFill>
                <a:latin typeface="Calibri"/>
                <a:cs typeface="Calibri"/>
              </a:rPr>
              <a:t>GARCÍA</a:t>
            </a:r>
            <a:r>
              <a:rPr sz="1200" b="1" spc="-30" dirty="0">
                <a:solidFill>
                  <a:schemeClr val="bg1">
                    <a:lumMod val="65000"/>
                  </a:schemeClr>
                </a:solidFill>
                <a:latin typeface="Calibri"/>
                <a:cs typeface="Calibri"/>
              </a:rPr>
              <a:t> </a:t>
            </a:r>
            <a:r>
              <a:rPr sz="1200" b="1" spc="-10" dirty="0" smtClean="0">
                <a:solidFill>
                  <a:schemeClr val="bg1">
                    <a:lumMod val="65000"/>
                  </a:schemeClr>
                </a:solidFill>
                <a:latin typeface="Calibri"/>
                <a:cs typeface="Calibri"/>
              </a:rPr>
              <a:t>MARTÍNEZ</a:t>
            </a:r>
            <a:r>
              <a:rPr lang="es-ES" sz="1200" b="1" spc="-10" dirty="0" smtClean="0">
                <a:solidFill>
                  <a:schemeClr val="bg1">
                    <a:lumMod val="65000"/>
                  </a:schemeClr>
                </a:solidFill>
                <a:latin typeface="Calibri"/>
                <a:cs typeface="Calibri"/>
              </a:rPr>
              <a:t> Y MARÍA DEL MAR QUIRELL</a:t>
            </a:r>
            <a:r>
              <a:rPr sz="1200" b="1" spc="-10" dirty="0" smtClean="0">
                <a:solidFill>
                  <a:schemeClr val="bg1">
                    <a:lumMod val="65000"/>
                  </a:schemeClr>
                </a:solidFill>
                <a:latin typeface="Calibri"/>
                <a:cs typeface="Calibri"/>
              </a:rPr>
              <a:t>.</a:t>
            </a:r>
            <a:endParaRPr sz="1200" dirty="0">
              <a:solidFill>
                <a:schemeClr val="bg1">
                  <a:lumMod val="65000"/>
                </a:schemeClr>
              </a:solidFill>
              <a:latin typeface="Calibri"/>
              <a:cs typeface="Calibri"/>
            </a:endParaRPr>
          </a:p>
        </p:txBody>
      </p:sp>
      <p:sp>
        <p:nvSpPr>
          <p:cNvPr id="31" name="object 7"/>
          <p:cNvSpPr/>
          <p:nvPr/>
        </p:nvSpPr>
        <p:spPr>
          <a:xfrm>
            <a:off x="8100392" y="0"/>
            <a:ext cx="1008112" cy="980728"/>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53">
    <p:spTree>
      <p:nvGrpSpPr>
        <p:cNvPr id="1" name=""/>
        <p:cNvGrpSpPr/>
        <p:nvPr/>
      </p:nvGrpSpPr>
      <p:grpSpPr>
        <a:xfrm>
          <a:off x="0" y="0"/>
          <a:ext cx="0" cy="0"/>
          <a:chOff x="0" y="0"/>
          <a:chExt cx="0" cy="0"/>
        </a:xfrm>
      </p:grpSpPr>
      <p:sp>
        <p:nvSpPr>
          <p:cNvPr id="2" name="1 CuadroTexto"/>
          <p:cNvSpPr txBox="1"/>
          <p:nvPr/>
        </p:nvSpPr>
        <p:spPr>
          <a:xfrm>
            <a:off x="611560" y="188640"/>
            <a:ext cx="7272808" cy="46166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1" i="0" u="none" strike="noStrike" kern="1200" cap="none" spc="0" baseline="0" dirty="0">
                <a:solidFill>
                  <a:schemeClr val="bg1"/>
                </a:solidFill>
                <a:uFillTx/>
                <a:latin typeface="Century Gothic" pitchFamily="34"/>
              </a:rPr>
              <a:t>IDEAS  SOBRE LA MATEMÁTICA</a:t>
            </a:r>
          </a:p>
        </p:txBody>
      </p:sp>
      <p:sp>
        <p:nvSpPr>
          <p:cNvPr id="4" name="4 Elipse"/>
          <p:cNvSpPr/>
          <p:nvPr/>
        </p:nvSpPr>
        <p:spPr>
          <a:xfrm>
            <a:off x="827586" y="908721"/>
            <a:ext cx="2520278" cy="86409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1" i="0" u="none" strike="noStrike" kern="1200" cap="none" spc="0" baseline="0" dirty="0">
                <a:solidFill>
                  <a:srgbClr val="FFFFFF"/>
                </a:solidFill>
                <a:uFillTx/>
                <a:latin typeface="Century Gothic" pitchFamily="34"/>
              </a:rPr>
              <a:t>EN LA CALLE</a:t>
            </a:r>
          </a:p>
        </p:txBody>
      </p:sp>
      <p:sp>
        <p:nvSpPr>
          <p:cNvPr id="5" name="5 Elipse"/>
          <p:cNvSpPr/>
          <p:nvPr/>
        </p:nvSpPr>
        <p:spPr>
          <a:xfrm>
            <a:off x="5004044" y="980730"/>
            <a:ext cx="2592287" cy="86409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1" i="0" u="none" strike="noStrike" kern="1200" cap="none" spc="0" baseline="0" dirty="0">
                <a:solidFill>
                  <a:srgbClr val="FFFFFF"/>
                </a:solidFill>
                <a:uFillTx/>
              </a:rPr>
              <a:t>ENTRE   LOS DOCENTES</a:t>
            </a:r>
          </a:p>
        </p:txBody>
      </p:sp>
      <p:sp>
        <p:nvSpPr>
          <p:cNvPr id="6" name="6 CuadroTexto"/>
          <p:cNvSpPr txBox="1"/>
          <p:nvPr/>
        </p:nvSpPr>
        <p:spPr>
          <a:xfrm>
            <a:off x="611560" y="1988840"/>
            <a:ext cx="2808314" cy="307777"/>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0" i="0" u="none" strike="noStrike" kern="1200" cap="none" spc="0" baseline="0" dirty="0">
                <a:solidFill>
                  <a:srgbClr val="000000"/>
                </a:solidFill>
                <a:uFillTx/>
                <a:latin typeface="Century Gothic" pitchFamily="34"/>
              </a:rPr>
              <a:t>ASIGNATURA  MÁS </a:t>
            </a:r>
            <a:r>
              <a:rPr lang="es-ES" sz="1400" b="1" i="0" u="none" strike="noStrike" kern="1200" cap="none" spc="0" baseline="0" dirty="0" smtClean="0">
                <a:solidFill>
                  <a:srgbClr val="000000"/>
                </a:solidFill>
                <a:uFillTx/>
                <a:latin typeface="Century Gothic" pitchFamily="34"/>
              </a:rPr>
              <a:t>DIFÍCIL.</a:t>
            </a:r>
            <a:endParaRPr lang="es-ES" sz="1400" b="1" i="0" u="none" strike="noStrike" kern="1200" cap="none" spc="0" baseline="0" dirty="0">
              <a:solidFill>
                <a:srgbClr val="000000"/>
              </a:solidFill>
              <a:uFillTx/>
              <a:latin typeface="Century Gothic" pitchFamily="34"/>
            </a:endParaRPr>
          </a:p>
        </p:txBody>
      </p:sp>
      <p:sp>
        <p:nvSpPr>
          <p:cNvPr id="7" name="7 CuadroTexto"/>
          <p:cNvSpPr txBox="1"/>
          <p:nvPr/>
        </p:nvSpPr>
        <p:spPr>
          <a:xfrm>
            <a:off x="395536" y="2420888"/>
            <a:ext cx="3312368" cy="307777"/>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0" i="0" u="none" strike="noStrike" kern="1200" cap="none" spc="0" baseline="0" dirty="0">
                <a:solidFill>
                  <a:srgbClr val="000000"/>
                </a:solidFill>
                <a:uFillTx/>
                <a:latin typeface="Century Gothic" pitchFamily="34"/>
              </a:rPr>
              <a:t>ASIGNATURA  </a:t>
            </a:r>
            <a:r>
              <a:rPr lang="es-ES" sz="1400" b="1" i="0" u="none" strike="noStrike" kern="1200" cap="none" spc="0" baseline="0" dirty="0">
                <a:solidFill>
                  <a:srgbClr val="000000"/>
                </a:solidFill>
                <a:uFillTx/>
                <a:latin typeface="Century Gothic" pitchFamily="34"/>
              </a:rPr>
              <a:t>MENOS </a:t>
            </a:r>
            <a:r>
              <a:rPr lang="es-ES" sz="1400" b="1" i="0" u="none" strike="noStrike" kern="1200" cap="none" spc="0" baseline="0" dirty="0" smtClean="0">
                <a:solidFill>
                  <a:srgbClr val="000000"/>
                </a:solidFill>
                <a:uFillTx/>
                <a:latin typeface="Century Gothic" pitchFamily="34"/>
              </a:rPr>
              <a:t>QUERIDA.</a:t>
            </a:r>
            <a:endParaRPr lang="es-ES" sz="1400" b="1" i="0" u="none" strike="noStrike" kern="1200" cap="none" spc="0" baseline="0" dirty="0">
              <a:solidFill>
                <a:srgbClr val="000000"/>
              </a:solidFill>
              <a:uFillTx/>
              <a:latin typeface="Century Gothic" pitchFamily="34"/>
            </a:endParaRPr>
          </a:p>
        </p:txBody>
      </p:sp>
      <p:sp>
        <p:nvSpPr>
          <p:cNvPr id="8" name="8 CuadroTexto"/>
          <p:cNvSpPr txBox="1"/>
          <p:nvPr/>
        </p:nvSpPr>
        <p:spPr>
          <a:xfrm>
            <a:off x="539552" y="2852936"/>
            <a:ext cx="2952330" cy="523220"/>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1" i="0" u="none" strike="noStrike" kern="1200" cap="none" spc="0" baseline="0" dirty="0">
                <a:solidFill>
                  <a:srgbClr val="000000"/>
                </a:solidFill>
                <a:uFillTx/>
                <a:latin typeface="Century Gothic" pitchFamily="34"/>
              </a:rPr>
              <a:t>CONDICIONANTE</a:t>
            </a:r>
            <a:r>
              <a:rPr lang="es-ES" sz="1400" b="0" i="0" u="none" strike="noStrike" kern="1200" cap="none" spc="0" baseline="0" dirty="0">
                <a:solidFill>
                  <a:srgbClr val="000000"/>
                </a:solidFill>
                <a:uFillTx/>
                <a:latin typeface="Century Gothic" pitchFamily="34"/>
              </a:rPr>
              <a:t> DE </a:t>
            </a:r>
            <a:r>
              <a:rPr lang="es-ES" sz="1400" b="0" i="0" u="none" strike="noStrike" kern="1200" cap="none" spc="0" baseline="0" dirty="0" smtClean="0">
                <a:solidFill>
                  <a:srgbClr val="000000"/>
                </a:solidFill>
                <a:uFillTx/>
                <a:latin typeface="Century Gothic" pitchFamily="34"/>
              </a:rPr>
              <a:t>ESTUDIOS</a:t>
            </a:r>
            <a:r>
              <a:rPr lang="es-ES" sz="1400" b="0" i="0" u="none" strike="noStrike" kern="1200" cap="none" spc="0" dirty="0" smtClean="0">
                <a:solidFill>
                  <a:srgbClr val="000000"/>
                </a:solidFill>
                <a:uFillTx/>
                <a:latin typeface="Century Gothic" pitchFamily="34"/>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0" i="0" u="none" strike="noStrike" kern="1200" cap="none" spc="0" dirty="0" smtClean="0">
                <a:solidFill>
                  <a:srgbClr val="000000"/>
                </a:solidFill>
                <a:uFillTx/>
                <a:latin typeface="Century Gothic" pitchFamily="34"/>
              </a:rPr>
              <a:t>Y</a:t>
            </a:r>
            <a:r>
              <a:rPr lang="es-ES" sz="1400" dirty="0" smtClean="0">
                <a:solidFill>
                  <a:srgbClr val="000000"/>
                </a:solidFill>
                <a:latin typeface="Century Gothic" pitchFamily="34"/>
              </a:rPr>
              <a:t> PROYECTOS DE VIDA.</a:t>
            </a:r>
            <a:r>
              <a:rPr lang="es-ES" sz="1400" b="0" i="0" u="none" strike="noStrike" kern="1200" cap="none" spc="0" dirty="0" smtClean="0">
                <a:solidFill>
                  <a:srgbClr val="000000"/>
                </a:solidFill>
                <a:uFillTx/>
                <a:latin typeface="Century Gothic" pitchFamily="34"/>
              </a:rPr>
              <a:t> </a:t>
            </a:r>
            <a:endParaRPr lang="es-ES" sz="1400" b="0" i="0" u="none" strike="noStrike" kern="1200" cap="none" spc="0" baseline="0" dirty="0">
              <a:solidFill>
                <a:srgbClr val="000000"/>
              </a:solidFill>
              <a:uFillTx/>
              <a:latin typeface="Century Gothic" pitchFamily="34"/>
            </a:endParaRPr>
          </a:p>
        </p:txBody>
      </p:sp>
      <p:sp>
        <p:nvSpPr>
          <p:cNvPr id="10" name="10 CuadroTexto"/>
          <p:cNvSpPr txBox="1"/>
          <p:nvPr/>
        </p:nvSpPr>
        <p:spPr>
          <a:xfrm>
            <a:off x="395536" y="3573016"/>
            <a:ext cx="3333024" cy="738661"/>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0" i="0" u="none" strike="noStrike" kern="1200" cap="none" spc="0" baseline="0" dirty="0">
                <a:solidFill>
                  <a:srgbClr val="000000"/>
                </a:solidFill>
                <a:uFillTx/>
                <a:latin typeface="Century Gothic" pitchFamily="34"/>
              </a:rPr>
              <a:t>LOS COMENTARIOS  EN QUE SE DECLARA SU </a:t>
            </a:r>
            <a:r>
              <a:rPr lang="es-ES" sz="1400" b="1" i="0" u="none" strike="noStrike" kern="1200" cap="none" spc="0" baseline="0" dirty="0">
                <a:solidFill>
                  <a:srgbClr val="000000"/>
                </a:solidFill>
                <a:uFillTx/>
                <a:latin typeface="Century Gothic" pitchFamily="34"/>
              </a:rPr>
              <a:t>IGNORANCIA</a:t>
            </a:r>
            <a:r>
              <a:rPr lang="es-ES" sz="1400" b="0" i="0" u="none" strike="noStrike" kern="1200" cap="none" spc="0" baseline="0" dirty="0">
                <a:solidFill>
                  <a:srgbClr val="000000"/>
                </a:solidFill>
                <a:uFillTx/>
                <a:latin typeface="Century Gothic" pitchFamily="34"/>
              </a:rPr>
              <a:t> SE MIRAN CON </a:t>
            </a:r>
            <a:r>
              <a:rPr lang="es-ES" sz="1400" b="1" i="0" u="none" strike="noStrike" kern="1200" cap="none" spc="0" baseline="0" dirty="0" smtClean="0">
                <a:solidFill>
                  <a:srgbClr val="000000"/>
                </a:solidFill>
                <a:uFillTx/>
                <a:latin typeface="Century Gothic" pitchFamily="34"/>
              </a:rPr>
              <a:t>BENEVOLENCIA.</a:t>
            </a:r>
            <a:endParaRPr lang="es-ES" sz="1400" b="1" i="0" u="none" strike="noStrike" kern="1200" cap="none" spc="0" baseline="0" dirty="0">
              <a:solidFill>
                <a:srgbClr val="000000"/>
              </a:solidFill>
              <a:uFillTx/>
              <a:latin typeface="Century Gothic" pitchFamily="34"/>
            </a:endParaRPr>
          </a:p>
        </p:txBody>
      </p:sp>
      <p:sp>
        <p:nvSpPr>
          <p:cNvPr id="11" name="11 CuadroTexto"/>
          <p:cNvSpPr txBox="1"/>
          <p:nvPr/>
        </p:nvSpPr>
        <p:spPr>
          <a:xfrm>
            <a:off x="395536" y="4437112"/>
            <a:ext cx="3333024" cy="738661"/>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0" i="0" u="none" strike="noStrike" kern="1200" cap="none" spc="0" baseline="0" dirty="0">
                <a:solidFill>
                  <a:srgbClr val="000000"/>
                </a:solidFill>
                <a:uFillTx/>
                <a:latin typeface="Century Gothic" pitchFamily="34"/>
              </a:rPr>
              <a:t>AL QUE DECLARA QUE </a:t>
            </a:r>
            <a:r>
              <a:rPr lang="es-ES" sz="1400" b="1" i="0" u="none" strike="noStrike" kern="1200" cap="none" spc="0" baseline="0" dirty="0">
                <a:solidFill>
                  <a:srgbClr val="000000"/>
                </a:solidFill>
                <a:uFillTx/>
                <a:latin typeface="Century Gothic" pitchFamily="34"/>
              </a:rPr>
              <a:t>”LE GUSTAN” </a:t>
            </a:r>
            <a:r>
              <a:rPr lang="es-ES" sz="1400" b="0" i="0" u="none" strike="noStrike" kern="1200" cap="none" spc="0" baseline="0" dirty="0">
                <a:solidFill>
                  <a:srgbClr val="000000"/>
                </a:solidFill>
                <a:uFillTx/>
                <a:latin typeface="Century Gothic" pitchFamily="34"/>
              </a:rPr>
              <a:t>O SE LE DAN BIEN SE MIRA COMO UN </a:t>
            </a:r>
            <a:r>
              <a:rPr lang="es-ES" sz="1400" b="1" i="0" u="none" strike="noStrike" kern="1200" cap="none" spc="0" baseline="0" dirty="0">
                <a:solidFill>
                  <a:srgbClr val="000000"/>
                </a:solidFill>
                <a:uFillTx/>
                <a:latin typeface="Century Gothic" pitchFamily="34"/>
              </a:rPr>
              <a:t>“BICHO RARO</a:t>
            </a:r>
            <a:r>
              <a:rPr lang="es-ES" sz="1400" b="1" i="0" u="none" strike="noStrike" kern="1200" cap="none" spc="0" baseline="0" dirty="0" smtClean="0">
                <a:solidFill>
                  <a:srgbClr val="000000"/>
                </a:solidFill>
                <a:uFillTx/>
                <a:latin typeface="Century Gothic" pitchFamily="34"/>
              </a:rPr>
              <a:t>”.</a:t>
            </a:r>
            <a:endParaRPr lang="es-ES" sz="1400" b="1" i="0" u="none" strike="noStrike" kern="1200" cap="none" spc="0" baseline="0" dirty="0">
              <a:solidFill>
                <a:srgbClr val="000000"/>
              </a:solidFill>
              <a:uFillTx/>
              <a:latin typeface="Century Gothic" pitchFamily="34"/>
            </a:endParaRPr>
          </a:p>
        </p:txBody>
      </p:sp>
      <p:sp>
        <p:nvSpPr>
          <p:cNvPr id="12" name="12 CuadroTexto"/>
          <p:cNvSpPr txBox="1"/>
          <p:nvPr/>
        </p:nvSpPr>
        <p:spPr>
          <a:xfrm>
            <a:off x="4499992" y="1988840"/>
            <a:ext cx="3288080" cy="523220"/>
          </a:xfrm>
          <a:prstGeom prst="rect">
            <a:avLst/>
          </a:prstGeom>
          <a:ln/>
        </p:spPr>
        <p:style>
          <a:lnRef idx="2">
            <a:schemeClr val="accent1"/>
          </a:lnRef>
          <a:fillRef idx="1">
            <a:schemeClr val="lt1"/>
          </a:fillRef>
          <a:effectRef idx="0">
            <a:schemeClr val="accent1"/>
          </a:effectRef>
          <a:fontRef idx="minor">
            <a:schemeClr val="dk1"/>
          </a:fontRef>
        </p:style>
        <p:txBody>
          <a:bodyPr vert="horz" wrap="non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1" i="0" u="none" strike="noStrike" kern="1200" cap="none" spc="0" baseline="0" dirty="0">
                <a:solidFill>
                  <a:srgbClr val="000000"/>
                </a:solidFill>
                <a:uFillTx/>
                <a:latin typeface="Century Gothic" pitchFamily="34"/>
              </a:rPr>
              <a:t>FRUSTRACIÓN</a:t>
            </a:r>
            <a:r>
              <a:rPr lang="es-ES" sz="1400" b="0" i="0" u="none" strike="noStrike" kern="1200" cap="none" spc="0" baseline="0" dirty="0">
                <a:solidFill>
                  <a:srgbClr val="000000"/>
                </a:solidFill>
                <a:uFillTx/>
                <a:latin typeface="Century Gothic" pitchFamily="34"/>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0" i="0" u="none" strike="noStrike" kern="1200" cap="none" spc="0" baseline="0" dirty="0">
                <a:solidFill>
                  <a:srgbClr val="000000"/>
                </a:solidFill>
                <a:uFillTx/>
                <a:latin typeface="Century Gothic" pitchFamily="34"/>
              </a:rPr>
              <a:t>ENSEÑANZA MUY </a:t>
            </a:r>
            <a:r>
              <a:rPr lang="es-ES" sz="1400" b="0" i="0" u="none" strike="noStrike" kern="1200" cap="none" spc="0" baseline="0" dirty="0" smtClean="0">
                <a:solidFill>
                  <a:srgbClr val="000000"/>
                </a:solidFill>
                <a:uFillTx/>
                <a:latin typeface="Century Gothic" pitchFamily="34"/>
              </a:rPr>
              <a:t>DESAGRADECIDA.</a:t>
            </a:r>
            <a:endParaRPr lang="es-ES" sz="1400" b="0" i="0" u="none" strike="noStrike" kern="1200" cap="none" spc="0" baseline="0" dirty="0">
              <a:solidFill>
                <a:srgbClr val="000000"/>
              </a:solidFill>
              <a:uFillTx/>
              <a:latin typeface="Century Gothic" pitchFamily="34"/>
            </a:endParaRPr>
          </a:p>
        </p:txBody>
      </p:sp>
      <p:sp>
        <p:nvSpPr>
          <p:cNvPr id="13" name="13 CuadroTexto"/>
          <p:cNvSpPr txBox="1"/>
          <p:nvPr/>
        </p:nvSpPr>
        <p:spPr>
          <a:xfrm>
            <a:off x="4355976" y="2636912"/>
            <a:ext cx="3600399" cy="523219"/>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0" i="0" u="none" strike="noStrike" kern="1200" cap="none" spc="0" baseline="0" dirty="0">
                <a:solidFill>
                  <a:srgbClr val="000000"/>
                </a:solidFill>
                <a:uFillTx/>
                <a:latin typeface="Century Gothic" pitchFamily="34"/>
              </a:rPr>
              <a:t>LA ASIGNATURA CON MAYOR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0" i="0" u="none" strike="noStrike" kern="1200" cap="none" spc="0" baseline="0" dirty="0">
                <a:solidFill>
                  <a:srgbClr val="000000"/>
                </a:solidFill>
                <a:uFillTx/>
                <a:latin typeface="Century Gothic" pitchFamily="34"/>
              </a:rPr>
              <a:t>NÚMERO DE </a:t>
            </a:r>
            <a:r>
              <a:rPr lang="es-ES" sz="1400" b="1" i="0" u="none" strike="noStrike" kern="1200" cap="none" spc="0" baseline="0" dirty="0" smtClean="0">
                <a:solidFill>
                  <a:srgbClr val="000000"/>
                </a:solidFill>
                <a:uFillTx/>
                <a:latin typeface="Century Gothic" pitchFamily="34"/>
              </a:rPr>
              <a:t>SUSPENSOS.</a:t>
            </a:r>
            <a:endParaRPr lang="es-ES" sz="1400" b="1" i="0" u="none" strike="noStrike" kern="1200" cap="none" spc="0" baseline="0" dirty="0">
              <a:solidFill>
                <a:srgbClr val="000000"/>
              </a:solidFill>
              <a:uFillTx/>
              <a:latin typeface="Century Gothic" pitchFamily="34"/>
            </a:endParaRPr>
          </a:p>
        </p:txBody>
      </p:sp>
      <p:sp>
        <p:nvSpPr>
          <p:cNvPr id="14" name="14 CuadroTexto"/>
          <p:cNvSpPr txBox="1"/>
          <p:nvPr/>
        </p:nvSpPr>
        <p:spPr>
          <a:xfrm>
            <a:off x="4355976" y="3284984"/>
            <a:ext cx="3676006" cy="523219"/>
          </a:xfrm>
          <a:prstGeom prst="rect">
            <a:avLst/>
          </a:prstGeom>
          <a:ln/>
        </p:spPr>
        <p:style>
          <a:lnRef idx="2">
            <a:schemeClr val="accent1"/>
          </a:lnRef>
          <a:fillRef idx="1">
            <a:schemeClr val="lt1"/>
          </a:fillRef>
          <a:effectRef idx="0">
            <a:schemeClr val="accent1"/>
          </a:effectRef>
          <a:fontRef idx="minor">
            <a:schemeClr val="dk1"/>
          </a:fontRef>
        </p:style>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0" i="0" u="none" strike="noStrike" kern="1200" cap="none" spc="0" baseline="0" dirty="0">
                <a:solidFill>
                  <a:srgbClr val="000000"/>
                </a:solidFill>
                <a:uFillTx/>
                <a:latin typeface="Century Gothic" pitchFamily="34"/>
              </a:rPr>
              <a:t>LA ASIGNATURA QUE MÁS </a:t>
            </a:r>
            <a:r>
              <a:rPr lang="es-ES" sz="1400" b="1" i="0" u="none" strike="noStrike" kern="1200" cap="none" spc="0" baseline="0" dirty="0">
                <a:solidFill>
                  <a:srgbClr val="000000"/>
                </a:solidFill>
                <a:uFillTx/>
                <a:latin typeface="Century Gothic" pitchFamily="34"/>
              </a:rPr>
              <a:t>AYUDA EXTRA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0" i="0" u="none" strike="noStrike" kern="1200" cap="none" spc="0" baseline="0" dirty="0">
                <a:solidFill>
                  <a:srgbClr val="000000"/>
                </a:solidFill>
                <a:uFillTx/>
                <a:latin typeface="Century Gothic" pitchFamily="34"/>
              </a:rPr>
              <a:t>RECIBE PARA SER </a:t>
            </a:r>
            <a:r>
              <a:rPr lang="es-ES" sz="1400" b="0" i="0" u="none" strike="noStrike" kern="1200" cap="none" spc="0" baseline="0" dirty="0" smtClean="0">
                <a:solidFill>
                  <a:srgbClr val="000000"/>
                </a:solidFill>
                <a:uFillTx/>
                <a:latin typeface="Century Gothic" pitchFamily="34"/>
              </a:rPr>
              <a:t>APROBADA.</a:t>
            </a:r>
            <a:endParaRPr lang="es-ES" sz="1400" b="0" i="0" u="none" strike="noStrike" kern="1200" cap="none" spc="0" baseline="0" dirty="0">
              <a:solidFill>
                <a:srgbClr val="000000"/>
              </a:solidFill>
              <a:uFillTx/>
              <a:latin typeface="Century Gothic" pitchFamily="34"/>
            </a:endParaRPr>
          </a:p>
        </p:txBody>
      </p:sp>
      <p:sp>
        <p:nvSpPr>
          <p:cNvPr id="15" name="15 CuadroTexto"/>
          <p:cNvSpPr txBox="1"/>
          <p:nvPr/>
        </p:nvSpPr>
        <p:spPr>
          <a:xfrm>
            <a:off x="4283968" y="4005064"/>
            <a:ext cx="3960440" cy="523219"/>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0" i="0" u="none" strike="noStrike" kern="1200" cap="none" spc="0" baseline="0" dirty="0">
                <a:solidFill>
                  <a:srgbClr val="000000"/>
                </a:solidFill>
                <a:uFillTx/>
                <a:latin typeface="Century Gothic" pitchFamily="34"/>
              </a:rPr>
              <a:t>LA ASIGNATURA CON </a:t>
            </a:r>
            <a:r>
              <a:rPr lang="es-ES" sz="1400" b="1" i="0" u="none" strike="noStrike" kern="1200" cap="none" spc="0" baseline="0" dirty="0" smtClean="0">
                <a:solidFill>
                  <a:srgbClr val="000000"/>
                </a:solidFill>
                <a:uFillTx/>
                <a:latin typeface="Century Gothic" pitchFamily="34"/>
              </a:rPr>
              <a:t>MENOR</a:t>
            </a:r>
            <a:r>
              <a:rPr lang="es-ES" sz="1400" b="1" i="0" u="none" strike="noStrike" kern="1200" cap="none" spc="0" dirty="0" smtClean="0">
                <a:solidFill>
                  <a:srgbClr val="000000"/>
                </a:solidFill>
                <a:uFillTx/>
                <a:latin typeface="Century Gothic" pitchFamily="34"/>
              </a:rPr>
              <a:t> </a:t>
            </a:r>
            <a:r>
              <a:rPr lang="es-ES" sz="1400" b="1" i="0" u="none" strike="noStrike" kern="1200" cap="none" spc="0" baseline="0" dirty="0" smtClean="0">
                <a:solidFill>
                  <a:srgbClr val="000000"/>
                </a:solidFill>
                <a:uFillTx/>
                <a:latin typeface="Century Gothic" pitchFamily="34"/>
              </a:rPr>
              <a:t>ÍNDICE </a:t>
            </a:r>
            <a:r>
              <a:rPr lang="es-ES" sz="1400" b="1" i="0" u="none" strike="noStrike" kern="1200" cap="none" spc="0" baseline="0" dirty="0">
                <a:solidFill>
                  <a:srgbClr val="000000"/>
                </a:solidFill>
                <a:uFillTx/>
                <a:latin typeface="Century Gothic" pitchFamily="34"/>
              </a:rPr>
              <a:t>DE </a:t>
            </a:r>
            <a:r>
              <a:rPr lang="es-ES" sz="1400" b="1" i="0" u="none" strike="noStrike" kern="1200" cap="none" spc="0" baseline="0" dirty="0" smtClean="0">
                <a:solidFill>
                  <a:srgbClr val="000000"/>
                </a:solidFill>
                <a:uFillTx/>
                <a:latin typeface="Century Gothic" pitchFamily="34"/>
              </a:rPr>
              <a:t>RECUPERACIÓN.</a:t>
            </a:r>
            <a:endParaRPr lang="es-ES" sz="1400" b="1" i="0" u="none" strike="noStrike" kern="1200" cap="none" spc="0" baseline="0" dirty="0">
              <a:solidFill>
                <a:srgbClr val="000000"/>
              </a:solidFill>
              <a:uFillTx/>
              <a:latin typeface="Century Gothic" pitchFamily="34"/>
            </a:endParaRPr>
          </a:p>
        </p:txBody>
      </p:sp>
      <p:sp>
        <p:nvSpPr>
          <p:cNvPr id="117762" name="AutoShape 2" descr="Resultado de imagen de MATEMATICAS NIÑO TRIS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17764" name="AutoShape 4" descr="Resultado de imagen de MATEMATICAS NIÑO TRIS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17766" name="AutoShape 6" descr="Resultado de imagen de MATEMATICAS NIÑO TRIS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17768" name="AutoShape 8" descr="https://www.psicoactiva.com/blog/wp-content/uploads/2013/02/xdificultad-aprendizaje1.jpg.pagespeed.ic.5Ci8bAgpU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17769" name="Picture 9" descr="C:\Documents and Settings\Maria del Mar\Escritorio\dificultad-aprendizaje1.jpg"/>
          <p:cNvPicPr>
            <a:picLocks noChangeAspect="1" noChangeArrowheads="1"/>
          </p:cNvPicPr>
          <p:nvPr/>
        </p:nvPicPr>
        <p:blipFill>
          <a:blip r:embed="rId2" cstate="print"/>
          <a:srcRect/>
          <a:stretch>
            <a:fillRect/>
          </a:stretch>
        </p:blipFill>
        <p:spPr bwMode="auto">
          <a:xfrm>
            <a:off x="5004048" y="4688671"/>
            <a:ext cx="3076848" cy="2052697"/>
          </a:xfrm>
          <a:prstGeom prst="rect">
            <a:avLst/>
          </a:prstGeom>
          <a:noFill/>
        </p:spPr>
      </p:pic>
      <p:sp>
        <p:nvSpPr>
          <p:cNvPr id="21" name="object 7"/>
          <p:cNvSpPr/>
          <p:nvPr/>
        </p:nvSpPr>
        <p:spPr>
          <a:xfrm>
            <a:off x="8100392" y="0"/>
            <a:ext cx="1008112" cy="980728"/>
          </a:xfrm>
          <a:prstGeom prst="rect">
            <a:avLst/>
          </a:prstGeom>
          <a:blipFill>
            <a:blip r:embed="rId3" cstate="print"/>
            <a:stretch>
              <a:fillRect/>
            </a:stretch>
          </a:blipFill>
        </p:spPr>
        <p:txBody>
          <a:bodyPr wrap="square" lIns="0" tIns="0" rIns="0" bIns="0" rtlCol="0"/>
          <a:lstStyle/>
          <a:p>
            <a:endParaRPr/>
          </a:p>
        </p:txBody>
      </p:sp>
      <p:sp>
        <p:nvSpPr>
          <p:cNvPr id="22" name="object 5"/>
          <p:cNvSpPr txBox="1"/>
          <p:nvPr/>
        </p:nvSpPr>
        <p:spPr>
          <a:xfrm>
            <a:off x="0" y="6604726"/>
            <a:ext cx="4216757" cy="253274"/>
          </a:xfrm>
          <a:prstGeom prst="rect">
            <a:avLst/>
          </a:prstGeom>
        </p:spPr>
        <p:txBody>
          <a:bodyPr vert="horz" wrap="square" lIns="0" tIns="67945" rIns="0" bIns="0" rtlCol="0">
            <a:spAutoFit/>
          </a:bodyPr>
          <a:lstStyle/>
          <a:p>
            <a:pPr algn="ctr">
              <a:lnSpc>
                <a:spcPct val="100000"/>
              </a:lnSpc>
              <a:spcBef>
                <a:spcPts val="535"/>
              </a:spcBef>
            </a:pPr>
            <a:r>
              <a:rPr sz="1200" b="1" spc="-15" dirty="0">
                <a:solidFill>
                  <a:schemeClr val="bg1">
                    <a:lumMod val="65000"/>
                  </a:schemeClr>
                </a:solidFill>
                <a:latin typeface="Calibri"/>
                <a:cs typeface="Calibri"/>
              </a:rPr>
              <a:t>LUCÍA </a:t>
            </a:r>
            <a:r>
              <a:rPr sz="1200" b="1" spc="-10" dirty="0">
                <a:solidFill>
                  <a:schemeClr val="bg1">
                    <a:lumMod val="65000"/>
                  </a:schemeClr>
                </a:solidFill>
                <a:latin typeface="Calibri"/>
                <a:cs typeface="Calibri"/>
              </a:rPr>
              <a:t>GARCÍA</a:t>
            </a:r>
            <a:r>
              <a:rPr sz="1200" b="1" spc="-30" dirty="0">
                <a:solidFill>
                  <a:schemeClr val="bg1">
                    <a:lumMod val="65000"/>
                  </a:schemeClr>
                </a:solidFill>
                <a:latin typeface="Calibri"/>
                <a:cs typeface="Calibri"/>
              </a:rPr>
              <a:t> </a:t>
            </a:r>
            <a:r>
              <a:rPr sz="1200" b="1" spc="-10" dirty="0" smtClean="0">
                <a:solidFill>
                  <a:schemeClr val="bg1">
                    <a:lumMod val="65000"/>
                  </a:schemeClr>
                </a:solidFill>
                <a:latin typeface="Calibri"/>
                <a:cs typeface="Calibri"/>
              </a:rPr>
              <a:t>MARTÍNEZ</a:t>
            </a:r>
            <a:r>
              <a:rPr lang="es-ES" sz="1200" b="1" spc="-10" dirty="0" smtClean="0">
                <a:solidFill>
                  <a:schemeClr val="bg1">
                    <a:lumMod val="65000"/>
                  </a:schemeClr>
                </a:solidFill>
                <a:latin typeface="Calibri"/>
                <a:cs typeface="Calibri"/>
              </a:rPr>
              <a:t> Y MARÍA DEL MAR QUIRELL</a:t>
            </a:r>
            <a:r>
              <a:rPr sz="1200" b="1" spc="-10" dirty="0" smtClean="0">
                <a:solidFill>
                  <a:schemeClr val="bg1">
                    <a:lumMod val="65000"/>
                  </a:schemeClr>
                </a:solidFill>
                <a:latin typeface="Calibri"/>
                <a:cs typeface="Calibri"/>
              </a:rPr>
              <a:t>.</a:t>
            </a:r>
            <a:endParaRPr sz="1200" dirty="0">
              <a:solidFill>
                <a:schemeClr val="bg1">
                  <a:lumMod val="65000"/>
                </a:schemeClr>
              </a:solidFill>
              <a:latin typeface="Calibri"/>
              <a:cs typeface="Calibri"/>
            </a:endParaRPr>
          </a:p>
        </p:txBody>
      </p:sp>
    </p:spTree>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504" y="260649"/>
            <a:ext cx="7920880" cy="800219"/>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1" i="0" u="none" strike="noStrike" kern="1200" cap="none" spc="0" baseline="0" dirty="0" smtClean="0">
                <a:solidFill>
                  <a:schemeClr val="bg1"/>
                </a:solidFill>
                <a:uFillTx/>
                <a:latin typeface="Century Gothic" pitchFamily="34"/>
              </a:rPr>
              <a:t>DIFICULTADES </a:t>
            </a:r>
            <a:r>
              <a:rPr lang="es-ES" sz="2800" b="1" i="0" u="none" strike="noStrike" kern="1200" cap="none" spc="0" baseline="0" dirty="0">
                <a:solidFill>
                  <a:schemeClr val="bg1"/>
                </a:solidFill>
                <a:uFillTx/>
                <a:latin typeface="Century Gothic" pitchFamily="34"/>
              </a:rPr>
              <a:t>EN LAS PROPIAS MATEMÁTICAS </a:t>
            </a:r>
            <a:r>
              <a:rPr lang="es-ES" sz="1800" b="1" i="0" u="none" strike="noStrike" kern="1200" cap="none" spc="0" baseline="0" dirty="0">
                <a:solidFill>
                  <a:schemeClr val="bg1"/>
                </a:solidFill>
                <a:uFillTx/>
                <a:latin typeface="Century Gothic" pitchFamily="34"/>
              </a:rPr>
              <a:t>(SERVAIS, W.)</a:t>
            </a:r>
            <a:endParaRPr lang="es-ES" sz="3600" b="1" i="0" u="none" strike="noStrike" kern="1200" cap="none" spc="0" baseline="0" dirty="0">
              <a:solidFill>
                <a:schemeClr val="bg1"/>
              </a:solidFill>
              <a:uFillTx/>
              <a:latin typeface="Century Gothic" pitchFamily="34"/>
            </a:endParaRPr>
          </a:p>
        </p:txBody>
      </p:sp>
      <p:pic>
        <p:nvPicPr>
          <p:cNvPr id="124930" name="Picture 2" descr="http://1.bp.blogspot.com/_ybNUB8i5Mzw/SMABp5c_idI/AAAAAAAADv0/8oHL9JTPW4M/s400/simbolos_matematicos.jpg"/>
          <p:cNvPicPr>
            <a:picLocks noChangeAspect="1" noChangeArrowheads="1"/>
          </p:cNvPicPr>
          <p:nvPr/>
        </p:nvPicPr>
        <p:blipFill>
          <a:blip r:embed="rId2" cstate="print"/>
          <a:srcRect/>
          <a:stretch>
            <a:fillRect/>
          </a:stretch>
        </p:blipFill>
        <p:spPr bwMode="auto">
          <a:xfrm>
            <a:off x="395535" y="4365104"/>
            <a:ext cx="3004649" cy="2088232"/>
          </a:xfrm>
          <a:prstGeom prst="rect">
            <a:avLst/>
          </a:prstGeom>
          <a:noFill/>
        </p:spPr>
      </p:pic>
      <p:sp>
        <p:nvSpPr>
          <p:cNvPr id="9" name="8 CuadroTexto"/>
          <p:cNvSpPr txBox="1"/>
          <p:nvPr/>
        </p:nvSpPr>
        <p:spPr>
          <a:xfrm>
            <a:off x="539552" y="1412776"/>
            <a:ext cx="7776864" cy="286232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buFont typeface="Arial" pitchFamily="34" charset="0"/>
              <a:buChar char="•"/>
            </a:pPr>
            <a:r>
              <a:rPr lang="es-ES" b="1" dirty="0" smtClean="0">
                <a:solidFill>
                  <a:schemeClr val="accent3">
                    <a:lumMod val="75000"/>
                  </a:schemeClr>
                </a:solidFill>
              </a:rPr>
              <a:t>ABSTRACTAS</a:t>
            </a:r>
          </a:p>
          <a:p>
            <a:pPr>
              <a:buFont typeface="Arial" pitchFamily="34" charset="0"/>
              <a:buChar char="•"/>
            </a:pPr>
            <a:r>
              <a:rPr lang="es-ES" b="1" dirty="0" smtClean="0">
                <a:solidFill>
                  <a:schemeClr val="accent3">
                    <a:lumMod val="75000"/>
                  </a:schemeClr>
                </a:solidFill>
              </a:rPr>
              <a:t>ACUMULATIVAS </a:t>
            </a:r>
          </a:p>
          <a:p>
            <a:pPr>
              <a:buFont typeface="Arial" pitchFamily="34" charset="0"/>
              <a:buChar char="•"/>
            </a:pPr>
            <a:r>
              <a:rPr lang="es-ES" b="1" dirty="0" smtClean="0">
                <a:solidFill>
                  <a:schemeClr val="accent3">
                    <a:lumMod val="75000"/>
                  </a:schemeClr>
                </a:solidFill>
              </a:rPr>
              <a:t>ELEVADO NIVEL DE CONCRECIÓN</a:t>
            </a:r>
          </a:p>
          <a:p>
            <a:pPr>
              <a:buFont typeface="Arial" pitchFamily="34" charset="0"/>
              <a:buChar char="•"/>
            </a:pPr>
            <a:r>
              <a:rPr lang="es-ES" b="1" dirty="0" smtClean="0">
                <a:solidFill>
                  <a:schemeClr val="accent3">
                    <a:lumMod val="75000"/>
                  </a:schemeClr>
                </a:solidFill>
              </a:rPr>
              <a:t>CÁLCULO CIEGO Y MEMORÍSTICO.</a:t>
            </a:r>
          </a:p>
          <a:p>
            <a:pPr>
              <a:buFont typeface="Arial" pitchFamily="34" charset="0"/>
              <a:buChar char="•"/>
            </a:pPr>
            <a:r>
              <a:rPr lang="es-ES" b="1" dirty="0" smtClean="0">
                <a:solidFill>
                  <a:schemeClr val="accent3">
                    <a:lumMod val="75000"/>
                  </a:schemeClr>
                </a:solidFill>
              </a:rPr>
              <a:t>NO ES FLEXIBLE</a:t>
            </a:r>
          </a:p>
          <a:p>
            <a:pPr>
              <a:buFont typeface="Arial" pitchFamily="34" charset="0"/>
              <a:buChar char="•"/>
            </a:pPr>
            <a:r>
              <a:rPr lang="es-ES" b="1" dirty="0" smtClean="0">
                <a:solidFill>
                  <a:schemeClr val="accent3">
                    <a:lumMod val="75000"/>
                  </a:schemeClr>
                </a:solidFill>
              </a:rPr>
              <a:t>EL VIVIR DIARIO APORTA POCO MATERIAL MATEMÁTICO.</a:t>
            </a:r>
          </a:p>
          <a:p>
            <a:pPr>
              <a:buFont typeface="Arial" pitchFamily="34" charset="0"/>
              <a:buChar char="•"/>
            </a:pPr>
            <a:r>
              <a:rPr lang="es-ES" b="1" dirty="0" smtClean="0">
                <a:solidFill>
                  <a:schemeClr val="accent3">
                    <a:lumMod val="75000"/>
                  </a:schemeClr>
                </a:solidFill>
              </a:rPr>
              <a:t>USO INADECUADO DE FICHAS Y LIBROS DE TEXTO.</a:t>
            </a:r>
          </a:p>
          <a:p>
            <a:pPr>
              <a:buFont typeface="Arial" pitchFamily="34" charset="0"/>
              <a:buChar char="•"/>
            </a:pPr>
            <a:r>
              <a:rPr lang="es-ES" b="1" dirty="0" smtClean="0">
                <a:solidFill>
                  <a:schemeClr val="accent3">
                    <a:lumMod val="75000"/>
                  </a:schemeClr>
                </a:solidFill>
              </a:rPr>
              <a:t>ESCASA ATENCIÓN A LA BASE DE CÁLCULO, ETC.</a:t>
            </a:r>
          </a:p>
          <a:p>
            <a:endParaRPr lang="es-ES" dirty="0" smtClean="0"/>
          </a:p>
          <a:p>
            <a:endParaRPr lang="es-ES" dirty="0"/>
          </a:p>
        </p:txBody>
      </p:sp>
      <p:pic>
        <p:nvPicPr>
          <p:cNvPr id="10" name="Picture 4" descr="http://cuidadoinfantil.net/wp-content/uploads/3-DE-AGOSTO_EJER-MEMORIA.jpg"/>
          <p:cNvPicPr>
            <a:picLocks noChangeAspect="1" noChangeArrowheads="1"/>
          </p:cNvPicPr>
          <p:nvPr/>
        </p:nvPicPr>
        <p:blipFill>
          <a:blip r:embed="rId3" cstate="print"/>
          <a:srcRect/>
          <a:stretch>
            <a:fillRect/>
          </a:stretch>
        </p:blipFill>
        <p:spPr bwMode="auto">
          <a:xfrm>
            <a:off x="6156176" y="1124744"/>
            <a:ext cx="2038772" cy="1529079"/>
          </a:xfrm>
          <a:prstGeom prst="rect">
            <a:avLst/>
          </a:prstGeom>
          <a:noFill/>
        </p:spPr>
      </p:pic>
      <p:pic>
        <p:nvPicPr>
          <p:cNvPr id="11" name="Picture 6" descr="http://4.bp.blogspot.com/-DDAT9jC6f-Q/UD7qabwgIMI/AAAAAAAAAOw/YnkoJgjZo0o/s1600/1277739776_102354602_1-Fotos-de--Clases-a-domicilio-Matematicas-Ingles-Personal-Social-Comunicacion-Integral.jpg"/>
          <p:cNvPicPr>
            <a:picLocks noChangeAspect="1" noChangeArrowheads="1"/>
          </p:cNvPicPr>
          <p:nvPr/>
        </p:nvPicPr>
        <p:blipFill>
          <a:blip r:embed="rId4" cstate="print"/>
          <a:srcRect/>
          <a:stretch>
            <a:fillRect/>
          </a:stretch>
        </p:blipFill>
        <p:spPr bwMode="auto">
          <a:xfrm>
            <a:off x="5076056" y="4293096"/>
            <a:ext cx="2880320" cy="2397492"/>
          </a:xfrm>
          <a:prstGeom prst="rect">
            <a:avLst/>
          </a:prstGeom>
          <a:noFill/>
        </p:spPr>
      </p:pic>
      <p:sp>
        <p:nvSpPr>
          <p:cNvPr id="15" name="object 5"/>
          <p:cNvSpPr txBox="1"/>
          <p:nvPr/>
        </p:nvSpPr>
        <p:spPr>
          <a:xfrm>
            <a:off x="0" y="6604726"/>
            <a:ext cx="4216757" cy="253274"/>
          </a:xfrm>
          <a:prstGeom prst="rect">
            <a:avLst/>
          </a:prstGeom>
        </p:spPr>
        <p:txBody>
          <a:bodyPr vert="horz" wrap="square" lIns="0" tIns="67945" rIns="0" bIns="0" rtlCol="0">
            <a:spAutoFit/>
          </a:bodyPr>
          <a:lstStyle/>
          <a:p>
            <a:pPr algn="ctr">
              <a:lnSpc>
                <a:spcPct val="100000"/>
              </a:lnSpc>
              <a:spcBef>
                <a:spcPts val="535"/>
              </a:spcBef>
            </a:pPr>
            <a:r>
              <a:rPr sz="1200" b="1" spc="-15" dirty="0">
                <a:solidFill>
                  <a:schemeClr val="bg1">
                    <a:lumMod val="65000"/>
                  </a:schemeClr>
                </a:solidFill>
                <a:latin typeface="Calibri"/>
                <a:cs typeface="Calibri"/>
              </a:rPr>
              <a:t>LUCÍA </a:t>
            </a:r>
            <a:r>
              <a:rPr sz="1200" b="1" spc="-10" dirty="0">
                <a:solidFill>
                  <a:schemeClr val="bg1">
                    <a:lumMod val="65000"/>
                  </a:schemeClr>
                </a:solidFill>
                <a:latin typeface="Calibri"/>
                <a:cs typeface="Calibri"/>
              </a:rPr>
              <a:t>GARCÍA</a:t>
            </a:r>
            <a:r>
              <a:rPr sz="1200" b="1" spc="-30" dirty="0">
                <a:solidFill>
                  <a:schemeClr val="bg1">
                    <a:lumMod val="65000"/>
                  </a:schemeClr>
                </a:solidFill>
                <a:latin typeface="Calibri"/>
                <a:cs typeface="Calibri"/>
              </a:rPr>
              <a:t> </a:t>
            </a:r>
            <a:r>
              <a:rPr sz="1200" b="1" spc="-10" dirty="0" smtClean="0">
                <a:solidFill>
                  <a:schemeClr val="bg1">
                    <a:lumMod val="65000"/>
                  </a:schemeClr>
                </a:solidFill>
                <a:latin typeface="Calibri"/>
                <a:cs typeface="Calibri"/>
              </a:rPr>
              <a:t>MARTÍNEZ</a:t>
            </a:r>
            <a:r>
              <a:rPr lang="es-ES" sz="1200" b="1" spc="-10" dirty="0" smtClean="0">
                <a:solidFill>
                  <a:schemeClr val="bg1">
                    <a:lumMod val="65000"/>
                  </a:schemeClr>
                </a:solidFill>
                <a:latin typeface="Calibri"/>
                <a:cs typeface="Calibri"/>
              </a:rPr>
              <a:t> Y MARÍA DEL MAR QUIRELL</a:t>
            </a:r>
            <a:r>
              <a:rPr sz="1200" b="1" spc="-10" dirty="0" smtClean="0">
                <a:solidFill>
                  <a:schemeClr val="bg1">
                    <a:lumMod val="65000"/>
                  </a:schemeClr>
                </a:solidFill>
                <a:latin typeface="Calibri"/>
                <a:cs typeface="Calibri"/>
              </a:rPr>
              <a:t>.</a:t>
            </a:r>
            <a:endParaRPr sz="1200" dirty="0">
              <a:solidFill>
                <a:schemeClr val="bg1">
                  <a:lumMod val="65000"/>
                </a:schemeClr>
              </a:solidFill>
              <a:latin typeface="Calibri"/>
              <a:cs typeface="Calibri"/>
            </a:endParaRPr>
          </a:p>
        </p:txBody>
      </p:sp>
      <p:sp>
        <p:nvSpPr>
          <p:cNvPr id="16" name="object 7"/>
          <p:cNvSpPr/>
          <p:nvPr/>
        </p:nvSpPr>
        <p:spPr>
          <a:xfrm>
            <a:off x="8100392" y="0"/>
            <a:ext cx="1008112" cy="980728"/>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4930"/>
                                        </p:tgtEl>
                                        <p:attrNameLst>
                                          <p:attrName>style.visibility</p:attrName>
                                        </p:attrNameLst>
                                      </p:cBhvr>
                                      <p:to>
                                        <p:strVal val="visible"/>
                                      </p:to>
                                    </p:set>
                                    <p:animEffect transition="in" filter="wipe(down)">
                                      <p:cBhvr>
                                        <p:cTn id="7" dur="500"/>
                                        <p:tgtEl>
                                          <p:spTgt spid="1249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260648"/>
            <a:ext cx="7560844" cy="523219"/>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1" i="0" u="none" strike="noStrike" kern="1200" cap="none" spc="0" baseline="0" dirty="0">
                <a:solidFill>
                  <a:schemeClr val="bg1"/>
                </a:solidFill>
                <a:uFillTx/>
              </a:rPr>
              <a:t>DIFICULTADES  </a:t>
            </a:r>
            <a:r>
              <a:rPr lang="es-ES" sz="2800" b="1" dirty="0" smtClean="0">
                <a:solidFill>
                  <a:schemeClr val="bg1"/>
                </a:solidFill>
              </a:rPr>
              <a:t>DE</a:t>
            </a:r>
            <a:r>
              <a:rPr lang="es-ES" sz="2800" b="1" i="0" u="none" strike="noStrike" kern="1200" cap="none" spc="0" baseline="0" dirty="0" smtClean="0">
                <a:solidFill>
                  <a:schemeClr val="bg1"/>
                </a:solidFill>
                <a:uFillTx/>
              </a:rPr>
              <a:t> </a:t>
            </a:r>
            <a:r>
              <a:rPr lang="es-ES" sz="2800" b="1" i="0" u="none" strike="noStrike" kern="1200" cap="none" spc="0" baseline="0" dirty="0">
                <a:solidFill>
                  <a:schemeClr val="bg1"/>
                </a:solidFill>
                <a:uFillTx/>
              </a:rPr>
              <a:t>SU ENSEÑANZA</a:t>
            </a:r>
          </a:p>
        </p:txBody>
      </p:sp>
      <p:sp>
        <p:nvSpPr>
          <p:cNvPr id="6" name="5 Rectángulo"/>
          <p:cNvSpPr/>
          <p:nvPr/>
        </p:nvSpPr>
        <p:spPr>
          <a:xfrm>
            <a:off x="611560" y="980728"/>
            <a:ext cx="7992888" cy="240065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defRPr sz="1800" b="0" i="0" u="none" strike="noStrike" kern="0" cap="none" spc="0" baseline="0">
                <a:solidFill>
                  <a:srgbClr val="000000"/>
                </a:solidFill>
                <a:uFillTx/>
              </a:defRPr>
            </a:pPr>
            <a:r>
              <a:rPr lang="es-ES" sz="3000" b="1" dirty="0" smtClean="0">
                <a:latin typeface="Century Gothic" pitchFamily="34"/>
              </a:rPr>
              <a:t>EN RESUMEN</a:t>
            </a:r>
          </a:p>
          <a:p>
            <a:pPr algn="ctr">
              <a:defRPr sz="1800" b="0" i="0" u="none" strike="noStrike" kern="0" cap="none" spc="0" baseline="0">
                <a:solidFill>
                  <a:srgbClr val="000000"/>
                </a:solidFill>
                <a:uFillTx/>
              </a:defRPr>
            </a:pPr>
            <a:r>
              <a:rPr lang="es-ES" sz="3000" b="1" dirty="0" smtClean="0">
                <a:latin typeface="Century Gothic" pitchFamily="34"/>
              </a:rPr>
              <a:t>EL NIÑO QUE NO APRENDE,</a:t>
            </a:r>
          </a:p>
          <a:p>
            <a:pPr algn="ctr">
              <a:defRPr sz="1800" b="0" i="0" u="none" strike="noStrike" kern="0" cap="none" spc="0" baseline="0">
                <a:solidFill>
                  <a:srgbClr val="000000"/>
                </a:solidFill>
                <a:uFillTx/>
              </a:defRPr>
            </a:pPr>
            <a:r>
              <a:rPr lang="es-ES" sz="3000" b="1" dirty="0" smtClean="0">
                <a:latin typeface="Century Gothic" pitchFamily="34"/>
              </a:rPr>
              <a:t>EL NIÑO QUE APRENDE POCO,</a:t>
            </a:r>
          </a:p>
          <a:p>
            <a:pPr algn="ctr">
              <a:defRPr sz="1800" b="0" i="0" u="none" strike="noStrike" kern="0" cap="none" spc="0" baseline="0">
                <a:solidFill>
                  <a:srgbClr val="000000"/>
                </a:solidFill>
                <a:uFillTx/>
              </a:defRPr>
            </a:pPr>
            <a:r>
              <a:rPr lang="es-ES" sz="3000" b="1" dirty="0" smtClean="0">
                <a:latin typeface="Century Gothic" pitchFamily="34"/>
              </a:rPr>
              <a:t>EL NIÑO QUE APRENDE MAL…</a:t>
            </a:r>
          </a:p>
          <a:p>
            <a:pPr algn="ctr">
              <a:defRPr sz="1800" b="0" i="0" u="none" strike="noStrike" kern="0" cap="none" spc="0" baseline="0">
                <a:solidFill>
                  <a:srgbClr val="000000"/>
                </a:solidFill>
                <a:uFillTx/>
              </a:defRPr>
            </a:pPr>
            <a:r>
              <a:rPr lang="es-ES" sz="3000" b="1" i="1" dirty="0" smtClean="0">
                <a:latin typeface="Century Gothic" pitchFamily="34"/>
              </a:rPr>
              <a:t>“NO VALE PARA LAS MATEMÁTICAS” </a:t>
            </a:r>
          </a:p>
        </p:txBody>
      </p:sp>
      <p:pic>
        <p:nvPicPr>
          <p:cNvPr id="108546" name="Picture 2" descr="Imagen relacionada"/>
          <p:cNvPicPr>
            <a:picLocks noChangeAspect="1" noChangeArrowheads="1"/>
          </p:cNvPicPr>
          <p:nvPr/>
        </p:nvPicPr>
        <p:blipFill>
          <a:blip r:embed="rId2" cstate="print"/>
          <a:srcRect/>
          <a:stretch>
            <a:fillRect/>
          </a:stretch>
        </p:blipFill>
        <p:spPr bwMode="auto">
          <a:xfrm>
            <a:off x="2195736" y="3501008"/>
            <a:ext cx="4632598" cy="3088399"/>
          </a:xfrm>
          <a:prstGeom prst="rect">
            <a:avLst/>
          </a:prstGeom>
          <a:noFill/>
        </p:spPr>
      </p:pic>
      <p:sp>
        <p:nvSpPr>
          <p:cNvPr id="8" name="object 7"/>
          <p:cNvSpPr/>
          <p:nvPr/>
        </p:nvSpPr>
        <p:spPr>
          <a:xfrm>
            <a:off x="8100392" y="0"/>
            <a:ext cx="1008112" cy="980728"/>
          </a:xfrm>
          <a:prstGeom prst="rect">
            <a:avLst/>
          </a:prstGeom>
          <a:blipFill>
            <a:blip r:embed="rId3" cstate="print"/>
            <a:stretch>
              <a:fillRect/>
            </a:stretch>
          </a:blipFill>
        </p:spPr>
        <p:txBody>
          <a:bodyPr wrap="square" lIns="0" tIns="0" rIns="0" bIns="0" rtlCol="0"/>
          <a:lstStyle/>
          <a:p>
            <a:endParaRPr/>
          </a:p>
        </p:txBody>
      </p:sp>
      <p:sp>
        <p:nvSpPr>
          <p:cNvPr id="10" name="object 5"/>
          <p:cNvSpPr txBox="1"/>
          <p:nvPr/>
        </p:nvSpPr>
        <p:spPr>
          <a:xfrm>
            <a:off x="0" y="6604726"/>
            <a:ext cx="4216757" cy="253274"/>
          </a:xfrm>
          <a:prstGeom prst="rect">
            <a:avLst/>
          </a:prstGeom>
        </p:spPr>
        <p:txBody>
          <a:bodyPr vert="horz" wrap="square" lIns="0" tIns="67945" rIns="0" bIns="0" rtlCol="0">
            <a:spAutoFit/>
          </a:bodyPr>
          <a:lstStyle/>
          <a:p>
            <a:pPr algn="ctr">
              <a:lnSpc>
                <a:spcPct val="100000"/>
              </a:lnSpc>
              <a:spcBef>
                <a:spcPts val="535"/>
              </a:spcBef>
            </a:pPr>
            <a:r>
              <a:rPr sz="1200" b="1" spc="-15" dirty="0">
                <a:solidFill>
                  <a:schemeClr val="bg1">
                    <a:lumMod val="65000"/>
                  </a:schemeClr>
                </a:solidFill>
                <a:latin typeface="Calibri"/>
                <a:cs typeface="Calibri"/>
              </a:rPr>
              <a:t>LUCÍA </a:t>
            </a:r>
            <a:r>
              <a:rPr sz="1200" b="1" spc="-10" dirty="0">
                <a:solidFill>
                  <a:schemeClr val="bg1">
                    <a:lumMod val="65000"/>
                  </a:schemeClr>
                </a:solidFill>
                <a:latin typeface="Calibri"/>
                <a:cs typeface="Calibri"/>
              </a:rPr>
              <a:t>GARCÍA</a:t>
            </a:r>
            <a:r>
              <a:rPr sz="1200" b="1" spc="-30" dirty="0">
                <a:solidFill>
                  <a:schemeClr val="bg1">
                    <a:lumMod val="65000"/>
                  </a:schemeClr>
                </a:solidFill>
                <a:latin typeface="Calibri"/>
                <a:cs typeface="Calibri"/>
              </a:rPr>
              <a:t> </a:t>
            </a:r>
            <a:r>
              <a:rPr sz="1200" b="1" spc="-10" dirty="0" smtClean="0">
                <a:solidFill>
                  <a:schemeClr val="bg1">
                    <a:lumMod val="65000"/>
                  </a:schemeClr>
                </a:solidFill>
                <a:latin typeface="Calibri"/>
                <a:cs typeface="Calibri"/>
              </a:rPr>
              <a:t>MARTÍNEZ</a:t>
            </a:r>
            <a:r>
              <a:rPr lang="es-ES" sz="1200" b="1" spc="-10" dirty="0" smtClean="0">
                <a:solidFill>
                  <a:schemeClr val="bg1">
                    <a:lumMod val="65000"/>
                  </a:schemeClr>
                </a:solidFill>
                <a:latin typeface="Calibri"/>
                <a:cs typeface="Calibri"/>
              </a:rPr>
              <a:t> Y MARÍA DEL MAR QUIRELL</a:t>
            </a:r>
            <a:r>
              <a:rPr sz="1200" b="1" spc="-10" dirty="0" smtClean="0">
                <a:solidFill>
                  <a:schemeClr val="bg1">
                    <a:lumMod val="65000"/>
                  </a:schemeClr>
                </a:solidFill>
                <a:latin typeface="Calibri"/>
                <a:cs typeface="Calibri"/>
              </a:rPr>
              <a:t>.</a:t>
            </a:r>
            <a:endParaRPr sz="1200" dirty="0">
              <a:solidFill>
                <a:schemeClr val="bg1">
                  <a:lumMod val="65000"/>
                </a:schemeClr>
              </a:solidFill>
              <a:latin typeface="Calibri"/>
              <a:cs typeface="Calibri"/>
            </a:endParaRPr>
          </a:p>
        </p:txBody>
      </p:sp>
    </p:spTree>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188640"/>
            <a:ext cx="7776864" cy="58477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200" b="1" dirty="0" smtClean="0">
                <a:solidFill>
                  <a:schemeClr val="bg1"/>
                </a:solidFill>
                <a:latin typeface="Century Gothic" pitchFamily="34"/>
              </a:rPr>
              <a:t>EL MÉTODO DE CÁLCULO ABIERTO</a:t>
            </a:r>
            <a:r>
              <a:rPr lang="es-ES" sz="3200" b="1" i="0" u="none" strike="noStrike" kern="1200" cap="none" spc="0" baseline="0" dirty="0" smtClean="0">
                <a:solidFill>
                  <a:schemeClr val="bg1"/>
                </a:solidFill>
                <a:uFillTx/>
                <a:latin typeface="Century Gothic" pitchFamily="34"/>
              </a:rPr>
              <a:t> </a:t>
            </a:r>
            <a:r>
              <a:rPr lang="es-ES" sz="3200" b="1" i="0" u="none" strike="noStrike" kern="1200" cap="none" spc="0" baseline="0" dirty="0">
                <a:solidFill>
                  <a:schemeClr val="bg1"/>
                </a:solidFill>
                <a:uFillTx/>
                <a:latin typeface="Century Gothic" pitchFamily="34"/>
              </a:rPr>
              <a:t>ABN</a:t>
            </a:r>
          </a:p>
        </p:txBody>
      </p:sp>
      <p:sp>
        <p:nvSpPr>
          <p:cNvPr id="4" name="4 CuadroTexto"/>
          <p:cNvSpPr txBox="1"/>
          <p:nvPr/>
        </p:nvSpPr>
        <p:spPr>
          <a:xfrm>
            <a:off x="395536" y="980728"/>
            <a:ext cx="8280920" cy="2031325"/>
          </a:xfrm>
          <a:prstGeom prst="rect">
            <a:avLst/>
          </a:prstGeom>
          <a:solidFill>
            <a:schemeClr val="bg1"/>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wrap="square" lIns="91440" tIns="45720" rIns="91440" bIns="45720" anchor="t" anchorCtr="0" compatLnSpc="1">
            <a:spAutoFit/>
          </a:bodyPr>
          <a:lstStyle/>
          <a:p>
            <a:pPr algn="just">
              <a:defRPr sz="1800" b="0" i="0" u="none" strike="noStrike" kern="0" cap="none" spc="0" baseline="0">
                <a:solidFill>
                  <a:srgbClr val="000000"/>
                </a:solidFill>
                <a:uFillTx/>
              </a:defRPr>
            </a:pPr>
            <a:r>
              <a:rPr lang="es-ES" b="1" dirty="0" smtClean="0">
                <a:solidFill>
                  <a:srgbClr val="FF0000"/>
                </a:solidFill>
              </a:rPr>
              <a:t>“A”</a:t>
            </a:r>
            <a:r>
              <a:rPr lang="es-ES" b="1" dirty="0" smtClean="0"/>
              <a:t> viene de Abiertos, es decir, frente a los algoritmos tradicionales con cifras que sólo permiten una única forma cerrada a través de la aplicación de instrucciones  para resolver los cálculos, este método da libertad a cada alumno para que pueda resolverlos de la forma que le sea más </a:t>
            </a:r>
            <a:r>
              <a:rPr lang="es-ES" b="1" u="sng" dirty="0" smtClean="0"/>
              <a:t>cómoda, fácil  y comprensible </a:t>
            </a:r>
            <a:r>
              <a:rPr lang="es-ES" b="1" dirty="0" smtClean="0"/>
              <a:t>y sin necesidad de papel y lápiz.</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b="1" i="0" u="none" strike="noStrike" kern="1200" cap="none" spc="0" baseline="0" dirty="0">
              <a:solidFill>
                <a:srgbClr val="000000"/>
              </a:solidFill>
              <a:uFillTx/>
              <a:latin typeface="Century Gothic" pitchFamily="34"/>
            </a:endParaRPr>
          </a:p>
        </p:txBody>
      </p:sp>
      <p:sp>
        <p:nvSpPr>
          <p:cNvPr id="6" name="6 CuadroTexto"/>
          <p:cNvSpPr txBox="1"/>
          <p:nvPr/>
        </p:nvSpPr>
        <p:spPr>
          <a:xfrm>
            <a:off x="395536" y="2780928"/>
            <a:ext cx="8280920" cy="2246769"/>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vert="horz" wrap="square" lIns="91440" tIns="45720" rIns="91440" bIns="45720" anchor="t" anchorCtr="0" compatLnSpc="1">
            <a:spAutoFit/>
          </a:bodyPr>
          <a:lstStyle/>
          <a:p>
            <a:pPr algn="just">
              <a:defRPr sz="1800" b="0" i="0" u="none" strike="noStrike" kern="0" cap="none" spc="0" baseline="0">
                <a:solidFill>
                  <a:srgbClr val="000000"/>
                </a:solidFill>
                <a:uFillTx/>
              </a:defRPr>
            </a:pPr>
            <a:r>
              <a:rPr lang="es-ES" b="1" dirty="0" smtClean="0">
                <a:solidFill>
                  <a:srgbClr val="FF0000"/>
                </a:solidFill>
              </a:rPr>
              <a:t>“BN” </a:t>
            </a:r>
            <a:r>
              <a:rPr lang="es-ES" b="1" dirty="0" smtClean="0"/>
              <a:t>derivan de Basados en Números y no en cifras y por tener un tratamiento diferente y lleno de significación para el alumnado. En el método tradicional, para realizar cuentas, se actúa sobre cada cifra por separado y se les aplica el mismo tratamiento. Es decir, no importa el lugar que ocupe un nº, ya sea en las decenas, unidades de millar,…, el proceso es siempre el mismo para cada cifra, con lo cual se pierde el sentido que tienen esas cantidades numéricas.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1200" cap="none" spc="0" baseline="0" dirty="0">
              <a:solidFill>
                <a:srgbClr val="000000"/>
              </a:solidFill>
              <a:uFillTx/>
              <a:latin typeface="Century Gothic" pitchFamily="34"/>
            </a:endParaRPr>
          </a:p>
        </p:txBody>
      </p:sp>
      <p:sp>
        <p:nvSpPr>
          <p:cNvPr id="5" name="object 7"/>
          <p:cNvSpPr/>
          <p:nvPr/>
        </p:nvSpPr>
        <p:spPr>
          <a:xfrm>
            <a:off x="1763688" y="4941168"/>
            <a:ext cx="2088232" cy="1700808"/>
          </a:xfrm>
          <a:prstGeom prst="rect">
            <a:avLst/>
          </a:prstGeom>
          <a:blipFill>
            <a:blip r:embed="rId2" cstate="print"/>
            <a:stretch>
              <a:fillRect/>
            </a:stretch>
          </a:blipFill>
        </p:spPr>
        <p:txBody>
          <a:bodyPr wrap="square" lIns="0" tIns="0" rIns="0" bIns="0" rtlCol="0"/>
          <a:lstStyle/>
          <a:p>
            <a:endParaRPr/>
          </a:p>
        </p:txBody>
      </p:sp>
      <p:pic>
        <p:nvPicPr>
          <p:cNvPr id="7" name="Picture 3" descr="Imagen"/>
          <p:cNvPicPr>
            <a:picLocks noChangeAspect="1" noChangeArrowheads="1"/>
          </p:cNvPicPr>
          <p:nvPr/>
        </p:nvPicPr>
        <p:blipFill>
          <a:blip r:embed="rId3" cstate="print"/>
          <a:srcRect/>
          <a:stretch>
            <a:fillRect/>
          </a:stretch>
        </p:blipFill>
        <p:spPr bwMode="auto">
          <a:xfrm>
            <a:off x="4211960" y="4825503"/>
            <a:ext cx="2448272" cy="1843857"/>
          </a:xfrm>
          <a:prstGeom prst="rect">
            <a:avLst/>
          </a:prstGeom>
          <a:ln w="38100" cap="sq">
            <a:solidFill>
              <a:schemeClr val="accent3"/>
            </a:solidFill>
            <a:prstDash val="solid"/>
            <a:miter lim="800000"/>
          </a:ln>
          <a:effectLst>
            <a:outerShdw blurRad="50800" dist="38100" dir="2700000" algn="tl" rotWithShape="0">
              <a:srgbClr val="000000">
                <a:alpha val="43000"/>
              </a:srgbClr>
            </a:outerShdw>
          </a:effectLst>
        </p:spPr>
      </p:pic>
      <p:sp>
        <p:nvSpPr>
          <p:cNvPr id="8" name="object 5"/>
          <p:cNvSpPr txBox="1"/>
          <p:nvPr/>
        </p:nvSpPr>
        <p:spPr>
          <a:xfrm>
            <a:off x="0" y="6604726"/>
            <a:ext cx="4216757" cy="253274"/>
          </a:xfrm>
          <a:prstGeom prst="rect">
            <a:avLst/>
          </a:prstGeom>
        </p:spPr>
        <p:txBody>
          <a:bodyPr vert="horz" wrap="square" lIns="0" tIns="67945" rIns="0" bIns="0" rtlCol="0">
            <a:spAutoFit/>
          </a:bodyPr>
          <a:lstStyle/>
          <a:p>
            <a:pPr algn="ctr">
              <a:lnSpc>
                <a:spcPct val="100000"/>
              </a:lnSpc>
              <a:spcBef>
                <a:spcPts val="535"/>
              </a:spcBef>
            </a:pPr>
            <a:r>
              <a:rPr sz="1200" b="1" spc="-15" dirty="0">
                <a:solidFill>
                  <a:schemeClr val="bg1">
                    <a:lumMod val="65000"/>
                  </a:schemeClr>
                </a:solidFill>
                <a:latin typeface="Calibri"/>
                <a:cs typeface="Calibri"/>
              </a:rPr>
              <a:t>LUCÍA </a:t>
            </a:r>
            <a:r>
              <a:rPr sz="1200" b="1" spc="-10" dirty="0">
                <a:solidFill>
                  <a:schemeClr val="bg1">
                    <a:lumMod val="65000"/>
                  </a:schemeClr>
                </a:solidFill>
                <a:latin typeface="Calibri"/>
                <a:cs typeface="Calibri"/>
              </a:rPr>
              <a:t>GARCÍA</a:t>
            </a:r>
            <a:r>
              <a:rPr sz="1200" b="1" spc="-30" dirty="0">
                <a:solidFill>
                  <a:schemeClr val="bg1">
                    <a:lumMod val="65000"/>
                  </a:schemeClr>
                </a:solidFill>
                <a:latin typeface="Calibri"/>
                <a:cs typeface="Calibri"/>
              </a:rPr>
              <a:t> </a:t>
            </a:r>
            <a:r>
              <a:rPr sz="1200" b="1" spc="-10" dirty="0" smtClean="0">
                <a:solidFill>
                  <a:schemeClr val="bg1">
                    <a:lumMod val="65000"/>
                  </a:schemeClr>
                </a:solidFill>
                <a:latin typeface="Calibri"/>
                <a:cs typeface="Calibri"/>
              </a:rPr>
              <a:t>MARTÍNEZ</a:t>
            </a:r>
            <a:r>
              <a:rPr lang="es-ES" sz="1200" b="1" spc="-10" dirty="0" smtClean="0">
                <a:solidFill>
                  <a:schemeClr val="bg1">
                    <a:lumMod val="65000"/>
                  </a:schemeClr>
                </a:solidFill>
                <a:latin typeface="Calibri"/>
                <a:cs typeface="Calibri"/>
              </a:rPr>
              <a:t> Y MARÍA DEL MAR QUIRELL</a:t>
            </a:r>
            <a:r>
              <a:rPr sz="1200" b="1" spc="-10" dirty="0" smtClean="0">
                <a:solidFill>
                  <a:schemeClr val="bg1">
                    <a:lumMod val="65000"/>
                  </a:schemeClr>
                </a:solidFill>
                <a:latin typeface="Calibri"/>
                <a:cs typeface="Calibri"/>
              </a:rPr>
              <a:t>.</a:t>
            </a:r>
            <a:endParaRPr sz="1200" dirty="0">
              <a:solidFill>
                <a:schemeClr val="bg1">
                  <a:lumMod val="65000"/>
                </a:schemeClr>
              </a:solidFill>
              <a:latin typeface="Calibri"/>
              <a:cs typeface="Calibri"/>
            </a:endParaRPr>
          </a:p>
        </p:txBody>
      </p:sp>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764704"/>
            <a:ext cx="9144000" cy="2520883"/>
          </a:xfrm>
          <a:prstGeom prst="rect">
            <a:avLst/>
          </a:prstGeom>
        </p:spPr>
        <p:txBody>
          <a:bodyPr wrap="square">
            <a:spAutoFit/>
          </a:bodyPr>
          <a:lstStyle/>
          <a:p>
            <a:pPr lvl="0" algn="ctr" hangingPunct="0">
              <a:lnSpc>
                <a:spcPct val="150000"/>
              </a:lnSpc>
              <a:spcBef>
                <a:spcPts val="0"/>
              </a:spcBef>
              <a:spcAft>
                <a:spcPts val="1417"/>
              </a:spcAft>
              <a:buSzPct val="45000"/>
            </a:pPr>
            <a:r>
              <a:rPr lang="es-ES" sz="1600" b="1" dirty="0" smtClean="0"/>
              <a:t>“QUE </a:t>
            </a:r>
            <a:r>
              <a:rPr lang="es-ES" sz="1600" b="1" dirty="0"/>
              <a:t>EL NIÑO ENTIENDA EL </a:t>
            </a:r>
            <a:r>
              <a:rPr lang="es-ES" sz="1600" b="1" dirty="0" smtClean="0"/>
              <a:t>NÚMERO, LAS COMBINACIONES Y TRANSFORMACIONES  QUE PUEDE </a:t>
            </a:r>
            <a:r>
              <a:rPr lang="es-ES" sz="1600" b="1" dirty="0"/>
              <a:t>HACER CON ELLOS. NO SE TRATA DE </a:t>
            </a:r>
            <a:r>
              <a:rPr lang="es-ES" sz="1600" b="1" dirty="0" smtClean="0"/>
              <a:t>APRENDER </a:t>
            </a:r>
            <a:r>
              <a:rPr lang="es-ES" sz="1600" b="1" dirty="0"/>
              <a:t>REGLAS </a:t>
            </a:r>
            <a:r>
              <a:rPr lang="es-ES" sz="1600" b="1" dirty="0" smtClean="0"/>
              <a:t>NI </a:t>
            </a:r>
            <a:r>
              <a:rPr lang="es-ES" sz="1600" b="1" dirty="0"/>
              <a:t>TRUCOS PARA </a:t>
            </a:r>
            <a:r>
              <a:rPr lang="es-ES" sz="1600" b="1" dirty="0" smtClean="0"/>
              <a:t>CALCULAR SINO ENTENDER QUÉ  LO QUE ESTÁN HACIENDO Y POR QUÉ”. </a:t>
            </a:r>
          </a:p>
          <a:p>
            <a:pPr lvl="0" algn="ctr" hangingPunct="0">
              <a:lnSpc>
                <a:spcPct val="150000"/>
              </a:lnSpc>
              <a:spcBef>
                <a:spcPts val="0"/>
              </a:spcBef>
              <a:spcAft>
                <a:spcPts val="1417"/>
              </a:spcAft>
              <a:buSzPct val="45000"/>
            </a:pPr>
            <a:r>
              <a:rPr lang="es-ES" sz="1600" b="1" dirty="0" smtClean="0"/>
              <a:t>SU FUNDAMENTO PRINCIPAL ES EL TRABAJO CON NÚMEROS «COMPLETOS», CON SU «SIGNIFICADO» Y NO EN “CIFRAS </a:t>
            </a:r>
            <a:r>
              <a:rPr lang="es-ES" sz="2000" b="1" dirty="0" smtClean="0"/>
              <a:t>DESCONTEXTUALIZADAS”.</a:t>
            </a:r>
            <a:endParaRPr lang="es-ES" sz="2000" b="1" dirty="0"/>
          </a:p>
        </p:txBody>
      </p:sp>
      <p:sp>
        <p:nvSpPr>
          <p:cNvPr id="4" name="3 CuadroTexto"/>
          <p:cNvSpPr txBox="1"/>
          <p:nvPr/>
        </p:nvSpPr>
        <p:spPr>
          <a:xfrm>
            <a:off x="467544" y="190378"/>
            <a:ext cx="7488832" cy="646334"/>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1" dirty="0" smtClean="0">
                <a:solidFill>
                  <a:schemeClr val="bg1"/>
                </a:solidFill>
                <a:latin typeface="Century Gothic" pitchFamily="34"/>
              </a:rPr>
              <a:t>FINALIDAD DEL CÁLCULO</a:t>
            </a:r>
            <a:r>
              <a:rPr lang="es-ES" sz="3600" b="1" i="0" u="none" strike="noStrike" kern="1200" cap="none" spc="0" baseline="0" dirty="0" smtClean="0">
                <a:solidFill>
                  <a:schemeClr val="bg1"/>
                </a:solidFill>
                <a:uFillTx/>
                <a:latin typeface="Century Gothic" pitchFamily="34"/>
              </a:rPr>
              <a:t> </a:t>
            </a:r>
            <a:r>
              <a:rPr lang="es-ES" sz="3600" b="1" i="0" u="none" strike="noStrike" kern="1200" cap="none" spc="0" baseline="0" dirty="0">
                <a:solidFill>
                  <a:schemeClr val="bg1"/>
                </a:solidFill>
                <a:uFillTx/>
                <a:latin typeface="Century Gothic" pitchFamily="34"/>
              </a:rPr>
              <a:t>ABN</a:t>
            </a:r>
          </a:p>
        </p:txBody>
      </p:sp>
      <p:pic>
        <p:nvPicPr>
          <p:cNvPr id="7" name="Picture 2" descr="F:\DiseñoBLOG\publicado en BLOG\MATERIALABNCLASE\20170412_172547.jpg"/>
          <p:cNvPicPr>
            <a:picLocks noChangeAspect="1" noChangeArrowheads="1"/>
          </p:cNvPicPr>
          <p:nvPr/>
        </p:nvPicPr>
        <p:blipFill>
          <a:blip r:embed="rId2" cstate="print"/>
          <a:srcRect/>
          <a:stretch>
            <a:fillRect/>
          </a:stretch>
        </p:blipFill>
        <p:spPr bwMode="auto">
          <a:xfrm>
            <a:off x="4103044" y="3573016"/>
            <a:ext cx="4523850" cy="3024336"/>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8" name="object 5"/>
          <p:cNvSpPr txBox="1"/>
          <p:nvPr/>
        </p:nvSpPr>
        <p:spPr>
          <a:xfrm>
            <a:off x="0" y="6604726"/>
            <a:ext cx="4216757" cy="253274"/>
          </a:xfrm>
          <a:prstGeom prst="rect">
            <a:avLst/>
          </a:prstGeom>
        </p:spPr>
        <p:txBody>
          <a:bodyPr vert="horz" wrap="square" lIns="0" tIns="67945" rIns="0" bIns="0" rtlCol="0">
            <a:spAutoFit/>
          </a:bodyPr>
          <a:lstStyle/>
          <a:p>
            <a:pPr algn="ctr">
              <a:lnSpc>
                <a:spcPct val="100000"/>
              </a:lnSpc>
              <a:spcBef>
                <a:spcPts val="535"/>
              </a:spcBef>
            </a:pPr>
            <a:r>
              <a:rPr sz="1200" b="1" spc="-15" dirty="0">
                <a:solidFill>
                  <a:schemeClr val="bg1">
                    <a:lumMod val="65000"/>
                  </a:schemeClr>
                </a:solidFill>
                <a:latin typeface="Calibri"/>
                <a:cs typeface="Calibri"/>
              </a:rPr>
              <a:t>LUCÍA </a:t>
            </a:r>
            <a:r>
              <a:rPr sz="1200" b="1" spc="-10" dirty="0">
                <a:solidFill>
                  <a:schemeClr val="bg1">
                    <a:lumMod val="65000"/>
                  </a:schemeClr>
                </a:solidFill>
                <a:latin typeface="Calibri"/>
                <a:cs typeface="Calibri"/>
              </a:rPr>
              <a:t>GARCÍA</a:t>
            </a:r>
            <a:r>
              <a:rPr sz="1200" b="1" spc="-30" dirty="0">
                <a:solidFill>
                  <a:schemeClr val="bg1">
                    <a:lumMod val="65000"/>
                  </a:schemeClr>
                </a:solidFill>
                <a:latin typeface="Calibri"/>
                <a:cs typeface="Calibri"/>
              </a:rPr>
              <a:t> </a:t>
            </a:r>
            <a:r>
              <a:rPr sz="1200" b="1" spc="-10" dirty="0" smtClean="0">
                <a:solidFill>
                  <a:schemeClr val="bg1">
                    <a:lumMod val="65000"/>
                  </a:schemeClr>
                </a:solidFill>
                <a:latin typeface="Calibri"/>
                <a:cs typeface="Calibri"/>
              </a:rPr>
              <a:t>MARTÍNEZ</a:t>
            </a:r>
            <a:r>
              <a:rPr lang="es-ES" sz="1200" b="1" spc="-10" dirty="0" smtClean="0">
                <a:solidFill>
                  <a:schemeClr val="bg1">
                    <a:lumMod val="65000"/>
                  </a:schemeClr>
                </a:solidFill>
                <a:latin typeface="Calibri"/>
                <a:cs typeface="Calibri"/>
              </a:rPr>
              <a:t> Y MARÍA DEL MAR QUIRELL</a:t>
            </a:r>
            <a:r>
              <a:rPr sz="1200" b="1" spc="-10" dirty="0" smtClean="0">
                <a:solidFill>
                  <a:schemeClr val="bg1">
                    <a:lumMod val="65000"/>
                  </a:schemeClr>
                </a:solidFill>
                <a:latin typeface="Calibri"/>
                <a:cs typeface="Calibri"/>
              </a:rPr>
              <a:t>.</a:t>
            </a:r>
            <a:endParaRPr sz="1200" dirty="0">
              <a:solidFill>
                <a:schemeClr val="bg1">
                  <a:lumMod val="65000"/>
                </a:schemeClr>
              </a:solidFill>
              <a:latin typeface="Calibri"/>
              <a:cs typeface="Calibri"/>
            </a:endParaRPr>
          </a:p>
        </p:txBody>
      </p:sp>
      <p:sp>
        <p:nvSpPr>
          <p:cNvPr id="9" name="object 7"/>
          <p:cNvSpPr/>
          <p:nvPr/>
        </p:nvSpPr>
        <p:spPr>
          <a:xfrm>
            <a:off x="8135888" y="0"/>
            <a:ext cx="1008112" cy="980728"/>
          </a:xfrm>
          <a:prstGeom prst="rect">
            <a:avLst/>
          </a:prstGeom>
          <a:blipFill>
            <a:blip r:embed="rId3" cstate="print"/>
            <a:stretch>
              <a:fillRect/>
            </a:stretch>
          </a:blipFill>
        </p:spPr>
        <p:txBody>
          <a:bodyPr wrap="square" lIns="0" tIns="0" rIns="0" bIns="0" rtlCol="0"/>
          <a:lstStyle/>
          <a:p>
            <a:endParaRPr/>
          </a:p>
        </p:txBody>
      </p:sp>
      <p:pic>
        <p:nvPicPr>
          <p:cNvPr id="1026" name="Picture 2" descr="C:\Users\Portatil-1\Documents\FOTOS ABN 1º TRIMESTRE\1º T PRIMARIA\IMG_20170928_130005.jpg"/>
          <p:cNvPicPr>
            <a:picLocks noChangeAspect="1" noChangeArrowheads="1"/>
          </p:cNvPicPr>
          <p:nvPr/>
        </p:nvPicPr>
        <p:blipFill>
          <a:blip r:embed="rId4" cstate="print"/>
          <a:srcRect/>
          <a:stretch>
            <a:fillRect/>
          </a:stretch>
        </p:blipFill>
        <p:spPr bwMode="auto">
          <a:xfrm>
            <a:off x="323528" y="3861048"/>
            <a:ext cx="3530352" cy="2647764"/>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647379176"/>
      </p:ext>
    </p:extLst>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índice.jpg"/>
          <p:cNvPicPr>
            <a:picLocks noChangeAspect="1"/>
          </p:cNvPicPr>
          <p:nvPr/>
        </p:nvPicPr>
        <p:blipFill>
          <a:blip r:embed="rId3" cstate="print"/>
          <a:stretch>
            <a:fillRect/>
          </a:stretch>
        </p:blipFill>
        <p:spPr>
          <a:xfrm>
            <a:off x="1403648" y="908720"/>
            <a:ext cx="1800199" cy="2103121"/>
          </a:xfrm>
          <a:prstGeom prst="rect">
            <a:avLst/>
          </a:prstGeom>
          <a:noFill/>
          <a:ln>
            <a:noFill/>
          </a:ln>
        </p:spPr>
      </p:pic>
      <p:sp>
        <p:nvSpPr>
          <p:cNvPr id="6" name="5 Flecha derecha"/>
          <p:cNvSpPr/>
          <p:nvPr/>
        </p:nvSpPr>
        <p:spPr>
          <a:xfrm>
            <a:off x="3707901" y="1124739"/>
            <a:ext cx="1728188" cy="432044"/>
          </a:xfrm>
          <a:custGeom>
            <a:avLst>
              <a:gd name="f0" fmla="val 189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chemeClr val="bg1"/>
          </a:solidFill>
          <a:ln w="25402">
            <a:solidFill>
              <a:schemeClr val="accent3"/>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dirty="0">
              <a:solidFill>
                <a:srgbClr val="FFFFFF"/>
              </a:solidFill>
              <a:uFillTx/>
              <a:latin typeface="Century Schoolbook"/>
            </a:endParaRPr>
          </a:p>
        </p:txBody>
      </p:sp>
      <p:sp>
        <p:nvSpPr>
          <p:cNvPr id="7" name="6 Flecha derecha"/>
          <p:cNvSpPr/>
          <p:nvPr/>
        </p:nvSpPr>
        <p:spPr>
          <a:xfrm>
            <a:off x="3725658" y="1826075"/>
            <a:ext cx="1728188" cy="432044"/>
          </a:xfrm>
          <a:custGeom>
            <a:avLst>
              <a:gd name="f0" fmla="val 189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chemeClr val="bg1"/>
          </a:solidFill>
          <a:ln w="25402">
            <a:solidFill>
              <a:schemeClr val="accent3"/>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dirty="0">
              <a:solidFill>
                <a:srgbClr val="FFFFFF"/>
              </a:solidFill>
              <a:uFillTx/>
              <a:latin typeface="Century Schoolbook"/>
            </a:endParaRPr>
          </a:p>
        </p:txBody>
      </p:sp>
      <p:sp>
        <p:nvSpPr>
          <p:cNvPr id="8" name="7 Flecha derecha"/>
          <p:cNvSpPr/>
          <p:nvPr/>
        </p:nvSpPr>
        <p:spPr>
          <a:xfrm>
            <a:off x="3700997" y="2578461"/>
            <a:ext cx="1728188" cy="432044"/>
          </a:xfrm>
          <a:custGeom>
            <a:avLst>
              <a:gd name="f0" fmla="val 189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chemeClr val="bg1"/>
          </a:solidFill>
          <a:ln w="25402">
            <a:solidFill>
              <a:schemeClr val="accent3"/>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dirty="0">
              <a:solidFill>
                <a:srgbClr val="FFFFFF"/>
              </a:solidFill>
              <a:uFillTx/>
              <a:latin typeface="Century Schoolbook"/>
            </a:endParaRPr>
          </a:p>
        </p:txBody>
      </p:sp>
      <p:sp>
        <p:nvSpPr>
          <p:cNvPr id="9" name="8 CuadroTexto"/>
          <p:cNvSpPr txBox="1"/>
          <p:nvPr/>
        </p:nvSpPr>
        <p:spPr>
          <a:xfrm>
            <a:off x="5652116" y="1124739"/>
            <a:ext cx="2736305" cy="40011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uFillTx/>
                <a:latin typeface="Century Gothic" pitchFamily="34"/>
              </a:rPr>
              <a:t>SUBITIZACIÓN</a:t>
            </a:r>
          </a:p>
        </p:txBody>
      </p:sp>
      <p:sp>
        <p:nvSpPr>
          <p:cNvPr id="10" name="9 CuadroTexto"/>
          <p:cNvSpPr txBox="1"/>
          <p:nvPr/>
        </p:nvSpPr>
        <p:spPr>
          <a:xfrm>
            <a:off x="5634368" y="1866518"/>
            <a:ext cx="2394018" cy="40011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uFillTx/>
                <a:latin typeface="Century Gothic" pitchFamily="34"/>
              </a:rPr>
              <a:t>ESTIMACIÓN</a:t>
            </a:r>
          </a:p>
        </p:txBody>
      </p:sp>
      <p:sp>
        <p:nvSpPr>
          <p:cNvPr id="11" name="10 CuadroTexto"/>
          <p:cNvSpPr txBox="1"/>
          <p:nvPr/>
        </p:nvSpPr>
        <p:spPr>
          <a:xfrm>
            <a:off x="5668886" y="2643566"/>
            <a:ext cx="2215481" cy="40011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uFillTx/>
                <a:latin typeface="Century Gothic" pitchFamily="34"/>
              </a:rPr>
              <a:t>CONTEO</a:t>
            </a:r>
          </a:p>
        </p:txBody>
      </p:sp>
      <p:sp>
        <p:nvSpPr>
          <p:cNvPr id="18" name="17 CuadroTexto"/>
          <p:cNvSpPr txBox="1"/>
          <p:nvPr/>
        </p:nvSpPr>
        <p:spPr>
          <a:xfrm>
            <a:off x="539552" y="260648"/>
            <a:ext cx="7344816" cy="646334"/>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1" dirty="0" smtClean="0">
                <a:solidFill>
                  <a:schemeClr val="bg1"/>
                </a:solidFill>
                <a:latin typeface="Century Gothic" pitchFamily="34"/>
              </a:rPr>
              <a:t>FINALIDAD DEL CÁLCULO</a:t>
            </a:r>
            <a:r>
              <a:rPr lang="es-ES" sz="3600" b="1" i="0" u="none" strike="noStrike" kern="1200" cap="none" spc="0" baseline="0" dirty="0" smtClean="0">
                <a:solidFill>
                  <a:schemeClr val="bg1"/>
                </a:solidFill>
                <a:uFillTx/>
                <a:latin typeface="Century Gothic" pitchFamily="34"/>
              </a:rPr>
              <a:t> </a:t>
            </a:r>
            <a:r>
              <a:rPr lang="es-ES" sz="3600" b="1" i="0" u="none" strike="noStrike" kern="1200" cap="none" spc="0" baseline="0" dirty="0">
                <a:solidFill>
                  <a:schemeClr val="bg1"/>
                </a:solidFill>
                <a:uFillTx/>
                <a:latin typeface="Century Gothic" pitchFamily="34"/>
              </a:rPr>
              <a:t>ABN</a:t>
            </a:r>
          </a:p>
        </p:txBody>
      </p:sp>
      <p:pic>
        <p:nvPicPr>
          <p:cNvPr id="19" name="Picture 2" descr="https://2.bp.blogspot.com/-VaLeAFFJUJY/WPszg742zLI/AAAAAAAAAOY/-gplz3-k_w4jod_wt4AWn8tQVudS6cRqACEw/s400/20170422_114709.jpg"/>
          <p:cNvPicPr>
            <a:picLocks noChangeAspect="1" noChangeArrowheads="1"/>
          </p:cNvPicPr>
          <p:nvPr/>
        </p:nvPicPr>
        <p:blipFill>
          <a:blip r:embed="rId4" cstate="print"/>
          <a:srcRect/>
          <a:stretch>
            <a:fillRect/>
          </a:stretch>
        </p:blipFill>
        <p:spPr bwMode="auto">
          <a:xfrm>
            <a:off x="1547664" y="3212976"/>
            <a:ext cx="5904656" cy="3321369"/>
          </a:xfrm>
          <a:prstGeom prst="rect">
            <a:avLst/>
          </a:prstGeom>
          <a:ln/>
        </p:spPr>
        <p:style>
          <a:lnRef idx="2">
            <a:schemeClr val="accent3"/>
          </a:lnRef>
          <a:fillRef idx="1">
            <a:schemeClr val="lt1"/>
          </a:fillRef>
          <a:effectRef idx="0">
            <a:schemeClr val="accent3"/>
          </a:effectRef>
          <a:fontRef idx="minor">
            <a:schemeClr val="dk1"/>
          </a:fontRef>
        </p:style>
      </p:pic>
      <p:sp>
        <p:nvSpPr>
          <p:cNvPr id="20" name="object 5"/>
          <p:cNvSpPr txBox="1"/>
          <p:nvPr/>
        </p:nvSpPr>
        <p:spPr>
          <a:xfrm>
            <a:off x="0" y="6604726"/>
            <a:ext cx="4216757" cy="253274"/>
          </a:xfrm>
          <a:prstGeom prst="rect">
            <a:avLst/>
          </a:prstGeom>
        </p:spPr>
        <p:txBody>
          <a:bodyPr vert="horz" wrap="square" lIns="0" tIns="67945" rIns="0" bIns="0" rtlCol="0">
            <a:spAutoFit/>
          </a:bodyPr>
          <a:lstStyle/>
          <a:p>
            <a:pPr algn="ctr">
              <a:lnSpc>
                <a:spcPct val="100000"/>
              </a:lnSpc>
              <a:spcBef>
                <a:spcPts val="535"/>
              </a:spcBef>
            </a:pPr>
            <a:r>
              <a:rPr sz="1200" b="1" spc="-15" dirty="0">
                <a:solidFill>
                  <a:schemeClr val="bg1">
                    <a:lumMod val="65000"/>
                  </a:schemeClr>
                </a:solidFill>
                <a:latin typeface="Calibri"/>
                <a:cs typeface="Calibri"/>
              </a:rPr>
              <a:t>LUCÍA </a:t>
            </a:r>
            <a:r>
              <a:rPr sz="1200" b="1" spc="-10" dirty="0">
                <a:solidFill>
                  <a:schemeClr val="bg1">
                    <a:lumMod val="65000"/>
                  </a:schemeClr>
                </a:solidFill>
                <a:latin typeface="Calibri"/>
                <a:cs typeface="Calibri"/>
              </a:rPr>
              <a:t>GARCÍA</a:t>
            </a:r>
            <a:r>
              <a:rPr sz="1200" b="1" spc="-30" dirty="0">
                <a:solidFill>
                  <a:schemeClr val="bg1">
                    <a:lumMod val="65000"/>
                  </a:schemeClr>
                </a:solidFill>
                <a:latin typeface="Calibri"/>
                <a:cs typeface="Calibri"/>
              </a:rPr>
              <a:t> </a:t>
            </a:r>
            <a:r>
              <a:rPr sz="1200" b="1" spc="-10" dirty="0" smtClean="0">
                <a:solidFill>
                  <a:schemeClr val="bg1">
                    <a:lumMod val="65000"/>
                  </a:schemeClr>
                </a:solidFill>
                <a:latin typeface="Calibri"/>
                <a:cs typeface="Calibri"/>
              </a:rPr>
              <a:t>MARTÍNEZ</a:t>
            </a:r>
            <a:r>
              <a:rPr lang="es-ES" sz="1200" b="1" spc="-10" dirty="0" smtClean="0">
                <a:solidFill>
                  <a:schemeClr val="bg1">
                    <a:lumMod val="65000"/>
                  </a:schemeClr>
                </a:solidFill>
                <a:latin typeface="Calibri"/>
                <a:cs typeface="Calibri"/>
              </a:rPr>
              <a:t> Y MARÍA DEL MAR QUIRELL</a:t>
            </a:r>
            <a:r>
              <a:rPr sz="1200" b="1" spc="-10" dirty="0" smtClean="0">
                <a:solidFill>
                  <a:schemeClr val="bg1">
                    <a:lumMod val="65000"/>
                  </a:schemeClr>
                </a:solidFill>
                <a:latin typeface="Calibri"/>
                <a:cs typeface="Calibri"/>
              </a:rPr>
              <a:t>.</a:t>
            </a:r>
            <a:endParaRPr sz="1200" dirty="0">
              <a:solidFill>
                <a:schemeClr val="bg1">
                  <a:lumMod val="65000"/>
                </a:schemeClr>
              </a:solidFill>
              <a:latin typeface="Calibri"/>
              <a:cs typeface="Calibri"/>
            </a:endParaRPr>
          </a:p>
        </p:txBody>
      </p:sp>
      <p:sp>
        <p:nvSpPr>
          <p:cNvPr id="21" name="object 7"/>
          <p:cNvSpPr/>
          <p:nvPr/>
        </p:nvSpPr>
        <p:spPr>
          <a:xfrm>
            <a:off x="8135888" y="0"/>
            <a:ext cx="1008112" cy="980728"/>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95536" y="948690"/>
            <a:ext cx="8208912" cy="2308324"/>
          </a:xfrm>
          <a:prstGeom prst="rect">
            <a:avLst/>
          </a:prstGeom>
        </p:spPr>
        <p:txBody>
          <a:bodyPr wrap="square">
            <a:spAutoFit/>
          </a:bodyPr>
          <a:lstStyle/>
          <a:p>
            <a:pPr lvl="0" algn="ctr" hangingPunct="0">
              <a:lnSpc>
                <a:spcPct val="150000"/>
              </a:lnSpc>
              <a:spcBef>
                <a:spcPts val="0"/>
              </a:spcBef>
              <a:spcAft>
                <a:spcPts val="1417"/>
              </a:spcAft>
              <a:buSzPct val="45000"/>
            </a:pPr>
            <a:r>
              <a:rPr lang="es-ES" sz="2400" b="1" dirty="0" smtClean="0"/>
              <a:t>“QUE </a:t>
            </a:r>
            <a:r>
              <a:rPr lang="es-ES" sz="2400" b="1" dirty="0"/>
              <a:t>EL </a:t>
            </a:r>
            <a:r>
              <a:rPr lang="es-ES" sz="2400" b="1" dirty="0" smtClean="0"/>
              <a:t>NIÑO/A APRENDA LOS ALGORITMOS DE LA </a:t>
            </a:r>
            <a:r>
              <a:rPr lang="es-ES" sz="2400" b="1" dirty="0" smtClean="0">
                <a:solidFill>
                  <a:srgbClr val="FF0000"/>
                </a:solidFill>
              </a:rPr>
              <a:t>+ - X  : </a:t>
            </a:r>
            <a:r>
              <a:rPr lang="es-ES" sz="2400" b="1" dirty="0" smtClean="0"/>
              <a:t>CONECTADOS CON LA RESOLUCIÓN DE SITUACIONES PROBLEMÁTICAS DE SU VIDA COTIDIANA”.</a:t>
            </a:r>
          </a:p>
        </p:txBody>
      </p:sp>
      <p:sp>
        <p:nvSpPr>
          <p:cNvPr id="4" name="3 CuadroTexto"/>
          <p:cNvSpPr txBox="1"/>
          <p:nvPr/>
        </p:nvSpPr>
        <p:spPr>
          <a:xfrm>
            <a:off x="467544" y="118370"/>
            <a:ext cx="7488832" cy="646334"/>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1" dirty="0" smtClean="0">
                <a:solidFill>
                  <a:schemeClr val="bg1"/>
                </a:solidFill>
                <a:latin typeface="Century Gothic" pitchFamily="34"/>
              </a:rPr>
              <a:t>FINALIDAD DEL CÁLCULO</a:t>
            </a:r>
            <a:r>
              <a:rPr lang="es-ES" sz="3600" b="1" i="0" u="none" strike="noStrike" kern="1200" cap="none" spc="0" baseline="0" dirty="0" smtClean="0">
                <a:solidFill>
                  <a:schemeClr val="bg1"/>
                </a:solidFill>
                <a:uFillTx/>
                <a:latin typeface="Century Gothic" pitchFamily="34"/>
              </a:rPr>
              <a:t> </a:t>
            </a:r>
            <a:r>
              <a:rPr lang="es-ES" sz="3600" b="1" i="0" u="none" strike="noStrike" kern="1200" cap="none" spc="0" baseline="0" dirty="0">
                <a:solidFill>
                  <a:schemeClr val="bg1"/>
                </a:solidFill>
                <a:uFillTx/>
                <a:latin typeface="Century Gothic" pitchFamily="34"/>
              </a:rPr>
              <a:t>ABN</a:t>
            </a:r>
          </a:p>
        </p:txBody>
      </p:sp>
      <p:pic>
        <p:nvPicPr>
          <p:cNvPr id="7" name="Picture 3"/>
          <p:cNvPicPr>
            <a:picLocks noChangeAspect="1" noChangeArrowheads="1"/>
          </p:cNvPicPr>
          <p:nvPr/>
        </p:nvPicPr>
        <p:blipFill>
          <a:blip r:embed="rId2" cstate="print"/>
          <a:srcRect t="38306"/>
          <a:stretch>
            <a:fillRect/>
          </a:stretch>
        </p:blipFill>
        <p:spPr bwMode="auto">
          <a:xfrm>
            <a:off x="251520" y="3652468"/>
            <a:ext cx="4320480" cy="2681606"/>
          </a:xfrm>
          <a:prstGeom prst="rect">
            <a:avLst/>
          </a:prstGeom>
          <a:ln w="38100" cap="sq">
            <a:solidFill>
              <a:schemeClr val="accent3"/>
            </a:solidFill>
            <a:prstDash val="solid"/>
            <a:miter lim="800000"/>
          </a:ln>
          <a:effectLst>
            <a:outerShdw blurRad="50800" dist="38100" dir="2700000" algn="tl" rotWithShape="0">
              <a:srgbClr val="000000">
                <a:alpha val="43000"/>
              </a:srgbClr>
            </a:outerShdw>
          </a:effectLst>
        </p:spPr>
      </p:pic>
      <p:sp>
        <p:nvSpPr>
          <p:cNvPr id="9" name="object 5"/>
          <p:cNvSpPr txBox="1"/>
          <p:nvPr/>
        </p:nvSpPr>
        <p:spPr>
          <a:xfrm>
            <a:off x="0" y="6604726"/>
            <a:ext cx="4216757" cy="253274"/>
          </a:xfrm>
          <a:prstGeom prst="rect">
            <a:avLst/>
          </a:prstGeom>
        </p:spPr>
        <p:txBody>
          <a:bodyPr vert="horz" wrap="square" lIns="0" tIns="67945" rIns="0" bIns="0" rtlCol="0">
            <a:spAutoFit/>
          </a:bodyPr>
          <a:lstStyle/>
          <a:p>
            <a:pPr algn="ctr">
              <a:lnSpc>
                <a:spcPct val="100000"/>
              </a:lnSpc>
              <a:spcBef>
                <a:spcPts val="535"/>
              </a:spcBef>
            </a:pPr>
            <a:r>
              <a:rPr sz="1200" b="1" spc="-15" dirty="0">
                <a:solidFill>
                  <a:schemeClr val="bg1">
                    <a:lumMod val="65000"/>
                  </a:schemeClr>
                </a:solidFill>
                <a:latin typeface="Calibri"/>
                <a:cs typeface="Calibri"/>
              </a:rPr>
              <a:t>LUCÍA </a:t>
            </a:r>
            <a:r>
              <a:rPr sz="1200" b="1" spc="-10" dirty="0">
                <a:solidFill>
                  <a:schemeClr val="bg1">
                    <a:lumMod val="65000"/>
                  </a:schemeClr>
                </a:solidFill>
                <a:latin typeface="Calibri"/>
                <a:cs typeface="Calibri"/>
              </a:rPr>
              <a:t>GARCÍA</a:t>
            </a:r>
            <a:r>
              <a:rPr sz="1200" b="1" spc="-30" dirty="0">
                <a:solidFill>
                  <a:schemeClr val="bg1">
                    <a:lumMod val="65000"/>
                  </a:schemeClr>
                </a:solidFill>
                <a:latin typeface="Calibri"/>
                <a:cs typeface="Calibri"/>
              </a:rPr>
              <a:t> </a:t>
            </a:r>
            <a:r>
              <a:rPr sz="1200" b="1" spc="-10" dirty="0" smtClean="0">
                <a:solidFill>
                  <a:schemeClr val="bg1">
                    <a:lumMod val="65000"/>
                  </a:schemeClr>
                </a:solidFill>
                <a:latin typeface="Calibri"/>
                <a:cs typeface="Calibri"/>
              </a:rPr>
              <a:t>MARTÍNEZ</a:t>
            </a:r>
            <a:r>
              <a:rPr lang="es-ES" sz="1200" b="1" spc="-10" dirty="0" smtClean="0">
                <a:solidFill>
                  <a:schemeClr val="bg1">
                    <a:lumMod val="65000"/>
                  </a:schemeClr>
                </a:solidFill>
                <a:latin typeface="Calibri"/>
                <a:cs typeface="Calibri"/>
              </a:rPr>
              <a:t> Y MARÍA DEL MAR QUIRELL</a:t>
            </a:r>
            <a:r>
              <a:rPr sz="1200" b="1" spc="-10" dirty="0" smtClean="0">
                <a:solidFill>
                  <a:schemeClr val="bg1">
                    <a:lumMod val="65000"/>
                  </a:schemeClr>
                </a:solidFill>
                <a:latin typeface="Calibri"/>
                <a:cs typeface="Calibri"/>
              </a:rPr>
              <a:t>.</a:t>
            </a:r>
            <a:endParaRPr sz="1200" dirty="0">
              <a:solidFill>
                <a:schemeClr val="bg1">
                  <a:lumMod val="65000"/>
                </a:schemeClr>
              </a:solidFill>
              <a:latin typeface="Calibri"/>
              <a:cs typeface="Calibri"/>
            </a:endParaRPr>
          </a:p>
        </p:txBody>
      </p:sp>
      <p:sp>
        <p:nvSpPr>
          <p:cNvPr id="11" name="object 7"/>
          <p:cNvSpPr/>
          <p:nvPr/>
        </p:nvSpPr>
        <p:spPr>
          <a:xfrm>
            <a:off x="8135888" y="0"/>
            <a:ext cx="1008112" cy="980728"/>
          </a:xfrm>
          <a:prstGeom prst="rect">
            <a:avLst/>
          </a:prstGeom>
          <a:blipFill>
            <a:blip r:embed="rId3" cstate="print"/>
            <a:stretch>
              <a:fillRect/>
            </a:stretch>
          </a:blipFill>
        </p:spPr>
        <p:txBody>
          <a:bodyPr wrap="square" lIns="0" tIns="0" rIns="0" bIns="0" rtlCol="0"/>
          <a:lstStyle/>
          <a:p>
            <a:endParaRPr/>
          </a:p>
        </p:txBody>
      </p:sp>
      <p:pic>
        <p:nvPicPr>
          <p:cNvPr id="2051" name="Picture 3" descr="C:\Users\Portatil-1\Documents\FOTOS ABN 1º TRIMESTRE\1º T PRIMARIA\IMG_20171123_124320.jpg"/>
          <p:cNvPicPr>
            <a:picLocks noChangeAspect="1" noChangeArrowheads="1"/>
          </p:cNvPicPr>
          <p:nvPr/>
        </p:nvPicPr>
        <p:blipFill>
          <a:blip r:embed="rId4" cstate="print"/>
          <a:srcRect/>
          <a:stretch>
            <a:fillRect/>
          </a:stretch>
        </p:blipFill>
        <p:spPr bwMode="auto">
          <a:xfrm>
            <a:off x="4860032" y="3645024"/>
            <a:ext cx="3816424" cy="2862318"/>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647379176"/>
      </p:ext>
    </p:extLst>
  </p:cSld>
  <p:clrMapOvr>
    <a:masterClrMapping/>
  </p:clrMapOvr>
  <p:transition spd="med">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3605</TotalTime>
  <Words>1184</Words>
  <Application>Microsoft Office PowerPoint</Application>
  <PresentationFormat>Presentación en pantalla (4:3)</PresentationFormat>
  <Paragraphs>135</Paragraphs>
  <Slides>17</Slides>
  <Notes>1</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Mirador</vt:lpstr>
      <vt:lpstr>¿HAY Otra forma de  ENSEÑAR Y APRENDER matemática? es posible…      EL MÉTODO DE CÁLCULO ABIERTO ABN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LUCIA GARCIA MARTINEZ</dc:creator>
  <cp:lastModifiedBy>Windows User</cp:lastModifiedBy>
  <cp:revision>588</cp:revision>
  <dcterms:created xsi:type="dcterms:W3CDTF">2014-05-03T14:59:45Z</dcterms:created>
  <dcterms:modified xsi:type="dcterms:W3CDTF">2017-12-15T19:19:28Z</dcterms:modified>
</cp:coreProperties>
</file>