
<file path=[Content_Types].xml><?xml version="1.0" encoding="utf-8"?>
<Types xmlns="http://schemas.openxmlformats.org/package/2006/content-types">
  <Default ContentType="application/x-fontdata" Extension="fntdata"/>
  <Default ContentType="image/jpeg" Extension="jpeg"/>
  <Default ContentType="image/png" Extension="png"/>
  <Default ContentType="application/vnd.openxmlformats-package.relationships+xml" Extension="rels"/>
  <Default ContentType="image/svg+xml" Extension="svg"/>
  <Default ContentType="application/xml" Extension="xml"/>
  <Override ContentType="application/vnd.openxmlformats-officedocument.extended-properties+xml" PartName="/docProps/app.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presentationml.slideLayout+xml" PartName="/ppt/slideLayouts/slideLayout1.xml"/>
  <Override ContentType="application/vnd.openxmlformats-officedocument.presentationml.slideLayout+xml" PartName="/ppt/slideLayouts/slideLayout2.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6.xml"/>
  <Override ContentType="application/vnd.openxmlformats-officedocument.presentationml.slideLayout+xml" PartName="/ppt/slideLayouts/slideLayout7.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Layout+xml" PartName="/ppt/slideLayouts/slideLayout10.xml"/>
  <Override ContentType="application/vnd.openxmlformats-officedocument.presentationml.slideLayout+xml" PartName="/ppt/slideLayouts/slideLayout11.xml"/>
  <Override ContentType="application/vnd.openxmlformats-officedocument.presentationml.slideMaster+xml" PartName="/ppt/slideMasters/slideMaster1.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4.xml"/>
  <Override ContentType="application/vnd.openxmlformats-officedocument.presentationml.slide+xml" PartName="/ppt/slides/slide5.xml"/>
  <Override ContentType="application/vnd.openxmlformats-officedocument.presentationml.slide+xml" PartName="/ppt/slides/slide6.xml"/>
  <Override ContentType="application/vnd.openxmlformats-officedocument.presentationml.slide+xml" PartName="/ppt/slides/slide7.xml"/>
  <Override ContentType="application/vnd.openxmlformats-officedocument.presentationml.slide+xml" PartName="/ppt/slides/slide8.xml"/>
  <Override ContentType="application/vnd.openxmlformats-officedocument.presentationml.slide+xml" PartName="/ppt/slides/slide9.xml"/>
  <Override ContentType="application/vnd.openxmlformats-officedocument.presentationml.slide+xml" PartName="/ppt/slides/slide10.xml"/>
  <Override ContentType="application/vnd.openxmlformats-officedocument.presentationml.slide+xml" PartName="/ppt/slides/slide11.xml"/>
  <Override ContentType="application/vnd.openxmlformats-officedocument.presentationml.slide+xml" PartName="/ppt/slides/slide12.xml"/>
  <Override ContentType="application/vnd.openxmlformats-officedocument.presentationml.slide+xml" PartName="/ppt/slides/slide13.xml"/>
  <Override ContentType="application/vnd.openxmlformats-officedocument.presentationml.tableStyles+xml" PartName="/ppt/tableStyles.xml"/>
  <Override ContentType="application/vnd.openxmlformats-officedocument.theme+xml" PartName="/ppt/theme/theme1.xml"/>
  <Override ContentType="application/vnd.openxmlformats-officedocument.presentationml.viewProps+xml" PartName="/ppt/viewProps.xml"/>
</Types>
</file>

<file path=_rels/.rels><?xml version="1.0" encoding="UTF-8" standalone="yes"?><Relationships xmlns="http://schemas.openxmlformats.org/package/2006/relationships"><Relationship Id="rId1" Target="ppt/presentation.xml" Type="http://schemas.openxmlformats.org/officeDocument/2006/relationships/officeDocument"/><Relationship Id="rId2" Target="docProps/thumbnail.jpeg" Type="http://schemas.openxmlformats.org/package/2006/relationships/metadata/thumbnail"/><Relationship Id="rId3" Target="docProps/core.xml" Type="http://schemas.openxmlformats.org/package/2006/relationships/metadata/core-properties"/><Relationship Id="rId4" Target="docProps/app.xml" Type="http://schemas.openxmlformats.org/officeDocument/2006/relationships/extended-properties"/></Relationships>
</file>

<file path=ppt/presentation.xml><?xml version="1.0" encoding="utf-8"?>
<p:presentation xmlns:a="http://schemas.openxmlformats.org/drawingml/2006/main" xmlns:r="http://schemas.openxmlformats.org/officeDocument/2006/relationships" xmlns:p="http://schemas.openxmlformats.org/presentationml/2006/main" saveSubsetFonts="1" embedTrueTypeFonts="true">
  <p:sldMasterIdLst>
    <p:sldMasterId id="2147483648" r:id="rId1"/>
  </p:sld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Lst>
  <p:sldSz cx="7556500" cy="10693400"/>
  <p:notesSz cx="6858000" cy="9144000"/>
  <p:embeddedFontLst>
    <p:embeddedFont>
      <p:font typeface="Marykate" charset="1" panose="00000000000000000000"/>
      <p:regular r:id="rId19"/>
    </p:embeddedFont>
    <p:embeddedFont>
      <p:font typeface="Opun Mai Bold" charset="1" panose="00000000000000000000"/>
      <p:regular r:id="rId20"/>
    </p:embeddedFont>
    <p:embeddedFont>
      <p:font typeface="Opun Mai" charset="1" panose="00000000000000000000"/>
      <p:regular r:id="rId21"/>
    </p:embeddedFont>
    <p:embeddedFont>
      <p:font typeface="Loubag" charset="1" panose="02020A03060303060403"/>
      <p:regular r:id="rId22"/>
    </p:embeddedFont>
    <p:embeddedFont>
      <p:font typeface="Bitter" charset="1" panose="02000000000000000000"/>
      <p:regular r:id="rId23"/>
    </p:embeddedFont>
    <p:embeddedFont>
      <p:font typeface="Bitter Bold" charset="1" panose="02000000000000000000"/>
      <p:regular r:id="rId24"/>
    </p:embeddedFont>
    <p:embeddedFont>
      <p:font typeface="Bitter Italics" charset="1" panose="02000000000000000000"/>
      <p:regular r:id="rId25"/>
    </p:embeddedFont>
    <p:embeddedFont>
      <p:font typeface="Open Sans" charset="1" panose="020B0606030504020204"/>
      <p:regular r:id="rId26"/>
    </p:embeddedFont>
    <p:embeddedFont>
      <p:font typeface="Open Sans Bold" charset="1" panose="020B0806030504020204"/>
      <p:regular r:id="rId27"/>
    </p:embeddedFont>
    <p:embeddedFont>
      <p:font typeface="Lilita One" charset="1" panose="02000000000000000000"/>
      <p:regular r:id="rId28"/>
    </p:embeddedFont>
    <p:embeddedFont>
      <p:font typeface="Dekko" charset="1" panose="00000500000000000000"/>
      <p:regular r:id="rId29"/>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autoAdjust="0"/>
    <p:restoredTop sz="94622" autoAdjust="0"/>
  </p:normalViewPr>
  <p:slideViewPr>
    <p:cSldViewPr>
      <p:cViewPr varScale="1">
        <p:scale>
          <a:sx n="74" d="100"/>
          <a:sy n="74" d="100"/>
        </p:scale>
        <p:origin x="-1092" y="-90"/>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Relationships xmlns="http://schemas.openxmlformats.org/package/2006/relationships"><Relationship Id="rId1" Target="slideMasters/slideMaster1.xml" Type="http://schemas.openxmlformats.org/officeDocument/2006/relationships/slideMaster"/><Relationship Id="rId10" Target="slides/slide5.xml" Type="http://schemas.openxmlformats.org/officeDocument/2006/relationships/slide"/><Relationship Id="rId11" Target="slides/slide6.xml" Type="http://schemas.openxmlformats.org/officeDocument/2006/relationships/slide"/><Relationship Id="rId12" Target="slides/slide7.xml" Type="http://schemas.openxmlformats.org/officeDocument/2006/relationships/slide"/><Relationship Id="rId13" Target="slides/slide8.xml" Type="http://schemas.openxmlformats.org/officeDocument/2006/relationships/slide"/><Relationship Id="rId14" Target="slides/slide9.xml" Type="http://schemas.openxmlformats.org/officeDocument/2006/relationships/slide"/><Relationship Id="rId15" Target="slides/slide10.xml" Type="http://schemas.openxmlformats.org/officeDocument/2006/relationships/slide"/><Relationship Id="rId16" Target="slides/slide11.xml" Type="http://schemas.openxmlformats.org/officeDocument/2006/relationships/slide"/><Relationship Id="rId17" Target="slides/slide12.xml" Type="http://schemas.openxmlformats.org/officeDocument/2006/relationships/slide"/><Relationship Id="rId18" Target="slides/slide13.xml" Type="http://schemas.openxmlformats.org/officeDocument/2006/relationships/slide"/><Relationship Id="rId19" Target="fonts/font19.fntdata" Type="http://schemas.openxmlformats.org/officeDocument/2006/relationships/font"/><Relationship Id="rId2" Target="presProps.xml" Type="http://schemas.openxmlformats.org/officeDocument/2006/relationships/presProps"/><Relationship Id="rId20" Target="fonts/font20.fntdata" Type="http://schemas.openxmlformats.org/officeDocument/2006/relationships/font"/><Relationship Id="rId21" Target="fonts/font21.fntdata" Type="http://schemas.openxmlformats.org/officeDocument/2006/relationships/font"/><Relationship Id="rId22" Target="fonts/font22.fntdata" Type="http://schemas.openxmlformats.org/officeDocument/2006/relationships/font"/><Relationship Id="rId23" Target="fonts/font23.fntdata" Type="http://schemas.openxmlformats.org/officeDocument/2006/relationships/font"/><Relationship Id="rId24" Target="fonts/font24.fntdata" Type="http://schemas.openxmlformats.org/officeDocument/2006/relationships/font"/><Relationship Id="rId25" Target="fonts/font25.fntdata" Type="http://schemas.openxmlformats.org/officeDocument/2006/relationships/font"/><Relationship Id="rId26" Target="fonts/font26.fntdata" Type="http://schemas.openxmlformats.org/officeDocument/2006/relationships/font"/><Relationship Id="rId27" Target="fonts/font27.fntdata" Type="http://schemas.openxmlformats.org/officeDocument/2006/relationships/font"/><Relationship Id="rId28" Target="fonts/font28.fntdata" Type="http://schemas.openxmlformats.org/officeDocument/2006/relationships/font"/><Relationship Id="rId29" Target="fonts/font29.fntdata" Type="http://schemas.openxmlformats.org/officeDocument/2006/relationships/font"/><Relationship Id="rId3" Target="viewProps.xml" Type="http://schemas.openxmlformats.org/officeDocument/2006/relationships/viewProps"/><Relationship Id="rId4" Target="theme/theme1.xml" Type="http://schemas.openxmlformats.org/officeDocument/2006/relationships/theme"/><Relationship Id="rId5" Target="tableStyles.xml" Type="http://schemas.openxmlformats.org/officeDocument/2006/relationships/tableStyles"/><Relationship Id="rId6" Target="slides/slide1.xml" Type="http://schemas.openxmlformats.org/officeDocument/2006/relationships/slide"/><Relationship Id="rId7" Target="slides/slide2.xml" Type="http://schemas.openxmlformats.org/officeDocument/2006/relationships/slide"/><Relationship Id="rId8" Target="slides/slide3.xml" Type="http://schemas.openxmlformats.org/officeDocument/2006/relationships/slide"/><Relationship Id="rId9" Target="slides/slide4.xml" Type="http://schemas.openxmlformats.org/officeDocument/2006/relationships/slide"/></Relationships>
</file>

<file path=ppt/slideLayouts/_rels/slideLayout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0.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11.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2.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3.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4.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5.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6.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7.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8.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_rels/slideLayout9.xml.rels><?xml version="1.0" encoding="UTF-8" standalone="yes"?><Relationships xmlns="http://schemas.openxmlformats.org/package/2006/relationships"><Relationship Id="rId1" Target="../slideMasters/slideMaster1.xml" Type="http://schemas.openxmlformats.org/officeDocument/2006/relationships/slideMaster"/></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8/1/2011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8/1/2011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8/1/2011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8/1/2011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8/1/2011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Relationships xmlns="http://schemas.openxmlformats.org/package/2006/relationships"><Relationship Id="rId1" Target="../slideLayouts/slideLayout1.xml" Type="http://schemas.openxmlformats.org/officeDocument/2006/relationships/slideLayout"/><Relationship Id="rId10" Target="../slideLayouts/slideLayout10.xml" Type="http://schemas.openxmlformats.org/officeDocument/2006/relationships/slideLayout"/><Relationship Id="rId11" Target="../slideLayouts/slideLayout11.xml" Type="http://schemas.openxmlformats.org/officeDocument/2006/relationships/slideLayout"/><Relationship Id="rId12" Target="../theme/theme1.xml" Type="http://schemas.openxmlformats.org/officeDocument/2006/relationships/theme"/><Relationship Id="rId2" Target="../slideLayouts/slideLayout2.xml" Type="http://schemas.openxmlformats.org/officeDocument/2006/relationships/slideLayout"/><Relationship Id="rId3" Target="../slideLayouts/slideLayout3.xml" Type="http://schemas.openxmlformats.org/officeDocument/2006/relationships/slideLayout"/><Relationship Id="rId4" Target="../slideLayouts/slideLayout4.xml" Type="http://schemas.openxmlformats.org/officeDocument/2006/relationships/slideLayout"/><Relationship Id="rId5" Target="../slideLayouts/slideLayout5.xml" Type="http://schemas.openxmlformats.org/officeDocument/2006/relationships/slideLayout"/><Relationship Id="rId6" Target="../slideLayouts/slideLayout6.xml" Type="http://schemas.openxmlformats.org/officeDocument/2006/relationships/slideLayout"/><Relationship Id="rId7" Target="../slideLayouts/slideLayout7.xml" Type="http://schemas.openxmlformats.org/officeDocument/2006/relationships/slideLayout"/><Relationship Id="rId8" Target="../slideLayouts/slideLayout8.xml" Type="http://schemas.openxmlformats.org/officeDocument/2006/relationships/slideLayout"/><Relationship Id="rId9" Target="../slideLayouts/slideLayout9.xml" Type="http://schemas.openxmlformats.org/officeDocument/2006/relationships/slideLayout"/></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8/1/2011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3.png" Type="http://schemas.openxmlformats.org/officeDocument/2006/relationships/image"/><Relationship Id="rId5" Target="../media/image4.svg" Type="http://schemas.openxmlformats.org/officeDocument/2006/relationships/image"/><Relationship Id="rId6" Target="../media/image5.png" Type="http://schemas.openxmlformats.org/officeDocument/2006/relationships/image"/><Relationship Id="rId7" Target="../media/image6.png" Type="http://schemas.openxmlformats.org/officeDocument/2006/relationships/image"/><Relationship Id="rId8" Target="../media/image7.png" Type="http://schemas.openxmlformats.org/officeDocument/2006/relationships/image"/></Relationships>
</file>

<file path=ppt/slides/_rels/slide10.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7.png" Type="http://schemas.openxmlformats.org/officeDocument/2006/relationships/image"/><Relationship Id="rId4" Target="../media/image6.png" Type="http://schemas.openxmlformats.org/officeDocument/2006/relationships/image"/><Relationship Id="rId5" Target="../media/image39.png" Type="http://schemas.openxmlformats.org/officeDocument/2006/relationships/image"/><Relationship Id="rId6" Target="../media/image40.svg" Type="http://schemas.openxmlformats.org/officeDocument/2006/relationships/image"/><Relationship Id="rId7" Target="../media/image41.png" Type="http://schemas.openxmlformats.org/officeDocument/2006/relationships/image"/><Relationship Id="rId8" Target="../media/image42.svg" Type="http://schemas.openxmlformats.org/officeDocument/2006/relationships/image"/><Relationship Id="rId9" Target="../media/image43.png" Type="http://schemas.openxmlformats.org/officeDocument/2006/relationships/image"/></Relationships>
</file>

<file path=ppt/slides/_rels/slide11.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0.png" Type="http://schemas.openxmlformats.org/officeDocument/2006/relationships/image"/><Relationship Id="rId11" Target="../media/image51.svg" Type="http://schemas.openxmlformats.org/officeDocument/2006/relationships/image"/><Relationship Id="rId12" Target="../media/image52.png" Type="http://schemas.openxmlformats.org/officeDocument/2006/relationships/image"/><Relationship Id="rId2" Target="../media/image44.png" Type="http://schemas.openxmlformats.org/officeDocument/2006/relationships/image"/><Relationship Id="rId3" Target="../media/image45.svg" Type="http://schemas.openxmlformats.org/officeDocument/2006/relationships/image"/><Relationship Id="rId4" Target="../media/image46.png" Type="http://schemas.openxmlformats.org/officeDocument/2006/relationships/image"/><Relationship Id="rId5" Target="../media/image47.svg" Type="http://schemas.openxmlformats.org/officeDocument/2006/relationships/image"/><Relationship Id="rId6" Target="../media/image48.png" Type="http://schemas.openxmlformats.org/officeDocument/2006/relationships/image"/><Relationship Id="rId7" Target="../media/image49.svg" Type="http://schemas.openxmlformats.org/officeDocument/2006/relationships/image"/><Relationship Id="rId8" Target="../media/image7.png" Type="http://schemas.openxmlformats.org/officeDocument/2006/relationships/image"/><Relationship Id="rId9" Target="../media/image6.png" Type="http://schemas.openxmlformats.org/officeDocument/2006/relationships/image"/></Relationships>
</file>

<file path=ppt/slides/_rels/slide12.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50.png" Type="http://schemas.openxmlformats.org/officeDocument/2006/relationships/image"/><Relationship Id="rId11" Target="../media/image51.svg" Type="http://schemas.openxmlformats.org/officeDocument/2006/relationships/image"/><Relationship Id="rId12" Target="../media/image52.png" Type="http://schemas.openxmlformats.org/officeDocument/2006/relationships/image"/><Relationship Id="rId13" Target="../media/image53.png" Type="http://schemas.openxmlformats.org/officeDocument/2006/relationships/image"/><Relationship Id="rId14" Target="../media/image54.svg" Type="http://schemas.openxmlformats.org/officeDocument/2006/relationships/image"/><Relationship Id="rId2" Target="../media/image44.png" Type="http://schemas.openxmlformats.org/officeDocument/2006/relationships/image"/><Relationship Id="rId3" Target="../media/image45.svg" Type="http://schemas.openxmlformats.org/officeDocument/2006/relationships/image"/><Relationship Id="rId4" Target="../media/image46.png" Type="http://schemas.openxmlformats.org/officeDocument/2006/relationships/image"/><Relationship Id="rId5" Target="../media/image47.svg" Type="http://schemas.openxmlformats.org/officeDocument/2006/relationships/image"/><Relationship Id="rId6" Target="../media/image48.png" Type="http://schemas.openxmlformats.org/officeDocument/2006/relationships/image"/><Relationship Id="rId7" Target="../media/image49.svg" Type="http://schemas.openxmlformats.org/officeDocument/2006/relationships/image"/><Relationship Id="rId8" Target="../media/image7.png" Type="http://schemas.openxmlformats.org/officeDocument/2006/relationships/image"/><Relationship Id="rId9" Target="../media/image6.png" Type="http://schemas.openxmlformats.org/officeDocument/2006/relationships/image"/></Relationships>
</file>

<file path=ppt/slides/_rels/slide13.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7.png" Type="http://schemas.openxmlformats.org/officeDocument/2006/relationships/image"/><Relationship Id="rId11" Target="../media/image6.png" Type="http://schemas.openxmlformats.org/officeDocument/2006/relationships/image"/><Relationship Id="rId12" Target="../media/image50.png" Type="http://schemas.openxmlformats.org/officeDocument/2006/relationships/image"/><Relationship Id="rId13" Target="../media/image51.svg" Type="http://schemas.openxmlformats.org/officeDocument/2006/relationships/image"/><Relationship Id="rId14" Target="../media/image52.png" Type="http://schemas.openxmlformats.org/officeDocument/2006/relationships/image"/><Relationship Id="rId2" Target="../media/image44.png" Type="http://schemas.openxmlformats.org/officeDocument/2006/relationships/image"/><Relationship Id="rId3" Target="../media/image45.svg" Type="http://schemas.openxmlformats.org/officeDocument/2006/relationships/image"/><Relationship Id="rId4" Target="../media/image46.png" Type="http://schemas.openxmlformats.org/officeDocument/2006/relationships/image"/><Relationship Id="rId5" Target="../media/image47.svg" Type="http://schemas.openxmlformats.org/officeDocument/2006/relationships/image"/><Relationship Id="rId6" Target="../media/image48.png" Type="http://schemas.openxmlformats.org/officeDocument/2006/relationships/image"/><Relationship Id="rId7" Target="../media/image49.svg" Type="http://schemas.openxmlformats.org/officeDocument/2006/relationships/image"/><Relationship Id="rId8" Target="../media/image55.png" Type="http://schemas.openxmlformats.org/officeDocument/2006/relationships/image"/><Relationship Id="rId9" Target="../media/image56.svg" Type="http://schemas.openxmlformats.org/officeDocument/2006/relationships/image"/></Relationships>
</file>

<file path=ppt/slides/_rels/slide2.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8.png" Type="http://schemas.openxmlformats.org/officeDocument/2006/relationships/image"/><Relationship Id="rId3" Target="../media/image6.png" Type="http://schemas.openxmlformats.org/officeDocument/2006/relationships/image"/><Relationship Id="rId4" Target="../media/image7.png" Type="http://schemas.openxmlformats.org/officeDocument/2006/relationships/image"/></Relationships>
</file>

<file path=ppt/slides/_rels/slide3.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4.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5.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9.png" Type="http://schemas.openxmlformats.org/officeDocument/2006/relationships/image"/><Relationship Id="rId3" Target="../media/image10.svg" Type="http://schemas.openxmlformats.org/officeDocument/2006/relationships/image"/><Relationship Id="rId4" Target="../media/image11.png" Type="http://schemas.openxmlformats.org/officeDocument/2006/relationships/image"/><Relationship Id="rId5" Target="../media/image12.svg" Type="http://schemas.openxmlformats.org/officeDocument/2006/relationships/image"/><Relationship Id="rId6" Target="../media/image6.png" Type="http://schemas.openxmlformats.org/officeDocument/2006/relationships/image"/><Relationship Id="rId7" Target="../media/image7.png" Type="http://schemas.openxmlformats.org/officeDocument/2006/relationships/image"/></Relationships>
</file>

<file path=ppt/slides/_rels/slide6.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png" Type="http://schemas.openxmlformats.org/officeDocument/2006/relationships/image"/><Relationship Id="rId3" Target="../media/image2.svg" Type="http://schemas.openxmlformats.org/officeDocument/2006/relationships/image"/><Relationship Id="rId4" Target="../media/image6.png" Type="http://schemas.openxmlformats.org/officeDocument/2006/relationships/image"/><Relationship Id="rId5" Target="../media/image7.png" Type="http://schemas.openxmlformats.org/officeDocument/2006/relationships/image"/><Relationship Id="rId6" Target="../media/image13.png" Type="http://schemas.openxmlformats.org/officeDocument/2006/relationships/image"/><Relationship Id="rId7" Target="../media/image14.svg" Type="http://schemas.openxmlformats.org/officeDocument/2006/relationships/image"/></Relationships>
</file>

<file path=ppt/slides/_rels/slide7.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6.png" Type="http://schemas.openxmlformats.org/officeDocument/2006/relationships/image"/><Relationship Id="rId11" Target="../media/image22.png" Type="http://schemas.openxmlformats.org/officeDocument/2006/relationships/image"/><Relationship Id="rId12" Target="../media/image23.svg" Type="http://schemas.openxmlformats.org/officeDocument/2006/relationships/image"/><Relationship Id="rId13" Target="../media/image24.png" Type="http://schemas.openxmlformats.org/officeDocument/2006/relationships/image"/><Relationship Id="rId14" Target="../media/image25.svg" Type="http://schemas.openxmlformats.org/officeDocument/2006/relationships/image"/><Relationship Id="rId2" Target="../media/image15.png" Type="http://schemas.openxmlformats.org/officeDocument/2006/relationships/image"/><Relationship Id="rId3" Target="../media/image16.png" Type="http://schemas.openxmlformats.org/officeDocument/2006/relationships/image"/><Relationship Id="rId4" Target="../media/image17.png" Type="http://schemas.openxmlformats.org/officeDocument/2006/relationships/image"/><Relationship Id="rId5" Target="../media/image18.png" Type="http://schemas.openxmlformats.org/officeDocument/2006/relationships/image"/><Relationship Id="rId6" Target="../media/image19.png" Type="http://schemas.openxmlformats.org/officeDocument/2006/relationships/image"/><Relationship Id="rId7" Target="../media/image20.png" Type="http://schemas.openxmlformats.org/officeDocument/2006/relationships/image"/><Relationship Id="rId8" Target="../media/image21.svg" Type="http://schemas.openxmlformats.org/officeDocument/2006/relationships/image"/><Relationship Id="rId9" Target="../media/image7.png" Type="http://schemas.openxmlformats.org/officeDocument/2006/relationships/image"/></Relationships>
</file>

<file path=ppt/slides/_rels/slide8.xml.rels><?xml version="1.0" encoding="UTF-8" standalone="yes"?><Relationships xmlns="http://schemas.openxmlformats.org/package/2006/relationships"><Relationship Id="rId1" Target="../slideLayouts/slideLayout7.xml" Type="http://schemas.openxmlformats.org/officeDocument/2006/relationships/slideLayout"/><Relationship Id="rId10" Target="../media/image33.png" Type="http://schemas.openxmlformats.org/officeDocument/2006/relationships/image"/><Relationship Id="rId11" Target="../media/image34.svg" Type="http://schemas.openxmlformats.org/officeDocument/2006/relationships/image"/><Relationship Id="rId12" Target="../media/image7.png" Type="http://schemas.openxmlformats.org/officeDocument/2006/relationships/image"/><Relationship Id="rId13" Target="../media/image6.png" Type="http://schemas.openxmlformats.org/officeDocument/2006/relationships/image"/><Relationship Id="rId14" Target="../media/image35.png" Type="http://schemas.openxmlformats.org/officeDocument/2006/relationships/image"/><Relationship Id="rId15" Target="../media/image36.svg" Type="http://schemas.openxmlformats.org/officeDocument/2006/relationships/image"/><Relationship Id="rId16" Target="../media/image37.png" Type="http://schemas.openxmlformats.org/officeDocument/2006/relationships/image"/><Relationship Id="rId17" Target="../media/image38.svg" Type="http://schemas.openxmlformats.org/officeDocument/2006/relationships/image"/><Relationship Id="rId2" Target="../media/image16.png" Type="http://schemas.openxmlformats.org/officeDocument/2006/relationships/image"/><Relationship Id="rId3" Target="../media/image26.png" Type="http://schemas.openxmlformats.org/officeDocument/2006/relationships/image"/><Relationship Id="rId4" Target="../media/image27.svg" Type="http://schemas.openxmlformats.org/officeDocument/2006/relationships/image"/><Relationship Id="rId5" Target="../media/image28.png" Type="http://schemas.openxmlformats.org/officeDocument/2006/relationships/image"/><Relationship Id="rId6" Target="../media/image29.png" Type="http://schemas.openxmlformats.org/officeDocument/2006/relationships/image"/><Relationship Id="rId7" Target="../media/image30.svg" Type="http://schemas.openxmlformats.org/officeDocument/2006/relationships/image"/><Relationship Id="rId8" Target="../media/image31.png" Type="http://schemas.openxmlformats.org/officeDocument/2006/relationships/image"/><Relationship Id="rId9" Target="../media/image32.svg" Type="http://schemas.openxmlformats.org/officeDocument/2006/relationships/image"/></Relationships>
</file>

<file path=ppt/slides/_rels/slide9.xml.rels><?xml version="1.0" encoding="UTF-8" standalone="yes"?><Relationships xmlns="http://schemas.openxmlformats.org/package/2006/relationships"><Relationship Id="rId1" Target="../slideLayouts/slideLayout7.xml" Type="http://schemas.openxmlformats.org/officeDocument/2006/relationships/slideLayout"/><Relationship Id="rId2" Target="../media/image17.png" Type="http://schemas.openxmlformats.org/officeDocument/2006/relationships/image"/><Relationship Id="rId3" Target="../media/image7.png" Type="http://schemas.openxmlformats.org/officeDocument/2006/relationships/image"/><Relationship Id="rId4" Target="../media/image6.png" Type="http://schemas.openxmlformats.org/officeDocument/2006/relationships/image"/><Relationship Id="rId5" Target="../media/image39.png" Type="http://schemas.openxmlformats.org/officeDocument/2006/relationships/image"/><Relationship Id="rId6" Target="../media/image40.svg" Type="http://schemas.openxmlformats.org/officeDocument/2006/relationships/image"/><Relationship Id="rId7" Target="../media/image41.png" Type="http://schemas.openxmlformats.org/officeDocument/2006/relationships/image"/><Relationship Id="rId8" Target="../media/image42.svg" Type="http://schemas.openxmlformats.org/officeDocument/2006/relationships/image"/></Relationships>
</file>

<file path=ppt/slides/slide1.xml><?xml version="1.0" encoding="utf-8"?>
<p:sld xmlns:p="http://schemas.openxmlformats.org/presentationml/2006/main" xmlns:a="http://schemas.openxmlformats.org/drawingml/2006/main" xmlns:r="http://schemas.openxmlformats.org/officeDocument/2006/relationships">
  <p:cSld>
    <p:bg>
      <p:bgPr>
        <a:solidFill>
          <a:srgbClr val="C0DAE4"/>
        </a:solidFill>
      </p:bgPr>
    </p:bg>
    <p:spTree>
      <p:nvGrpSpPr>
        <p:cNvPr id="1" name=""/>
        <p:cNvGrpSpPr/>
        <p:nvPr/>
      </p:nvGrpSpPr>
      <p:grpSpPr>
        <a:xfrm>
          <a:off x="0" y="0"/>
          <a:ext cx="0" cy="0"/>
          <a:chOff x="0" y="0"/>
          <a:chExt cx="0" cy="0"/>
        </a:xfrm>
      </p:grpSpPr>
      <p:sp>
        <p:nvSpPr>
          <p:cNvPr name="Freeform 2" id="2"/>
          <p:cNvSpPr/>
          <p:nvPr/>
        </p:nvSpPr>
        <p:spPr>
          <a:xfrm flipH="false" flipV="false" rot="0">
            <a:off x="-756000" y="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268000" y="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5292000" y="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756000" y="302400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5292000" y="302400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756000" y="302400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5292000" y="302400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2268000" y="907200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756000" y="604800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5292000" y="604800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756000" y="907200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5292000" y="907200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601597" y="427894"/>
            <a:ext cx="6414706" cy="9797611"/>
            <a:chOff x="0" y="0"/>
            <a:chExt cx="2298886" cy="3511242"/>
          </a:xfrm>
        </p:grpSpPr>
        <p:sp>
          <p:nvSpPr>
            <p:cNvPr name="Freeform 15" id="15"/>
            <p:cNvSpPr/>
            <p:nvPr/>
          </p:nvSpPr>
          <p:spPr>
            <a:xfrm flipH="false" flipV="false" rot="0">
              <a:off x="0" y="0"/>
              <a:ext cx="2298886" cy="3511242"/>
            </a:xfrm>
            <a:custGeom>
              <a:avLst/>
              <a:gdLst/>
              <a:ahLst/>
              <a:cxnLst/>
              <a:rect r="r" b="b" t="t" l="l"/>
              <a:pathLst>
                <a:path h="3511242" w="2298886">
                  <a:moveTo>
                    <a:pt x="44655" y="0"/>
                  </a:moveTo>
                  <a:lnTo>
                    <a:pt x="2254230" y="0"/>
                  </a:lnTo>
                  <a:cubicBezTo>
                    <a:pt x="2266074" y="0"/>
                    <a:pt x="2277432" y="4705"/>
                    <a:pt x="2285807" y="13079"/>
                  </a:cubicBezTo>
                  <a:cubicBezTo>
                    <a:pt x="2294181" y="21454"/>
                    <a:pt x="2298886" y="32812"/>
                    <a:pt x="2298886" y="44655"/>
                  </a:cubicBezTo>
                  <a:lnTo>
                    <a:pt x="2298886" y="3466587"/>
                  </a:lnTo>
                  <a:cubicBezTo>
                    <a:pt x="2298886" y="3491249"/>
                    <a:pt x="2278893" y="3511242"/>
                    <a:pt x="2254230" y="3511242"/>
                  </a:cubicBezTo>
                  <a:lnTo>
                    <a:pt x="44655" y="3511242"/>
                  </a:lnTo>
                  <a:cubicBezTo>
                    <a:pt x="32812" y="3511242"/>
                    <a:pt x="21454" y="3506538"/>
                    <a:pt x="13079" y="3498163"/>
                  </a:cubicBezTo>
                  <a:cubicBezTo>
                    <a:pt x="4705" y="3489789"/>
                    <a:pt x="0" y="3478430"/>
                    <a:pt x="0" y="3466587"/>
                  </a:cubicBezTo>
                  <a:lnTo>
                    <a:pt x="0" y="44655"/>
                  </a:lnTo>
                  <a:cubicBezTo>
                    <a:pt x="0" y="32812"/>
                    <a:pt x="4705" y="21454"/>
                    <a:pt x="13079" y="13079"/>
                  </a:cubicBezTo>
                  <a:cubicBezTo>
                    <a:pt x="21454" y="4705"/>
                    <a:pt x="32812" y="0"/>
                    <a:pt x="44655" y="0"/>
                  </a:cubicBezTo>
                  <a:close/>
                </a:path>
              </a:pathLst>
            </a:custGeom>
            <a:solidFill>
              <a:srgbClr val="FFFEF3"/>
            </a:solidFill>
          </p:spPr>
        </p:sp>
        <p:sp>
          <p:nvSpPr>
            <p:cNvPr name="TextBox 16" id="16"/>
            <p:cNvSpPr txBox="true"/>
            <p:nvPr/>
          </p:nvSpPr>
          <p:spPr>
            <a:xfrm>
              <a:off x="0" y="-28575"/>
              <a:ext cx="2298886" cy="3539817"/>
            </a:xfrm>
            <a:prstGeom prst="rect">
              <a:avLst/>
            </a:prstGeom>
          </p:spPr>
          <p:txBody>
            <a:bodyPr anchor="ctr" rtlCol="false" tIns="50800" lIns="50800" bIns="50800" rIns="50800"/>
            <a:lstStyle/>
            <a:p>
              <a:pPr algn="ctr">
                <a:lnSpc>
                  <a:spcPts val="1960"/>
                </a:lnSpc>
              </a:pPr>
            </a:p>
            <a:p>
              <a:pPr algn="ctr">
                <a:lnSpc>
                  <a:spcPts val="1960"/>
                </a:lnSpc>
                <a:spcBef>
                  <a:spcPct val="0"/>
                </a:spcBef>
              </a:pPr>
            </a:p>
          </p:txBody>
        </p:sp>
      </p:grpSp>
      <p:sp>
        <p:nvSpPr>
          <p:cNvPr name="Freeform 17" id="17"/>
          <p:cNvSpPr/>
          <p:nvPr/>
        </p:nvSpPr>
        <p:spPr>
          <a:xfrm flipH="false" flipV="false" rot="0">
            <a:off x="1519738" y="6209049"/>
            <a:ext cx="2594111" cy="2305516"/>
          </a:xfrm>
          <a:custGeom>
            <a:avLst/>
            <a:gdLst/>
            <a:ahLst/>
            <a:cxnLst/>
            <a:rect r="r" b="b" t="t" l="l"/>
            <a:pathLst>
              <a:path h="2305516" w="2594111">
                <a:moveTo>
                  <a:pt x="0" y="0"/>
                </a:moveTo>
                <a:lnTo>
                  <a:pt x="2594111" y="0"/>
                </a:lnTo>
                <a:lnTo>
                  <a:pt x="2594111" y="2305516"/>
                </a:lnTo>
                <a:lnTo>
                  <a:pt x="0" y="2305516"/>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AutoShape 18" id="18"/>
          <p:cNvSpPr/>
          <p:nvPr/>
        </p:nvSpPr>
        <p:spPr>
          <a:xfrm>
            <a:off x="3481810" y="3661905"/>
            <a:ext cx="596380" cy="0"/>
          </a:xfrm>
          <a:prstGeom prst="line">
            <a:avLst/>
          </a:prstGeom>
          <a:ln cap="flat" w="19050">
            <a:solidFill>
              <a:srgbClr val="FA6B59"/>
            </a:solidFill>
            <a:prstDash val="lgDash"/>
            <a:headEnd type="none" len="sm" w="sm"/>
            <a:tailEnd type="none" len="sm" w="sm"/>
          </a:ln>
        </p:spPr>
      </p:sp>
      <p:sp>
        <p:nvSpPr>
          <p:cNvPr name="Freeform 19" id="19"/>
          <p:cNvSpPr/>
          <p:nvPr/>
        </p:nvSpPr>
        <p:spPr>
          <a:xfrm flipH="false" flipV="false" rot="0">
            <a:off x="4827817" y="6624497"/>
            <a:ext cx="1686244" cy="1871005"/>
          </a:xfrm>
          <a:custGeom>
            <a:avLst/>
            <a:gdLst/>
            <a:ahLst/>
            <a:cxnLst/>
            <a:rect r="r" b="b" t="t" l="l"/>
            <a:pathLst>
              <a:path h="1871005" w="1686244">
                <a:moveTo>
                  <a:pt x="0" y="0"/>
                </a:moveTo>
                <a:lnTo>
                  <a:pt x="1686244" y="0"/>
                </a:lnTo>
                <a:lnTo>
                  <a:pt x="1686244" y="1871006"/>
                </a:lnTo>
                <a:lnTo>
                  <a:pt x="0" y="1871006"/>
                </a:lnTo>
                <a:lnTo>
                  <a:pt x="0" y="0"/>
                </a:lnTo>
                <a:close/>
              </a:path>
            </a:pathLst>
          </a:custGeom>
          <a:blipFill>
            <a:blip r:embed="rId6"/>
            <a:stretch>
              <a:fillRect l="0" t="0" r="0" b="0"/>
            </a:stretch>
          </a:blipFill>
        </p:spPr>
      </p:sp>
      <p:sp>
        <p:nvSpPr>
          <p:cNvPr name="TextBox 20" id="20"/>
          <p:cNvSpPr txBox="true"/>
          <p:nvPr/>
        </p:nvSpPr>
        <p:spPr>
          <a:xfrm rot="0">
            <a:off x="1519738" y="2346138"/>
            <a:ext cx="4263625" cy="677592"/>
          </a:xfrm>
          <a:prstGeom prst="rect">
            <a:avLst/>
          </a:prstGeom>
        </p:spPr>
        <p:txBody>
          <a:bodyPr anchor="t" rtlCol="false" tIns="0" lIns="0" bIns="0" rIns="0">
            <a:spAutoFit/>
          </a:bodyPr>
          <a:lstStyle/>
          <a:p>
            <a:pPr algn="ctr">
              <a:lnSpc>
                <a:spcPts val="2574"/>
              </a:lnSpc>
            </a:pPr>
            <a:r>
              <a:rPr lang="en-US" sz="2653">
                <a:solidFill>
                  <a:srgbClr val="234D69"/>
                </a:solidFill>
                <a:latin typeface="Marykate"/>
                <a:ea typeface="Marykate"/>
                <a:cs typeface="Marykate"/>
                <a:sym typeface="Marykate"/>
              </a:rPr>
              <a:t>CÓMO RECONOCER DE QUÉ TIPO DE PROBLEMA SE TRATA</a:t>
            </a:r>
          </a:p>
        </p:txBody>
      </p:sp>
      <p:sp>
        <p:nvSpPr>
          <p:cNvPr name="TextBox 21" id="21"/>
          <p:cNvSpPr txBox="true"/>
          <p:nvPr/>
        </p:nvSpPr>
        <p:spPr>
          <a:xfrm rot="0">
            <a:off x="1349516" y="1512000"/>
            <a:ext cx="4914770" cy="315849"/>
          </a:xfrm>
          <a:prstGeom prst="rect">
            <a:avLst/>
          </a:prstGeom>
        </p:spPr>
        <p:txBody>
          <a:bodyPr anchor="t" rtlCol="false" tIns="0" lIns="0" bIns="0" rIns="0">
            <a:spAutoFit/>
          </a:bodyPr>
          <a:lstStyle/>
          <a:p>
            <a:pPr algn="ctr">
              <a:lnSpc>
                <a:spcPts val="2582"/>
              </a:lnSpc>
            </a:pPr>
            <a:r>
              <a:rPr lang="en-US" b="true" sz="2099" spc="6">
                <a:solidFill>
                  <a:srgbClr val="EC2024"/>
                </a:solidFill>
                <a:latin typeface="Opun Mai Bold"/>
                <a:ea typeface="Opun Mai Bold"/>
                <a:cs typeface="Opun Mai Bold"/>
                <a:sym typeface="Opun Mai Bold"/>
              </a:rPr>
              <a:t>Resolución de problemas método ABN</a:t>
            </a:r>
          </a:p>
        </p:txBody>
      </p:sp>
      <p:sp>
        <p:nvSpPr>
          <p:cNvPr name="TextBox 22" id="22"/>
          <p:cNvSpPr txBox="true"/>
          <p:nvPr/>
        </p:nvSpPr>
        <p:spPr>
          <a:xfrm rot="0">
            <a:off x="1349516" y="3945515"/>
            <a:ext cx="4974572" cy="1369060"/>
          </a:xfrm>
          <a:prstGeom prst="rect">
            <a:avLst/>
          </a:prstGeom>
        </p:spPr>
        <p:txBody>
          <a:bodyPr anchor="t" rtlCol="false" tIns="0" lIns="0" bIns="0" rIns="0">
            <a:spAutoFit/>
          </a:bodyPr>
          <a:lstStyle/>
          <a:p>
            <a:pPr algn="ctr" marL="0" indent="0" lvl="0">
              <a:lnSpc>
                <a:spcPts val="2239"/>
              </a:lnSpc>
              <a:spcBef>
                <a:spcPct val="0"/>
              </a:spcBef>
            </a:pPr>
            <a:r>
              <a:rPr lang="en-US" sz="1599">
                <a:solidFill>
                  <a:srgbClr val="000000"/>
                </a:solidFill>
                <a:latin typeface="Opun Mai"/>
                <a:ea typeface="Opun Mai"/>
                <a:cs typeface="Opun Mai"/>
                <a:sym typeface="Opun Mai"/>
              </a:rPr>
              <a:t>Este recurso está pensado para que el alumnado identifique mejor los diferentes tipos de problemas. Se inspira en el método ABN, pero puede usarse sin dificultad en el método tradicional, siendo una ayuda valiosa para estudiantes con necesidades educativas.</a:t>
            </a:r>
          </a:p>
        </p:txBody>
      </p:sp>
      <p:sp>
        <p:nvSpPr>
          <p:cNvPr name="TextBox 23" id="23"/>
          <p:cNvSpPr txBox="true"/>
          <p:nvPr/>
        </p:nvSpPr>
        <p:spPr>
          <a:xfrm rot="0">
            <a:off x="3245840" y="9177476"/>
            <a:ext cx="3359616" cy="252876"/>
          </a:xfrm>
          <a:prstGeom prst="rect">
            <a:avLst/>
          </a:prstGeom>
        </p:spPr>
        <p:txBody>
          <a:bodyPr anchor="t" rtlCol="false" tIns="0" lIns="0" bIns="0" rIns="0">
            <a:spAutoFit/>
          </a:bodyPr>
          <a:lstStyle/>
          <a:p>
            <a:pPr algn="l">
              <a:lnSpc>
                <a:spcPts val="2163"/>
              </a:lnSpc>
            </a:pPr>
            <a:r>
              <a:rPr lang="en-US" sz="1545" spc="10">
                <a:solidFill>
                  <a:srgbClr val="149008"/>
                </a:solidFill>
                <a:latin typeface="Loubag"/>
                <a:ea typeface="Loubag"/>
                <a:cs typeface="Loubag"/>
                <a:sym typeface="Loubag"/>
              </a:rPr>
              <a:t>Autora: Belén Dávila Arias</a:t>
            </a:r>
          </a:p>
        </p:txBody>
      </p:sp>
      <p:sp>
        <p:nvSpPr>
          <p:cNvPr name="Freeform 24" id="24"/>
          <p:cNvSpPr/>
          <p:nvPr/>
        </p:nvSpPr>
        <p:spPr>
          <a:xfrm flipH="false" flipV="false" rot="0">
            <a:off x="1156513" y="9445362"/>
            <a:ext cx="1234193" cy="448798"/>
          </a:xfrm>
          <a:custGeom>
            <a:avLst/>
            <a:gdLst/>
            <a:ahLst/>
            <a:cxnLst/>
            <a:rect r="r" b="b" t="t" l="l"/>
            <a:pathLst>
              <a:path h="448798" w="1234193">
                <a:moveTo>
                  <a:pt x="0" y="0"/>
                </a:moveTo>
                <a:lnTo>
                  <a:pt x="1234194" y="0"/>
                </a:lnTo>
                <a:lnTo>
                  <a:pt x="1234194" y="448798"/>
                </a:lnTo>
                <a:lnTo>
                  <a:pt x="0" y="448798"/>
                </a:lnTo>
                <a:lnTo>
                  <a:pt x="0" y="0"/>
                </a:lnTo>
                <a:close/>
              </a:path>
            </a:pathLst>
          </a:custGeom>
          <a:blipFill>
            <a:blip r:embed="rId7"/>
            <a:stretch>
              <a:fillRect l="0" t="0" r="0" b="0"/>
            </a:stretch>
          </a:blipFill>
        </p:spPr>
      </p:sp>
      <p:sp>
        <p:nvSpPr>
          <p:cNvPr name="TextBox 25" id="25"/>
          <p:cNvSpPr txBox="true"/>
          <p:nvPr/>
        </p:nvSpPr>
        <p:spPr>
          <a:xfrm rot="0">
            <a:off x="3245840" y="9569187"/>
            <a:ext cx="3268221" cy="470397"/>
          </a:xfrm>
          <a:prstGeom prst="rect">
            <a:avLst/>
          </a:prstGeom>
        </p:spPr>
        <p:txBody>
          <a:bodyPr anchor="t" rtlCol="false" tIns="0" lIns="0" bIns="0" rIns="0">
            <a:spAutoFit/>
          </a:bodyPr>
          <a:lstStyle/>
          <a:p>
            <a:pPr algn="l">
              <a:lnSpc>
                <a:spcPts val="1897"/>
              </a:lnSpc>
            </a:pPr>
            <a:r>
              <a:rPr lang="en-US" sz="1355" spc="9">
                <a:solidFill>
                  <a:srgbClr val="FF3131"/>
                </a:solidFill>
                <a:latin typeface="Loubag"/>
                <a:ea typeface="Loubag"/>
                <a:cs typeface="Loubag"/>
                <a:sym typeface="Loubag"/>
              </a:rPr>
              <a:t>CEIP IPLACEA    ALCALÁ DE HENARES</a:t>
            </a:r>
          </a:p>
          <a:p>
            <a:pPr algn="l">
              <a:lnSpc>
                <a:spcPts val="1897"/>
              </a:lnSpc>
            </a:pPr>
          </a:p>
        </p:txBody>
      </p:sp>
      <p:sp>
        <p:nvSpPr>
          <p:cNvPr name="Freeform 26" id="26"/>
          <p:cNvSpPr/>
          <p:nvPr/>
        </p:nvSpPr>
        <p:spPr>
          <a:xfrm flipH="false" flipV="false" rot="-69182">
            <a:off x="2590898" y="9434881"/>
            <a:ext cx="454750" cy="454750"/>
          </a:xfrm>
          <a:custGeom>
            <a:avLst/>
            <a:gdLst/>
            <a:ahLst/>
            <a:cxnLst/>
            <a:rect r="r" b="b" t="t" l="l"/>
            <a:pathLst>
              <a:path h="454750" w="454750">
                <a:moveTo>
                  <a:pt x="0" y="0"/>
                </a:moveTo>
                <a:lnTo>
                  <a:pt x="454750" y="0"/>
                </a:lnTo>
                <a:lnTo>
                  <a:pt x="454750" y="454749"/>
                </a:lnTo>
                <a:lnTo>
                  <a:pt x="0" y="454749"/>
                </a:lnTo>
                <a:lnTo>
                  <a:pt x="0" y="0"/>
                </a:lnTo>
                <a:close/>
              </a:path>
            </a:pathLst>
          </a:custGeom>
          <a:blipFill>
            <a:blip r:embed="rId8"/>
            <a:stretch>
              <a:fillRect l="0" t="0" r="0" b="0"/>
            </a:stretch>
          </a:blipFill>
        </p:spPr>
      </p:sp>
    </p:spTree>
  </p:cSld>
  <p:clrMapOvr>
    <a:masterClrMapping/>
  </p:clrMapOvr>
</p:sld>
</file>

<file path=ppt/slides/slide10.xml><?xml version="1.0" encoding="utf-8"?>
<p:sld xmlns:p="http://schemas.openxmlformats.org/presentationml/2006/main" xmlns:a="http://schemas.openxmlformats.org/drawingml/2006/main" xmlns:r="http://schemas.openxmlformats.org/officeDocument/2006/relationships">
  <p:cSld>
    <p:bg>
      <p:bgPr>
        <a:solidFill>
          <a:srgbClr val="CBDDD1"/>
        </a:solidFill>
      </p:bgPr>
    </p:bg>
    <p:spTree>
      <p:nvGrpSpPr>
        <p:cNvPr id="1" name=""/>
        <p:cNvGrpSpPr/>
        <p:nvPr/>
      </p:nvGrpSpPr>
      <p:grpSpPr>
        <a:xfrm>
          <a:off x="0" y="0"/>
          <a:ext cx="0" cy="0"/>
          <a:chOff x="0" y="0"/>
          <a:chExt cx="0" cy="0"/>
        </a:xfrm>
      </p:grpSpPr>
      <p:grpSp>
        <p:nvGrpSpPr>
          <p:cNvPr name="Group 2" id="2"/>
          <p:cNvGrpSpPr/>
          <p:nvPr/>
        </p:nvGrpSpPr>
        <p:grpSpPr>
          <a:xfrm rot="0">
            <a:off x="545479" y="538982"/>
            <a:ext cx="6699912" cy="9237024"/>
            <a:chOff x="0" y="0"/>
            <a:chExt cx="2196825" cy="3028716"/>
          </a:xfrm>
        </p:grpSpPr>
        <p:sp>
          <p:nvSpPr>
            <p:cNvPr name="Freeform 3" id="3"/>
            <p:cNvSpPr/>
            <p:nvPr/>
          </p:nvSpPr>
          <p:spPr>
            <a:xfrm flipH="false" flipV="false" rot="0">
              <a:off x="0" y="0"/>
              <a:ext cx="2196825" cy="3028716"/>
            </a:xfrm>
            <a:custGeom>
              <a:avLst/>
              <a:gdLst/>
              <a:ahLst/>
              <a:cxnLst/>
              <a:rect r="r" b="b" t="t" l="l"/>
              <a:pathLst>
                <a:path h="3028716" w="2196825">
                  <a:moveTo>
                    <a:pt x="21955" y="0"/>
                  </a:moveTo>
                  <a:lnTo>
                    <a:pt x="2174870" y="0"/>
                  </a:lnTo>
                  <a:cubicBezTo>
                    <a:pt x="2180693" y="0"/>
                    <a:pt x="2186278" y="2313"/>
                    <a:pt x="2190395" y="6430"/>
                  </a:cubicBezTo>
                  <a:cubicBezTo>
                    <a:pt x="2194512" y="10548"/>
                    <a:pt x="2196825" y="16132"/>
                    <a:pt x="2196825" y="21955"/>
                  </a:cubicBezTo>
                  <a:lnTo>
                    <a:pt x="2196825" y="3006761"/>
                  </a:lnTo>
                  <a:cubicBezTo>
                    <a:pt x="2196825" y="3018886"/>
                    <a:pt x="2186996" y="3028716"/>
                    <a:pt x="2174870" y="3028716"/>
                  </a:cubicBezTo>
                  <a:lnTo>
                    <a:pt x="21955" y="3028716"/>
                  </a:lnTo>
                  <a:cubicBezTo>
                    <a:pt x="16132" y="3028716"/>
                    <a:pt x="10548" y="3026403"/>
                    <a:pt x="6430" y="3022285"/>
                  </a:cubicBezTo>
                  <a:cubicBezTo>
                    <a:pt x="2313" y="3018168"/>
                    <a:pt x="0" y="3012584"/>
                    <a:pt x="0" y="3006761"/>
                  </a:cubicBezTo>
                  <a:lnTo>
                    <a:pt x="0" y="21955"/>
                  </a:lnTo>
                  <a:cubicBezTo>
                    <a:pt x="0" y="9830"/>
                    <a:pt x="9830" y="0"/>
                    <a:pt x="21955" y="0"/>
                  </a:cubicBezTo>
                  <a:close/>
                </a:path>
              </a:pathLst>
            </a:custGeom>
            <a:solidFill>
              <a:srgbClr val="CCABDB"/>
            </a:solidFill>
          </p:spPr>
        </p:sp>
        <p:sp>
          <p:nvSpPr>
            <p:cNvPr name="TextBox 4" id="4"/>
            <p:cNvSpPr txBox="true"/>
            <p:nvPr/>
          </p:nvSpPr>
          <p:spPr>
            <a:xfrm>
              <a:off x="0" y="-28575"/>
              <a:ext cx="2196825" cy="3057291"/>
            </a:xfrm>
            <a:prstGeom prst="rect">
              <a:avLst/>
            </a:prstGeom>
          </p:spPr>
          <p:txBody>
            <a:bodyPr anchor="ctr" rtlCol="false" tIns="40805" lIns="40805" bIns="40805" rIns="40805"/>
            <a:lstStyle/>
            <a:p>
              <a:pPr algn="ctr">
                <a:lnSpc>
                  <a:spcPts val="2136"/>
                </a:lnSpc>
              </a:pPr>
            </a:p>
            <a:p>
              <a:pPr algn="ctr">
                <a:lnSpc>
                  <a:spcPts val="2136"/>
                </a:lnSpc>
                <a:spcBef>
                  <a:spcPct val="0"/>
                </a:spcBef>
              </a:pPr>
            </a:p>
          </p:txBody>
        </p:sp>
      </p:grpSp>
      <p:sp>
        <p:nvSpPr>
          <p:cNvPr name="TextBox 5" id="5"/>
          <p:cNvSpPr txBox="true"/>
          <p:nvPr/>
        </p:nvSpPr>
        <p:spPr>
          <a:xfrm rot="0">
            <a:off x="3915184" y="958338"/>
            <a:ext cx="2450007"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¿es de multiplicar? </a:t>
            </a:r>
          </a:p>
        </p:txBody>
      </p:sp>
      <p:sp>
        <p:nvSpPr>
          <p:cNvPr name="Freeform 6" id="6"/>
          <p:cNvSpPr/>
          <p:nvPr/>
        </p:nvSpPr>
        <p:spPr>
          <a:xfrm flipH="false" flipV="false" rot="0">
            <a:off x="6122822" y="792105"/>
            <a:ext cx="743733" cy="295939"/>
          </a:xfrm>
          <a:custGeom>
            <a:avLst/>
            <a:gdLst/>
            <a:ahLst/>
            <a:cxnLst/>
            <a:rect r="r" b="b" t="t" l="l"/>
            <a:pathLst>
              <a:path h="295939" w="743733">
                <a:moveTo>
                  <a:pt x="0" y="0"/>
                </a:moveTo>
                <a:lnTo>
                  <a:pt x="743733" y="0"/>
                </a:lnTo>
                <a:lnTo>
                  <a:pt x="743733" y="295939"/>
                </a:lnTo>
                <a:lnTo>
                  <a:pt x="0" y="295939"/>
                </a:lnTo>
                <a:lnTo>
                  <a:pt x="0" y="0"/>
                </a:lnTo>
                <a:close/>
              </a:path>
            </a:pathLst>
          </a:custGeom>
          <a:blipFill>
            <a:blip r:embed="rId2"/>
            <a:stretch>
              <a:fillRect l="0" t="-151313" r="0" b="0"/>
            </a:stretch>
          </a:blipFill>
        </p:spPr>
      </p:sp>
      <p:sp>
        <p:nvSpPr>
          <p:cNvPr name="Freeform 7" id="7"/>
          <p:cNvSpPr/>
          <p:nvPr/>
        </p:nvSpPr>
        <p:spPr>
          <a:xfrm flipH="false" flipV="false" rot="0">
            <a:off x="6397136" y="1166093"/>
            <a:ext cx="742688" cy="295523"/>
          </a:xfrm>
          <a:custGeom>
            <a:avLst/>
            <a:gdLst/>
            <a:ahLst/>
            <a:cxnLst/>
            <a:rect r="r" b="b" t="t" l="l"/>
            <a:pathLst>
              <a:path h="295523" w="742688">
                <a:moveTo>
                  <a:pt x="0" y="0"/>
                </a:moveTo>
                <a:lnTo>
                  <a:pt x="742688" y="0"/>
                </a:lnTo>
                <a:lnTo>
                  <a:pt x="742688" y="295523"/>
                </a:lnTo>
                <a:lnTo>
                  <a:pt x="0" y="295523"/>
                </a:lnTo>
                <a:lnTo>
                  <a:pt x="0" y="0"/>
                </a:lnTo>
                <a:close/>
              </a:path>
            </a:pathLst>
          </a:custGeom>
          <a:blipFill>
            <a:blip r:embed="rId2"/>
            <a:stretch>
              <a:fillRect l="0" t="-151313" r="0" b="0"/>
            </a:stretch>
          </a:blipFill>
        </p:spPr>
      </p:sp>
      <p:sp>
        <p:nvSpPr>
          <p:cNvPr name="Freeform 8" id="8"/>
          <p:cNvSpPr/>
          <p:nvPr/>
        </p:nvSpPr>
        <p:spPr>
          <a:xfrm flipH="false" flipV="false" rot="0">
            <a:off x="5969997" y="1570518"/>
            <a:ext cx="715325" cy="284635"/>
          </a:xfrm>
          <a:custGeom>
            <a:avLst/>
            <a:gdLst/>
            <a:ahLst/>
            <a:cxnLst/>
            <a:rect r="r" b="b" t="t" l="l"/>
            <a:pathLst>
              <a:path h="284635" w="715325">
                <a:moveTo>
                  <a:pt x="0" y="0"/>
                </a:moveTo>
                <a:lnTo>
                  <a:pt x="715325" y="0"/>
                </a:lnTo>
                <a:lnTo>
                  <a:pt x="715325" y="284635"/>
                </a:lnTo>
                <a:lnTo>
                  <a:pt x="0" y="284635"/>
                </a:lnTo>
                <a:lnTo>
                  <a:pt x="0" y="0"/>
                </a:lnTo>
                <a:close/>
              </a:path>
            </a:pathLst>
          </a:custGeom>
          <a:blipFill>
            <a:blip r:embed="rId2"/>
            <a:stretch>
              <a:fillRect l="0" t="-151313" r="0" b="0"/>
            </a:stretch>
          </a:blipFill>
        </p:spPr>
      </p:sp>
      <p:sp>
        <p:nvSpPr>
          <p:cNvPr name="AutoShape 9" id="9"/>
          <p:cNvSpPr/>
          <p:nvPr/>
        </p:nvSpPr>
        <p:spPr>
          <a:xfrm>
            <a:off x="3756542" y="1563153"/>
            <a:ext cx="4409" cy="452380"/>
          </a:xfrm>
          <a:prstGeom prst="line">
            <a:avLst/>
          </a:prstGeom>
          <a:ln cap="flat" w="38100">
            <a:solidFill>
              <a:srgbClr val="000000"/>
            </a:solidFill>
            <a:prstDash val="solid"/>
            <a:headEnd type="none" len="sm" w="sm"/>
            <a:tailEnd type="arrow" len="sm" w="med"/>
          </a:ln>
        </p:spPr>
      </p:sp>
      <p:sp>
        <p:nvSpPr>
          <p:cNvPr name="AutoShape 10" id="10"/>
          <p:cNvSpPr/>
          <p:nvPr/>
        </p:nvSpPr>
        <p:spPr>
          <a:xfrm flipH="true">
            <a:off x="2216729" y="4840924"/>
            <a:ext cx="818557" cy="562942"/>
          </a:xfrm>
          <a:prstGeom prst="line">
            <a:avLst/>
          </a:prstGeom>
          <a:ln cap="flat" w="38100">
            <a:solidFill>
              <a:srgbClr val="000000"/>
            </a:solidFill>
            <a:prstDash val="solid"/>
            <a:headEnd type="none" len="sm" w="sm"/>
            <a:tailEnd type="arrow" len="sm" w="med"/>
          </a:ln>
        </p:spPr>
      </p:sp>
      <p:sp>
        <p:nvSpPr>
          <p:cNvPr name="AutoShape 11" id="11"/>
          <p:cNvSpPr/>
          <p:nvPr/>
        </p:nvSpPr>
        <p:spPr>
          <a:xfrm>
            <a:off x="4747676" y="4856741"/>
            <a:ext cx="785024" cy="527015"/>
          </a:xfrm>
          <a:prstGeom prst="line">
            <a:avLst/>
          </a:prstGeom>
          <a:ln cap="flat" w="38100">
            <a:solidFill>
              <a:srgbClr val="000000"/>
            </a:solidFill>
            <a:prstDash val="solid"/>
            <a:headEnd type="none" len="sm" w="sm"/>
            <a:tailEnd type="arrow" len="sm" w="med"/>
          </a:ln>
        </p:spPr>
      </p:sp>
      <p:sp>
        <p:nvSpPr>
          <p:cNvPr name="AutoShape 12" id="12"/>
          <p:cNvSpPr/>
          <p:nvPr/>
        </p:nvSpPr>
        <p:spPr>
          <a:xfrm>
            <a:off x="3714034" y="2678963"/>
            <a:ext cx="4409" cy="452380"/>
          </a:xfrm>
          <a:prstGeom prst="line">
            <a:avLst/>
          </a:prstGeom>
          <a:ln cap="flat" w="38100">
            <a:solidFill>
              <a:srgbClr val="000000"/>
            </a:solidFill>
            <a:prstDash val="solid"/>
            <a:headEnd type="none" len="sm" w="sm"/>
            <a:tailEnd type="arrow" len="sm" w="med"/>
          </a:ln>
        </p:spPr>
      </p:sp>
      <p:sp>
        <p:nvSpPr>
          <p:cNvPr name="AutoShape 13" id="13"/>
          <p:cNvSpPr/>
          <p:nvPr/>
        </p:nvSpPr>
        <p:spPr>
          <a:xfrm>
            <a:off x="3752132" y="3817514"/>
            <a:ext cx="4409" cy="452380"/>
          </a:xfrm>
          <a:prstGeom prst="line">
            <a:avLst/>
          </a:prstGeom>
          <a:ln cap="flat" w="38100">
            <a:solidFill>
              <a:srgbClr val="000000"/>
            </a:solidFill>
            <a:prstDash val="solid"/>
            <a:headEnd type="none" len="sm" w="sm"/>
            <a:tailEnd type="arrow" len="sm" w="med"/>
          </a:ln>
        </p:spPr>
      </p:sp>
      <p:sp>
        <p:nvSpPr>
          <p:cNvPr name="AutoShape 14" id="14"/>
          <p:cNvSpPr/>
          <p:nvPr/>
        </p:nvSpPr>
        <p:spPr>
          <a:xfrm>
            <a:off x="1705947" y="6248911"/>
            <a:ext cx="8818" cy="729912"/>
          </a:xfrm>
          <a:prstGeom prst="line">
            <a:avLst/>
          </a:prstGeom>
          <a:ln cap="flat" w="38100">
            <a:solidFill>
              <a:srgbClr val="000000"/>
            </a:solidFill>
            <a:prstDash val="solid"/>
            <a:headEnd type="none" len="sm" w="sm"/>
            <a:tailEnd type="arrow" len="sm" w="med"/>
          </a:ln>
        </p:spPr>
      </p:sp>
      <p:sp>
        <p:nvSpPr>
          <p:cNvPr name="AutoShape 15" id="15"/>
          <p:cNvSpPr/>
          <p:nvPr/>
        </p:nvSpPr>
        <p:spPr>
          <a:xfrm>
            <a:off x="3796844" y="6161486"/>
            <a:ext cx="4409" cy="452380"/>
          </a:xfrm>
          <a:prstGeom prst="line">
            <a:avLst/>
          </a:prstGeom>
          <a:ln cap="flat" w="38100">
            <a:solidFill>
              <a:srgbClr val="000000"/>
            </a:solidFill>
            <a:prstDash val="solid"/>
            <a:headEnd type="none" len="sm" w="sm"/>
            <a:tailEnd type="arrow" len="sm" w="med"/>
          </a:ln>
        </p:spPr>
      </p:sp>
      <p:sp>
        <p:nvSpPr>
          <p:cNvPr name="AutoShape 16" id="16"/>
          <p:cNvSpPr/>
          <p:nvPr/>
        </p:nvSpPr>
        <p:spPr>
          <a:xfrm>
            <a:off x="3820303" y="4861495"/>
            <a:ext cx="4409" cy="452380"/>
          </a:xfrm>
          <a:prstGeom prst="line">
            <a:avLst/>
          </a:prstGeom>
          <a:ln cap="flat" w="38100">
            <a:solidFill>
              <a:srgbClr val="000000"/>
            </a:solidFill>
            <a:prstDash val="solid"/>
            <a:headEnd type="none" len="sm" w="sm"/>
            <a:tailEnd type="arrow" len="sm" w="med"/>
          </a:ln>
        </p:spPr>
      </p:sp>
      <p:sp>
        <p:nvSpPr>
          <p:cNvPr name="AutoShape 17" id="17"/>
          <p:cNvSpPr/>
          <p:nvPr/>
        </p:nvSpPr>
        <p:spPr>
          <a:xfrm>
            <a:off x="6023291" y="6149824"/>
            <a:ext cx="8818" cy="729912"/>
          </a:xfrm>
          <a:prstGeom prst="line">
            <a:avLst/>
          </a:prstGeom>
          <a:ln cap="flat" w="38100">
            <a:solidFill>
              <a:srgbClr val="000000"/>
            </a:solidFill>
            <a:prstDash val="solid"/>
            <a:headEnd type="none" len="sm" w="sm"/>
            <a:tailEnd type="arrow" len="sm" w="med"/>
          </a:ln>
        </p:spPr>
      </p:sp>
      <p:sp>
        <p:nvSpPr>
          <p:cNvPr name="Freeform 18" id="18"/>
          <p:cNvSpPr/>
          <p:nvPr/>
        </p:nvSpPr>
        <p:spPr>
          <a:xfrm flipH="false" flipV="false" rot="-69182">
            <a:off x="768881" y="9858139"/>
            <a:ext cx="320562" cy="320562"/>
          </a:xfrm>
          <a:custGeom>
            <a:avLst/>
            <a:gdLst/>
            <a:ahLst/>
            <a:cxnLst/>
            <a:rect r="r" b="b" t="t" l="l"/>
            <a:pathLst>
              <a:path h="320562" w="320562">
                <a:moveTo>
                  <a:pt x="0" y="0"/>
                </a:moveTo>
                <a:lnTo>
                  <a:pt x="320561" y="0"/>
                </a:lnTo>
                <a:lnTo>
                  <a:pt x="320561" y="320561"/>
                </a:lnTo>
                <a:lnTo>
                  <a:pt x="0" y="320561"/>
                </a:lnTo>
                <a:lnTo>
                  <a:pt x="0" y="0"/>
                </a:lnTo>
                <a:close/>
              </a:path>
            </a:pathLst>
          </a:custGeom>
          <a:blipFill>
            <a:blip r:embed="rId3"/>
            <a:stretch>
              <a:fillRect l="0" t="0" r="0" b="0"/>
            </a:stretch>
          </a:blipFill>
        </p:spPr>
      </p:sp>
      <p:sp>
        <p:nvSpPr>
          <p:cNvPr name="TextBox 19" id="19"/>
          <p:cNvSpPr txBox="true"/>
          <p:nvPr/>
        </p:nvSpPr>
        <p:spPr>
          <a:xfrm rot="0">
            <a:off x="4549002" y="9934595"/>
            <a:ext cx="2537637" cy="167193"/>
          </a:xfrm>
          <a:prstGeom prst="rect">
            <a:avLst/>
          </a:prstGeom>
        </p:spPr>
        <p:txBody>
          <a:bodyPr anchor="t" rtlCol="false" tIns="0" lIns="0" bIns="0" rIns="0">
            <a:spAutoFit/>
          </a:bodyPr>
          <a:lstStyle/>
          <a:p>
            <a:pPr algn="l">
              <a:lnSpc>
                <a:spcPts val="1440"/>
              </a:lnSpc>
            </a:pPr>
            <a:r>
              <a:rPr lang="en-US" sz="1029" spc="7">
                <a:solidFill>
                  <a:srgbClr val="149008"/>
                </a:solidFill>
                <a:latin typeface="Loubag"/>
                <a:ea typeface="Loubag"/>
                <a:cs typeface="Loubag"/>
                <a:sym typeface="Loubag"/>
              </a:rPr>
              <a:t>Autora: Belén Dávila Arias</a:t>
            </a:r>
          </a:p>
        </p:txBody>
      </p:sp>
      <p:sp>
        <p:nvSpPr>
          <p:cNvPr name="Freeform 20" id="20"/>
          <p:cNvSpPr/>
          <p:nvPr/>
        </p:nvSpPr>
        <p:spPr>
          <a:xfrm flipH="false" flipV="false" rot="0">
            <a:off x="6501844" y="9894998"/>
            <a:ext cx="678818" cy="246843"/>
          </a:xfrm>
          <a:custGeom>
            <a:avLst/>
            <a:gdLst/>
            <a:ahLst/>
            <a:cxnLst/>
            <a:rect r="r" b="b" t="t" l="l"/>
            <a:pathLst>
              <a:path h="246843" w="678818">
                <a:moveTo>
                  <a:pt x="0" y="0"/>
                </a:moveTo>
                <a:lnTo>
                  <a:pt x="678819" y="0"/>
                </a:lnTo>
                <a:lnTo>
                  <a:pt x="678819" y="246843"/>
                </a:lnTo>
                <a:lnTo>
                  <a:pt x="0" y="246843"/>
                </a:lnTo>
                <a:lnTo>
                  <a:pt x="0" y="0"/>
                </a:lnTo>
                <a:close/>
              </a:path>
            </a:pathLst>
          </a:custGeom>
          <a:blipFill>
            <a:blip r:embed="rId4"/>
            <a:stretch>
              <a:fillRect l="0" t="0" r="0" b="0"/>
            </a:stretch>
          </a:blipFill>
        </p:spPr>
      </p:sp>
      <p:sp>
        <p:nvSpPr>
          <p:cNvPr name="Freeform 21" id="21"/>
          <p:cNvSpPr/>
          <p:nvPr/>
        </p:nvSpPr>
        <p:spPr>
          <a:xfrm flipH="false" flipV="false" rot="0">
            <a:off x="6024934" y="698721"/>
            <a:ext cx="953821" cy="467372"/>
          </a:xfrm>
          <a:custGeom>
            <a:avLst/>
            <a:gdLst/>
            <a:ahLst/>
            <a:cxnLst/>
            <a:rect r="r" b="b" t="t" l="l"/>
            <a:pathLst>
              <a:path h="467372" w="953821">
                <a:moveTo>
                  <a:pt x="0" y="0"/>
                </a:moveTo>
                <a:lnTo>
                  <a:pt x="953821" y="0"/>
                </a:lnTo>
                <a:lnTo>
                  <a:pt x="953821" y="467372"/>
                </a:lnTo>
                <a:lnTo>
                  <a:pt x="0" y="4673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2" id="22"/>
          <p:cNvSpPr/>
          <p:nvPr/>
        </p:nvSpPr>
        <p:spPr>
          <a:xfrm flipH="false" flipV="false" rot="0">
            <a:off x="6291570" y="1095595"/>
            <a:ext cx="953821" cy="467372"/>
          </a:xfrm>
          <a:custGeom>
            <a:avLst/>
            <a:gdLst/>
            <a:ahLst/>
            <a:cxnLst/>
            <a:rect r="r" b="b" t="t" l="l"/>
            <a:pathLst>
              <a:path h="467372" w="953821">
                <a:moveTo>
                  <a:pt x="0" y="0"/>
                </a:moveTo>
                <a:lnTo>
                  <a:pt x="953821" y="0"/>
                </a:lnTo>
                <a:lnTo>
                  <a:pt x="953821" y="467372"/>
                </a:lnTo>
                <a:lnTo>
                  <a:pt x="0" y="4673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3" id="23"/>
          <p:cNvSpPr/>
          <p:nvPr/>
        </p:nvSpPr>
        <p:spPr>
          <a:xfrm flipH="false" flipV="false" rot="0">
            <a:off x="5850748" y="1479150"/>
            <a:ext cx="953821" cy="467372"/>
          </a:xfrm>
          <a:custGeom>
            <a:avLst/>
            <a:gdLst/>
            <a:ahLst/>
            <a:cxnLst/>
            <a:rect r="r" b="b" t="t" l="l"/>
            <a:pathLst>
              <a:path h="467372" w="953821">
                <a:moveTo>
                  <a:pt x="0" y="0"/>
                </a:moveTo>
                <a:lnTo>
                  <a:pt x="953822" y="0"/>
                </a:lnTo>
                <a:lnTo>
                  <a:pt x="953822" y="467372"/>
                </a:lnTo>
                <a:lnTo>
                  <a:pt x="0" y="467372"/>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4" id="24"/>
          <p:cNvSpPr/>
          <p:nvPr/>
        </p:nvSpPr>
        <p:spPr>
          <a:xfrm flipH="false" flipV="false" rot="0">
            <a:off x="683983" y="8944394"/>
            <a:ext cx="729297" cy="471308"/>
          </a:xfrm>
          <a:custGeom>
            <a:avLst/>
            <a:gdLst/>
            <a:ahLst/>
            <a:cxnLst/>
            <a:rect r="r" b="b" t="t" l="l"/>
            <a:pathLst>
              <a:path h="471308" w="729297">
                <a:moveTo>
                  <a:pt x="0" y="0"/>
                </a:moveTo>
                <a:lnTo>
                  <a:pt x="729297" y="0"/>
                </a:lnTo>
                <a:lnTo>
                  <a:pt x="729297" y="471308"/>
                </a:lnTo>
                <a:lnTo>
                  <a:pt x="0" y="47130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5" id="25"/>
          <p:cNvSpPr/>
          <p:nvPr/>
        </p:nvSpPr>
        <p:spPr>
          <a:xfrm flipH="false" flipV="false" rot="0">
            <a:off x="5447874" y="7985578"/>
            <a:ext cx="1759570" cy="886938"/>
          </a:xfrm>
          <a:custGeom>
            <a:avLst/>
            <a:gdLst/>
            <a:ahLst/>
            <a:cxnLst/>
            <a:rect r="r" b="b" t="t" l="l"/>
            <a:pathLst>
              <a:path h="886938" w="1759570">
                <a:moveTo>
                  <a:pt x="0" y="0"/>
                </a:moveTo>
                <a:lnTo>
                  <a:pt x="1759570" y="0"/>
                </a:lnTo>
                <a:lnTo>
                  <a:pt x="1759570" y="886938"/>
                </a:lnTo>
                <a:lnTo>
                  <a:pt x="0" y="886938"/>
                </a:lnTo>
                <a:lnTo>
                  <a:pt x="0" y="0"/>
                </a:lnTo>
                <a:close/>
              </a:path>
            </a:pathLst>
          </a:custGeom>
          <a:blipFill>
            <a:blip r:embed="rId9"/>
            <a:stretch>
              <a:fillRect l="0" t="0" r="0" b="0"/>
            </a:stretch>
          </a:blipFill>
        </p:spPr>
      </p:sp>
      <p:sp>
        <p:nvSpPr>
          <p:cNvPr name="TextBox 26" id="26"/>
          <p:cNvSpPr txBox="true"/>
          <p:nvPr/>
        </p:nvSpPr>
        <p:spPr>
          <a:xfrm rot="0">
            <a:off x="1142680" y="5371359"/>
            <a:ext cx="1685637" cy="778235"/>
          </a:xfrm>
          <a:prstGeom prst="rect">
            <a:avLst/>
          </a:prstGeom>
        </p:spPr>
        <p:txBody>
          <a:bodyPr anchor="t" rtlCol="false" tIns="0" lIns="0" bIns="0" rIns="0">
            <a:spAutoFit/>
          </a:bodyPr>
          <a:lstStyle/>
          <a:p>
            <a:pPr algn="l">
              <a:lnSpc>
                <a:spcPts val="2100"/>
              </a:lnSpc>
            </a:pPr>
          </a:p>
          <a:p>
            <a:pPr algn="l">
              <a:lnSpc>
                <a:spcPts val="2100"/>
              </a:lnSpc>
            </a:pPr>
            <a:r>
              <a:rPr lang="en-US" sz="1750" spc="-35">
                <a:solidFill>
                  <a:srgbClr val="000000"/>
                </a:solidFill>
                <a:latin typeface="Bitter"/>
                <a:ea typeface="Bitter"/>
                <a:cs typeface="Bitter"/>
                <a:sym typeface="Bitter"/>
              </a:rPr>
              <a:t>Isomorfismo de medidas (IM) </a:t>
            </a:r>
          </a:p>
        </p:txBody>
      </p:sp>
      <p:sp>
        <p:nvSpPr>
          <p:cNvPr name="TextBox 27" id="27"/>
          <p:cNvSpPr txBox="true"/>
          <p:nvPr/>
        </p:nvSpPr>
        <p:spPr>
          <a:xfrm rot="0">
            <a:off x="3331469" y="5403866"/>
            <a:ext cx="1685637" cy="518824"/>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Escala</a:t>
            </a:r>
          </a:p>
          <a:p>
            <a:pPr algn="l">
              <a:lnSpc>
                <a:spcPts val="2100"/>
              </a:lnSpc>
            </a:pPr>
            <a:r>
              <a:rPr lang="en-US" sz="1750" spc="-35">
                <a:solidFill>
                  <a:srgbClr val="000000"/>
                </a:solidFill>
                <a:latin typeface="Bitter"/>
                <a:ea typeface="Bitter"/>
                <a:cs typeface="Bitter"/>
                <a:sym typeface="Bitter"/>
              </a:rPr>
              <a:t>(EC-ED)</a:t>
            </a:r>
          </a:p>
        </p:txBody>
      </p:sp>
      <p:sp>
        <p:nvSpPr>
          <p:cNvPr name="TextBox 28" id="28"/>
          <p:cNvSpPr txBox="true"/>
          <p:nvPr/>
        </p:nvSpPr>
        <p:spPr>
          <a:xfrm rot="0">
            <a:off x="5401001" y="5504347"/>
            <a:ext cx="1685637" cy="778235"/>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Producto cartesiano</a:t>
            </a:r>
          </a:p>
          <a:p>
            <a:pPr algn="l">
              <a:lnSpc>
                <a:spcPts val="2100"/>
              </a:lnSpc>
            </a:pPr>
            <a:r>
              <a:rPr lang="en-US" sz="1750" spc="-35">
                <a:solidFill>
                  <a:srgbClr val="000000"/>
                </a:solidFill>
                <a:latin typeface="Bitter"/>
                <a:ea typeface="Bitter"/>
                <a:cs typeface="Bitter"/>
                <a:sym typeface="Bitter"/>
              </a:rPr>
              <a:t> (PC)</a:t>
            </a:r>
          </a:p>
        </p:txBody>
      </p:sp>
      <p:sp>
        <p:nvSpPr>
          <p:cNvPr name="TextBox 29" id="29"/>
          <p:cNvSpPr txBox="true"/>
          <p:nvPr/>
        </p:nvSpPr>
        <p:spPr>
          <a:xfrm rot="0">
            <a:off x="602855" y="7074303"/>
            <a:ext cx="2282838" cy="571500"/>
          </a:xfrm>
          <a:prstGeom prst="rect">
            <a:avLst/>
          </a:prstGeom>
        </p:spPr>
        <p:txBody>
          <a:bodyPr anchor="t" rtlCol="false" tIns="0" lIns="0" bIns="0" rIns="0">
            <a:spAutoFit/>
          </a:bodyPr>
          <a:lstStyle/>
          <a:p>
            <a:pPr algn="l" marL="270052" indent="-135026" lvl="1">
              <a:lnSpc>
                <a:spcPts val="1500"/>
              </a:lnSpc>
              <a:buFont typeface="Arial"/>
              <a:buChar char="•"/>
            </a:pPr>
            <a:r>
              <a:rPr lang="en-US" sz="1250" spc="-25">
                <a:solidFill>
                  <a:srgbClr val="000000"/>
                </a:solidFill>
                <a:latin typeface="Bitter"/>
                <a:ea typeface="Bitter"/>
                <a:cs typeface="Bitter"/>
                <a:sym typeface="Bitter"/>
              </a:rPr>
              <a:t>Tienen relación con los problemas de combinación y cambio</a:t>
            </a:r>
          </a:p>
        </p:txBody>
      </p:sp>
      <p:sp>
        <p:nvSpPr>
          <p:cNvPr name="TextBox 30" id="30"/>
          <p:cNvSpPr txBox="true"/>
          <p:nvPr/>
        </p:nvSpPr>
        <p:spPr>
          <a:xfrm rot="0">
            <a:off x="1092635" y="2298947"/>
            <a:ext cx="5817924" cy="518824"/>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Tengo 2 factores: multiplicando (m1), multiplicador (m2) </a:t>
            </a:r>
          </a:p>
          <a:p>
            <a:pPr algn="l">
              <a:lnSpc>
                <a:spcPts val="2100"/>
              </a:lnSpc>
            </a:pPr>
            <a:r>
              <a:rPr lang="en-US" sz="1750" spc="-35">
                <a:solidFill>
                  <a:srgbClr val="000000"/>
                </a:solidFill>
                <a:latin typeface="Bitter"/>
                <a:ea typeface="Bitter"/>
                <a:cs typeface="Bitter"/>
                <a:sym typeface="Bitter"/>
              </a:rPr>
              <a:t>y un resultado (R)</a:t>
            </a:r>
          </a:p>
        </p:txBody>
      </p:sp>
      <p:sp>
        <p:nvSpPr>
          <p:cNvPr name="TextBox 31" id="31"/>
          <p:cNvSpPr txBox="true"/>
          <p:nvPr/>
        </p:nvSpPr>
        <p:spPr>
          <a:xfrm rot="0">
            <a:off x="2853656" y="4381738"/>
            <a:ext cx="3390692" cy="209550"/>
          </a:xfrm>
          <a:prstGeom prst="rect">
            <a:avLst/>
          </a:prstGeom>
        </p:spPr>
        <p:txBody>
          <a:bodyPr anchor="t" rtlCol="false" tIns="0" lIns="0" bIns="0" rIns="0">
            <a:spAutoFit/>
          </a:bodyPr>
          <a:lstStyle/>
          <a:p>
            <a:pPr algn="l">
              <a:lnSpc>
                <a:spcPts val="1620"/>
              </a:lnSpc>
            </a:pPr>
            <a:r>
              <a:rPr lang="en-US" sz="1350" spc="-27">
                <a:solidFill>
                  <a:srgbClr val="000000"/>
                </a:solidFill>
                <a:latin typeface="Bitter"/>
                <a:ea typeface="Bitter"/>
                <a:cs typeface="Bitter"/>
                <a:sym typeface="Bitter"/>
              </a:rPr>
              <a:t>¿qué tipo de problema es?</a:t>
            </a:r>
          </a:p>
        </p:txBody>
      </p:sp>
      <p:sp>
        <p:nvSpPr>
          <p:cNvPr name="TextBox 32" id="32"/>
          <p:cNvSpPr txBox="true"/>
          <p:nvPr/>
        </p:nvSpPr>
        <p:spPr>
          <a:xfrm rot="0">
            <a:off x="2889459" y="6724072"/>
            <a:ext cx="2397591" cy="571500"/>
          </a:xfrm>
          <a:prstGeom prst="rect">
            <a:avLst/>
          </a:prstGeom>
        </p:spPr>
        <p:txBody>
          <a:bodyPr anchor="t" rtlCol="false" tIns="0" lIns="0" bIns="0" rIns="0">
            <a:spAutoFit/>
          </a:bodyPr>
          <a:lstStyle/>
          <a:p>
            <a:pPr algn="l" marL="270052" indent="-135026" lvl="1">
              <a:lnSpc>
                <a:spcPts val="1500"/>
              </a:lnSpc>
              <a:buFont typeface="Arial"/>
              <a:buChar char="•"/>
            </a:pPr>
            <a:r>
              <a:rPr lang="en-US" sz="1250" spc="-25">
                <a:solidFill>
                  <a:srgbClr val="000000"/>
                </a:solidFill>
                <a:latin typeface="Bitter"/>
                <a:ea typeface="Bitter"/>
                <a:cs typeface="Bitter"/>
                <a:sym typeface="Bitter"/>
              </a:rPr>
              <a:t>Tienen relación con los problemas de comparación; las cantidades no cambian.</a:t>
            </a:r>
          </a:p>
        </p:txBody>
      </p:sp>
      <p:sp>
        <p:nvSpPr>
          <p:cNvPr name="TextBox 33" id="33"/>
          <p:cNvSpPr txBox="true"/>
          <p:nvPr/>
        </p:nvSpPr>
        <p:spPr>
          <a:xfrm rot="0">
            <a:off x="545479" y="7782344"/>
            <a:ext cx="2282838" cy="381000"/>
          </a:xfrm>
          <a:prstGeom prst="rect">
            <a:avLst/>
          </a:prstGeom>
        </p:spPr>
        <p:txBody>
          <a:bodyPr anchor="t" rtlCol="false" tIns="0" lIns="0" bIns="0" rIns="0">
            <a:spAutoFit/>
          </a:bodyPr>
          <a:lstStyle/>
          <a:p>
            <a:pPr algn="l" marL="270052" indent="-135026" lvl="1">
              <a:lnSpc>
                <a:spcPts val="1500"/>
              </a:lnSpc>
              <a:buFont typeface="Arial"/>
              <a:buChar char="•"/>
            </a:pPr>
            <a:r>
              <a:rPr lang="en-US" sz="1250" spc="-25">
                <a:solidFill>
                  <a:srgbClr val="000000"/>
                </a:solidFill>
                <a:latin typeface="Bitter"/>
                <a:ea typeface="Bitter"/>
                <a:cs typeface="Bitter"/>
                <a:sym typeface="Bitter"/>
              </a:rPr>
              <a:t>m1  y  R son de la misma naturaleza</a:t>
            </a:r>
          </a:p>
        </p:txBody>
      </p:sp>
      <p:sp>
        <p:nvSpPr>
          <p:cNvPr name="TextBox 34" id="34"/>
          <p:cNvSpPr txBox="true"/>
          <p:nvPr/>
        </p:nvSpPr>
        <p:spPr>
          <a:xfrm rot="0">
            <a:off x="2863250" y="7496594"/>
            <a:ext cx="2397591" cy="571500"/>
          </a:xfrm>
          <a:prstGeom prst="rect">
            <a:avLst/>
          </a:prstGeom>
        </p:spPr>
        <p:txBody>
          <a:bodyPr anchor="t" rtlCol="false" tIns="0" lIns="0" bIns="0" rIns="0">
            <a:spAutoFit/>
          </a:bodyPr>
          <a:lstStyle/>
          <a:p>
            <a:pPr algn="l" marL="270052" indent="-135026" lvl="1">
              <a:lnSpc>
                <a:spcPts val="1500"/>
              </a:lnSpc>
              <a:buFont typeface="Arial"/>
              <a:buChar char="•"/>
            </a:pPr>
            <a:r>
              <a:rPr lang="en-US" sz="1250" spc="-25">
                <a:solidFill>
                  <a:srgbClr val="000000"/>
                </a:solidFill>
                <a:latin typeface="Bitter"/>
                <a:ea typeface="Bitter"/>
                <a:cs typeface="Bitter"/>
                <a:sym typeface="Bitter"/>
              </a:rPr>
              <a:t>Hay una proporción entre las dos cantidades</a:t>
            </a:r>
          </a:p>
          <a:p>
            <a:pPr algn="l" marL="270052" indent="-135026" lvl="1">
              <a:lnSpc>
                <a:spcPts val="1500"/>
              </a:lnSpc>
              <a:buFont typeface="Arial"/>
              <a:buChar char="•"/>
            </a:pPr>
            <a:r>
              <a:rPr lang="en-US" sz="1250" spc="-25">
                <a:solidFill>
                  <a:srgbClr val="000000"/>
                </a:solidFill>
                <a:latin typeface="Bitter"/>
                <a:ea typeface="Bitter"/>
                <a:cs typeface="Bitter"/>
                <a:sym typeface="Bitter"/>
              </a:rPr>
              <a:t>c x E = C</a:t>
            </a:r>
          </a:p>
        </p:txBody>
      </p:sp>
      <p:sp>
        <p:nvSpPr>
          <p:cNvPr name="TextBox 35" id="35"/>
          <p:cNvSpPr txBox="true"/>
          <p:nvPr/>
        </p:nvSpPr>
        <p:spPr>
          <a:xfrm rot="0">
            <a:off x="2889459" y="8238547"/>
            <a:ext cx="2397591" cy="381000"/>
          </a:xfrm>
          <a:prstGeom prst="rect">
            <a:avLst/>
          </a:prstGeom>
        </p:spPr>
        <p:txBody>
          <a:bodyPr anchor="t" rtlCol="false" tIns="0" lIns="0" bIns="0" rIns="0">
            <a:spAutoFit/>
          </a:bodyPr>
          <a:lstStyle/>
          <a:p>
            <a:pPr algn="l" marL="270052" indent="-135026" lvl="1">
              <a:lnSpc>
                <a:spcPts val="1500"/>
              </a:lnSpc>
              <a:buFont typeface="Arial"/>
              <a:buChar char="•"/>
            </a:pPr>
            <a:r>
              <a:rPr lang="en-US" sz="1250" spc="-25">
                <a:solidFill>
                  <a:srgbClr val="000000"/>
                </a:solidFill>
                <a:latin typeface="Bitter"/>
                <a:ea typeface="Bitter"/>
                <a:cs typeface="Bitter"/>
                <a:sym typeface="Bitter"/>
              </a:rPr>
              <a:t>m2 es la proporción (E) veces más-veces menos</a:t>
            </a:r>
          </a:p>
        </p:txBody>
      </p:sp>
      <p:sp>
        <p:nvSpPr>
          <p:cNvPr name="TextBox 36" id="36"/>
          <p:cNvSpPr txBox="true"/>
          <p:nvPr/>
        </p:nvSpPr>
        <p:spPr>
          <a:xfrm rot="0">
            <a:off x="5486526" y="6914572"/>
            <a:ext cx="2397591" cy="381000"/>
          </a:xfrm>
          <a:prstGeom prst="rect">
            <a:avLst/>
          </a:prstGeom>
        </p:spPr>
        <p:txBody>
          <a:bodyPr anchor="t" rtlCol="false" tIns="0" lIns="0" bIns="0" rIns="0">
            <a:spAutoFit/>
          </a:bodyPr>
          <a:lstStyle/>
          <a:p>
            <a:pPr algn="l" marL="270052" indent="-135026" lvl="1">
              <a:lnSpc>
                <a:spcPts val="1500"/>
              </a:lnSpc>
              <a:buFont typeface="Arial"/>
              <a:buChar char="•"/>
            </a:pPr>
            <a:r>
              <a:rPr lang="en-US" sz="1250" spc="-25">
                <a:solidFill>
                  <a:srgbClr val="000000"/>
                </a:solidFill>
                <a:latin typeface="Bitter"/>
                <a:ea typeface="Bitter"/>
                <a:cs typeface="Bitter"/>
                <a:sym typeface="Bitter"/>
              </a:rPr>
              <a:t>m1 y m2 son:</a:t>
            </a:r>
          </a:p>
          <a:p>
            <a:pPr algn="l">
              <a:lnSpc>
                <a:spcPts val="1500"/>
              </a:lnSpc>
            </a:pPr>
            <a:r>
              <a:rPr lang="en-US" sz="1250" spc="-25">
                <a:solidFill>
                  <a:srgbClr val="000000"/>
                </a:solidFill>
                <a:latin typeface="Bitter"/>
                <a:ea typeface="Bitter"/>
                <a:cs typeface="Bitter"/>
                <a:sym typeface="Bitter"/>
              </a:rPr>
              <a:t>elementos a combinar</a:t>
            </a:r>
          </a:p>
        </p:txBody>
      </p:sp>
      <p:sp>
        <p:nvSpPr>
          <p:cNvPr name="TextBox 37" id="37"/>
          <p:cNvSpPr txBox="true"/>
          <p:nvPr/>
        </p:nvSpPr>
        <p:spPr>
          <a:xfrm rot="0">
            <a:off x="5486526" y="7496594"/>
            <a:ext cx="2397591" cy="381000"/>
          </a:xfrm>
          <a:prstGeom prst="rect">
            <a:avLst/>
          </a:prstGeom>
        </p:spPr>
        <p:txBody>
          <a:bodyPr anchor="t" rtlCol="false" tIns="0" lIns="0" bIns="0" rIns="0">
            <a:spAutoFit/>
          </a:bodyPr>
          <a:lstStyle/>
          <a:p>
            <a:pPr algn="l" marL="270052" indent="-135026" lvl="1">
              <a:lnSpc>
                <a:spcPts val="1500"/>
              </a:lnSpc>
              <a:buFont typeface="Arial"/>
              <a:buChar char="•"/>
            </a:pPr>
            <a:r>
              <a:rPr lang="en-US" sz="1250" spc="-25">
                <a:solidFill>
                  <a:srgbClr val="000000"/>
                </a:solidFill>
                <a:latin typeface="Bitter"/>
                <a:ea typeface="Bitter"/>
                <a:cs typeface="Bitter"/>
                <a:sym typeface="Bitter"/>
              </a:rPr>
              <a:t>R es diferente a </a:t>
            </a:r>
          </a:p>
          <a:p>
            <a:pPr algn="l">
              <a:lnSpc>
                <a:spcPts val="1500"/>
              </a:lnSpc>
            </a:pPr>
            <a:r>
              <a:rPr lang="en-US" sz="1250" spc="-25">
                <a:solidFill>
                  <a:srgbClr val="000000"/>
                </a:solidFill>
                <a:latin typeface="Bitter"/>
                <a:ea typeface="Bitter"/>
                <a:cs typeface="Bitter"/>
                <a:sym typeface="Bitter"/>
              </a:rPr>
              <a:t>los factores</a:t>
            </a:r>
          </a:p>
        </p:txBody>
      </p:sp>
      <p:sp>
        <p:nvSpPr>
          <p:cNvPr name="TextBox 38" id="38"/>
          <p:cNvSpPr txBox="true"/>
          <p:nvPr/>
        </p:nvSpPr>
        <p:spPr>
          <a:xfrm rot="0">
            <a:off x="1222411" y="9966506"/>
            <a:ext cx="2109058" cy="284281"/>
          </a:xfrm>
          <a:prstGeom prst="rect">
            <a:avLst/>
          </a:prstGeom>
        </p:spPr>
        <p:txBody>
          <a:bodyPr anchor="t" rtlCol="false" tIns="0" lIns="0" bIns="0" rIns="0">
            <a:spAutoFit/>
          </a:bodyPr>
          <a:lstStyle/>
          <a:p>
            <a:pPr algn="l">
              <a:lnSpc>
                <a:spcPts val="1197"/>
              </a:lnSpc>
            </a:pPr>
            <a:r>
              <a:rPr lang="en-US" sz="855" spc="5">
                <a:solidFill>
                  <a:srgbClr val="FF3131"/>
                </a:solidFill>
                <a:latin typeface="Loubag"/>
                <a:ea typeface="Loubag"/>
                <a:cs typeface="Loubag"/>
                <a:sym typeface="Loubag"/>
              </a:rPr>
              <a:t>CEIP IPLACEA    ALCALÁ DE HENARES</a:t>
            </a:r>
          </a:p>
          <a:p>
            <a:pPr algn="l">
              <a:lnSpc>
                <a:spcPts val="1197"/>
              </a:lnSpc>
            </a:pPr>
          </a:p>
        </p:txBody>
      </p:sp>
      <p:sp>
        <p:nvSpPr>
          <p:cNvPr name="TextBox 39" id="39"/>
          <p:cNvSpPr txBox="true"/>
          <p:nvPr/>
        </p:nvSpPr>
        <p:spPr>
          <a:xfrm rot="0">
            <a:off x="2506357" y="939681"/>
            <a:ext cx="1076583" cy="518824"/>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OPCIÓN C</a:t>
            </a:r>
          </a:p>
          <a:p>
            <a:pPr algn="l">
              <a:lnSpc>
                <a:spcPts val="2100"/>
              </a:lnSpc>
            </a:pPr>
            <a:r>
              <a:rPr lang="en-US" sz="1750" spc="-35">
                <a:solidFill>
                  <a:srgbClr val="000000"/>
                </a:solidFill>
                <a:latin typeface="Bitter"/>
                <a:ea typeface="Bitter"/>
                <a:cs typeface="Bitter"/>
                <a:sym typeface="Bitter"/>
              </a:rPr>
              <a:t>completa</a:t>
            </a:r>
          </a:p>
        </p:txBody>
      </p:sp>
      <p:sp>
        <p:nvSpPr>
          <p:cNvPr name="TextBox 40" id="40"/>
          <p:cNvSpPr txBox="true"/>
          <p:nvPr/>
        </p:nvSpPr>
        <p:spPr>
          <a:xfrm rot="0">
            <a:off x="545479" y="8363369"/>
            <a:ext cx="2397591" cy="381000"/>
          </a:xfrm>
          <a:prstGeom prst="rect">
            <a:avLst/>
          </a:prstGeom>
        </p:spPr>
        <p:txBody>
          <a:bodyPr anchor="t" rtlCol="false" tIns="0" lIns="0" bIns="0" rIns="0">
            <a:spAutoFit/>
          </a:bodyPr>
          <a:lstStyle/>
          <a:p>
            <a:pPr algn="l" marL="270052" indent="-135026" lvl="1">
              <a:lnSpc>
                <a:spcPts val="1500"/>
              </a:lnSpc>
              <a:buFont typeface="Arial"/>
              <a:buChar char="•"/>
            </a:pPr>
            <a:r>
              <a:rPr lang="en-US" sz="1250" spc="-25">
                <a:solidFill>
                  <a:srgbClr val="000000"/>
                </a:solidFill>
                <a:latin typeface="Bitter"/>
                <a:ea typeface="Bitter"/>
                <a:cs typeface="Bitter"/>
                <a:sym typeface="Bitter"/>
              </a:rPr>
              <a:t>m2 es el número de veces que tengo la cantidad</a:t>
            </a:r>
          </a:p>
        </p:txBody>
      </p:sp>
      <p:sp>
        <p:nvSpPr>
          <p:cNvPr name="TextBox 41" id="41"/>
          <p:cNvSpPr txBox="true"/>
          <p:nvPr/>
        </p:nvSpPr>
        <p:spPr>
          <a:xfrm rot="0">
            <a:off x="2943070" y="3274403"/>
            <a:ext cx="1972459" cy="342900"/>
          </a:xfrm>
          <a:prstGeom prst="rect">
            <a:avLst/>
          </a:prstGeom>
        </p:spPr>
        <p:txBody>
          <a:bodyPr anchor="t" rtlCol="false" tIns="0" lIns="0" bIns="0" rIns="0">
            <a:spAutoFit/>
          </a:bodyPr>
          <a:lstStyle/>
          <a:p>
            <a:pPr algn="l">
              <a:lnSpc>
                <a:spcPts val="2700"/>
              </a:lnSpc>
            </a:pPr>
            <a:r>
              <a:rPr lang="en-US" sz="2250" spc="-45">
                <a:solidFill>
                  <a:srgbClr val="004AAD"/>
                </a:solidFill>
                <a:latin typeface="Bitter"/>
                <a:ea typeface="Bitter"/>
                <a:cs typeface="Bitter"/>
                <a:sym typeface="Bitter"/>
              </a:rPr>
              <a:t>m1 </a:t>
            </a:r>
            <a:r>
              <a:rPr lang="en-US" sz="2250" spc="-45">
                <a:solidFill>
                  <a:srgbClr val="000000"/>
                </a:solidFill>
                <a:latin typeface="Bitter"/>
                <a:ea typeface="Bitter"/>
                <a:cs typeface="Bitter"/>
                <a:sym typeface="Bitter"/>
              </a:rPr>
              <a:t>x </a:t>
            </a:r>
            <a:r>
              <a:rPr lang="en-US" sz="2250" spc="-45">
                <a:solidFill>
                  <a:srgbClr val="004AAD"/>
                </a:solidFill>
                <a:latin typeface="Bitter"/>
                <a:ea typeface="Bitter"/>
                <a:cs typeface="Bitter"/>
                <a:sym typeface="Bitter"/>
              </a:rPr>
              <a:t>m2</a:t>
            </a:r>
            <a:r>
              <a:rPr lang="en-US" sz="2250" spc="-45">
                <a:solidFill>
                  <a:srgbClr val="000000"/>
                </a:solidFill>
                <a:latin typeface="Bitter"/>
                <a:ea typeface="Bitter"/>
                <a:cs typeface="Bitter"/>
                <a:sym typeface="Bitter"/>
              </a:rPr>
              <a:t> = </a:t>
            </a:r>
            <a:r>
              <a:rPr lang="en-US" sz="2250" spc="-45">
                <a:solidFill>
                  <a:srgbClr val="FF3131"/>
                </a:solidFill>
                <a:latin typeface="Bitter"/>
                <a:ea typeface="Bitter"/>
                <a:cs typeface="Bitter"/>
                <a:sym typeface="Bitter"/>
              </a:rPr>
              <a:t>R</a:t>
            </a:r>
          </a:p>
        </p:txBody>
      </p:sp>
      <p:sp>
        <p:nvSpPr>
          <p:cNvPr name="Freeform 42" id="42"/>
          <p:cNvSpPr/>
          <p:nvPr/>
        </p:nvSpPr>
        <p:spPr>
          <a:xfrm flipH="false" flipV="false" rot="0">
            <a:off x="1487432" y="8944394"/>
            <a:ext cx="729297" cy="471308"/>
          </a:xfrm>
          <a:custGeom>
            <a:avLst/>
            <a:gdLst/>
            <a:ahLst/>
            <a:cxnLst/>
            <a:rect r="r" b="b" t="t" l="l"/>
            <a:pathLst>
              <a:path h="471308" w="729297">
                <a:moveTo>
                  <a:pt x="0" y="0"/>
                </a:moveTo>
                <a:lnTo>
                  <a:pt x="729297" y="0"/>
                </a:lnTo>
                <a:lnTo>
                  <a:pt x="729297" y="471308"/>
                </a:lnTo>
                <a:lnTo>
                  <a:pt x="0" y="47130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3" id="43"/>
          <p:cNvSpPr/>
          <p:nvPr/>
        </p:nvSpPr>
        <p:spPr>
          <a:xfrm flipH="false" flipV="false" rot="0">
            <a:off x="3051417" y="9180048"/>
            <a:ext cx="560104" cy="361967"/>
          </a:xfrm>
          <a:custGeom>
            <a:avLst/>
            <a:gdLst/>
            <a:ahLst/>
            <a:cxnLst/>
            <a:rect r="r" b="b" t="t" l="l"/>
            <a:pathLst>
              <a:path h="361967" w="560104">
                <a:moveTo>
                  <a:pt x="0" y="0"/>
                </a:moveTo>
                <a:lnTo>
                  <a:pt x="560105" y="0"/>
                </a:lnTo>
                <a:lnTo>
                  <a:pt x="560105" y="361967"/>
                </a:lnTo>
                <a:lnTo>
                  <a:pt x="0" y="36196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4" id="44"/>
          <p:cNvSpPr/>
          <p:nvPr/>
        </p:nvSpPr>
        <p:spPr>
          <a:xfrm flipH="false" flipV="false" rot="0">
            <a:off x="3687722" y="9053735"/>
            <a:ext cx="560104" cy="361967"/>
          </a:xfrm>
          <a:custGeom>
            <a:avLst/>
            <a:gdLst/>
            <a:ahLst/>
            <a:cxnLst/>
            <a:rect r="r" b="b" t="t" l="l"/>
            <a:pathLst>
              <a:path h="361967" w="560104">
                <a:moveTo>
                  <a:pt x="0" y="0"/>
                </a:moveTo>
                <a:lnTo>
                  <a:pt x="560104" y="0"/>
                </a:lnTo>
                <a:lnTo>
                  <a:pt x="560104" y="361967"/>
                </a:lnTo>
                <a:lnTo>
                  <a:pt x="0" y="36196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5" id="45"/>
          <p:cNvSpPr/>
          <p:nvPr/>
        </p:nvSpPr>
        <p:spPr>
          <a:xfrm flipH="false" flipV="false" rot="0">
            <a:off x="3687722" y="8718814"/>
            <a:ext cx="560104" cy="361967"/>
          </a:xfrm>
          <a:custGeom>
            <a:avLst/>
            <a:gdLst/>
            <a:ahLst/>
            <a:cxnLst/>
            <a:rect r="r" b="b" t="t" l="l"/>
            <a:pathLst>
              <a:path h="361967" w="560104">
                <a:moveTo>
                  <a:pt x="0" y="0"/>
                </a:moveTo>
                <a:lnTo>
                  <a:pt x="560104" y="0"/>
                </a:lnTo>
                <a:lnTo>
                  <a:pt x="560104" y="361967"/>
                </a:lnTo>
                <a:lnTo>
                  <a:pt x="0" y="36196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46" id="46"/>
          <p:cNvSpPr/>
          <p:nvPr/>
        </p:nvSpPr>
        <p:spPr>
          <a:xfrm flipH="false" flipV="false" rot="0">
            <a:off x="3687722" y="9361032"/>
            <a:ext cx="560104" cy="361967"/>
          </a:xfrm>
          <a:custGeom>
            <a:avLst/>
            <a:gdLst/>
            <a:ahLst/>
            <a:cxnLst/>
            <a:rect r="r" b="b" t="t" l="l"/>
            <a:pathLst>
              <a:path h="361967" w="560104">
                <a:moveTo>
                  <a:pt x="0" y="0"/>
                </a:moveTo>
                <a:lnTo>
                  <a:pt x="560104" y="0"/>
                </a:lnTo>
                <a:lnTo>
                  <a:pt x="560104" y="361967"/>
                </a:lnTo>
                <a:lnTo>
                  <a:pt x="0" y="361967"/>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slides/slide11.xml><?xml version="1.0" encoding="utf-8"?>
<p:sld xmlns:p="http://schemas.openxmlformats.org/presentationml/2006/main" xmlns:a="http://schemas.openxmlformats.org/drawingml/2006/main" xmlns:r="http://schemas.openxmlformats.org/officeDocument/2006/relationships">
  <p:cSld>
    <p:bg>
      <p:bgPr>
        <a:solidFill>
          <a:srgbClr val="CBDDD1"/>
        </a:solidFill>
      </p:bgPr>
    </p:bg>
    <p:spTree>
      <p:nvGrpSpPr>
        <p:cNvPr id="1" name=""/>
        <p:cNvGrpSpPr/>
        <p:nvPr/>
      </p:nvGrpSpPr>
      <p:grpSpPr>
        <a:xfrm>
          <a:off x="0" y="0"/>
          <a:ext cx="0" cy="0"/>
          <a:chOff x="0" y="0"/>
          <a:chExt cx="0" cy="0"/>
        </a:xfrm>
      </p:grpSpPr>
      <p:grpSp>
        <p:nvGrpSpPr>
          <p:cNvPr name="Group 2" id="2"/>
          <p:cNvGrpSpPr/>
          <p:nvPr/>
        </p:nvGrpSpPr>
        <p:grpSpPr>
          <a:xfrm rot="0">
            <a:off x="473073" y="178196"/>
            <a:ext cx="6594345" cy="961121"/>
            <a:chOff x="0" y="0"/>
            <a:chExt cx="2162211" cy="315141"/>
          </a:xfrm>
        </p:grpSpPr>
        <p:sp>
          <p:nvSpPr>
            <p:cNvPr name="Freeform 3" id="3"/>
            <p:cNvSpPr/>
            <p:nvPr/>
          </p:nvSpPr>
          <p:spPr>
            <a:xfrm flipH="false" flipV="false" rot="0">
              <a:off x="0" y="0"/>
              <a:ext cx="2162211" cy="315141"/>
            </a:xfrm>
            <a:custGeom>
              <a:avLst/>
              <a:gdLst/>
              <a:ahLst/>
              <a:cxnLst/>
              <a:rect r="r" b="b" t="t" l="l"/>
              <a:pathLst>
                <a:path h="315141" w="2162211">
                  <a:moveTo>
                    <a:pt x="22306" y="0"/>
                  </a:moveTo>
                  <a:lnTo>
                    <a:pt x="2139905" y="0"/>
                  </a:lnTo>
                  <a:cubicBezTo>
                    <a:pt x="2152224" y="0"/>
                    <a:pt x="2162211" y="9987"/>
                    <a:pt x="2162211" y="22306"/>
                  </a:cubicBezTo>
                  <a:lnTo>
                    <a:pt x="2162211" y="292834"/>
                  </a:lnTo>
                  <a:cubicBezTo>
                    <a:pt x="2162211" y="305154"/>
                    <a:pt x="2152224" y="315141"/>
                    <a:pt x="2139905" y="315141"/>
                  </a:cubicBezTo>
                  <a:lnTo>
                    <a:pt x="22306" y="315141"/>
                  </a:lnTo>
                  <a:cubicBezTo>
                    <a:pt x="9987" y="315141"/>
                    <a:pt x="0" y="305154"/>
                    <a:pt x="0" y="292834"/>
                  </a:cubicBezTo>
                  <a:lnTo>
                    <a:pt x="0" y="22306"/>
                  </a:lnTo>
                  <a:cubicBezTo>
                    <a:pt x="0" y="9987"/>
                    <a:pt x="9987" y="0"/>
                    <a:pt x="22306" y="0"/>
                  </a:cubicBezTo>
                  <a:close/>
                </a:path>
              </a:pathLst>
            </a:custGeom>
            <a:solidFill>
              <a:srgbClr val="578F6A"/>
            </a:solidFill>
          </p:spPr>
        </p:sp>
        <p:sp>
          <p:nvSpPr>
            <p:cNvPr name="TextBox 4" id="4"/>
            <p:cNvSpPr txBox="true"/>
            <p:nvPr/>
          </p:nvSpPr>
          <p:spPr>
            <a:xfrm>
              <a:off x="0" y="-28575"/>
              <a:ext cx="2162211" cy="343716"/>
            </a:xfrm>
            <a:prstGeom prst="rect">
              <a:avLst/>
            </a:prstGeom>
          </p:spPr>
          <p:txBody>
            <a:bodyPr anchor="ctr" rtlCol="false" tIns="40805" lIns="40805" bIns="40805" rIns="40805"/>
            <a:lstStyle/>
            <a:p>
              <a:pPr algn="ctr">
                <a:lnSpc>
                  <a:spcPts val="2136"/>
                </a:lnSpc>
                <a:spcBef>
                  <a:spcPct val="0"/>
                </a:spcBef>
              </a:pPr>
            </a:p>
          </p:txBody>
        </p:sp>
      </p:grpSp>
      <p:grpSp>
        <p:nvGrpSpPr>
          <p:cNvPr name="Group 5" id="5"/>
          <p:cNvGrpSpPr/>
          <p:nvPr/>
        </p:nvGrpSpPr>
        <p:grpSpPr>
          <a:xfrm rot="0">
            <a:off x="638778" y="1341233"/>
            <a:ext cx="6594345" cy="2785074"/>
            <a:chOff x="0" y="0"/>
            <a:chExt cx="2162211" cy="913194"/>
          </a:xfrm>
        </p:grpSpPr>
        <p:sp>
          <p:nvSpPr>
            <p:cNvPr name="Freeform 6" id="6"/>
            <p:cNvSpPr/>
            <p:nvPr/>
          </p:nvSpPr>
          <p:spPr>
            <a:xfrm flipH="false" flipV="false" rot="0">
              <a:off x="0" y="0"/>
              <a:ext cx="2162211" cy="913194"/>
            </a:xfrm>
            <a:custGeom>
              <a:avLst/>
              <a:gdLst/>
              <a:ahLst/>
              <a:cxnLst/>
              <a:rect r="r" b="b" t="t" l="l"/>
              <a:pathLst>
                <a:path h="913194" w="2162211">
                  <a:moveTo>
                    <a:pt x="22306" y="0"/>
                  </a:moveTo>
                  <a:lnTo>
                    <a:pt x="2139905" y="0"/>
                  </a:lnTo>
                  <a:cubicBezTo>
                    <a:pt x="2152224" y="0"/>
                    <a:pt x="2162211" y="9987"/>
                    <a:pt x="2162211" y="22306"/>
                  </a:cubicBezTo>
                  <a:lnTo>
                    <a:pt x="2162211" y="890888"/>
                  </a:lnTo>
                  <a:cubicBezTo>
                    <a:pt x="2162211" y="903207"/>
                    <a:pt x="2152224" y="913194"/>
                    <a:pt x="2139905" y="913194"/>
                  </a:cubicBezTo>
                  <a:lnTo>
                    <a:pt x="22306" y="913194"/>
                  </a:lnTo>
                  <a:cubicBezTo>
                    <a:pt x="9987" y="913194"/>
                    <a:pt x="0" y="903207"/>
                    <a:pt x="0" y="890888"/>
                  </a:cubicBezTo>
                  <a:lnTo>
                    <a:pt x="0" y="22306"/>
                  </a:lnTo>
                  <a:cubicBezTo>
                    <a:pt x="0" y="9987"/>
                    <a:pt x="9987" y="0"/>
                    <a:pt x="22306" y="0"/>
                  </a:cubicBezTo>
                  <a:close/>
                </a:path>
              </a:pathLst>
            </a:custGeom>
            <a:solidFill>
              <a:srgbClr val="F6F6E9"/>
            </a:solidFill>
          </p:spPr>
        </p:sp>
        <p:sp>
          <p:nvSpPr>
            <p:cNvPr name="TextBox 7" id="7"/>
            <p:cNvSpPr txBox="true"/>
            <p:nvPr/>
          </p:nvSpPr>
          <p:spPr>
            <a:xfrm>
              <a:off x="0" y="-28575"/>
              <a:ext cx="2162211" cy="941769"/>
            </a:xfrm>
            <a:prstGeom prst="rect">
              <a:avLst/>
            </a:prstGeom>
          </p:spPr>
          <p:txBody>
            <a:bodyPr anchor="ctr" rtlCol="false" tIns="40805" lIns="40805" bIns="40805" rIns="40805"/>
            <a:lstStyle/>
            <a:p>
              <a:pPr algn="ctr">
                <a:lnSpc>
                  <a:spcPts val="2136"/>
                </a:lnSpc>
                <a:spcBef>
                  <a:spcPct val="0"/>
                </a:spcBef>
              </a:pPr>
            </a:p>
          </p:txBody>
        </p:sp>
      </p:grpSp>
      <p:grpSp>
        <p:nvGrpSpPr>
          <p:cNvPr name="Group 8" id="8"/>
          <p:cNvGrpSpPr/>
          <p:nvPr/>
        </p:nvGrpSpPr>
        <p:grpSpPr>
          <a:xfrm rot="0">
            <a:off x="638778" y="4323827"/>
            <a:ext cx="6594345" cy="1680609"/>
            <a:chOff x="0" y="0"/>
            <a:chExt cx="2162211" cy="551053"/>
          </a:xfrm>
        </p:grpSpPr>
        <p:sp>
          <p:nvSpPr>
            <p:cNvPr name="Freeform 9" id="9"/>
            <p:cNvSpPr/>
            <p:nvPr/>
          </p:nvSpPr>
          <p:spPr>
            <a:xfrm flipH="false" flipV="false" rot="0">
              <a:off x="0" y="0"/>
              <a:ext cx="2162211" cy="551053"/>
            </a:xfrm>
            <a:custGeom>
              <a:avLst/>
              <a:gdLst/>
              <a:ahLst/>
              <a:cxnLst/>
              <a:rect r="r" b="b" t="t" l="l"/>
              <a:pathLst>
                <a:path h="551053" w="2162211">
                  <a:moveTo>
                    <a:pt x="22306" y="0"/>
                  </a:moveTo>
                  <a:lnTo>
                    <a:pt x="2139905" y="0"/>
                  </a:lnTo>
                  <a:cubicBezTo>
                    <a:pt x="2152224" y="0"/>
                    <a:pt x="2162211" y="9987"/>
                    <a:pt x="2162211" y="22306"/>
                  </a:cubicBezTo>
                  <a:lnTo>
                    <a:pt x="2162211" y="528746"/>
                  </a:lnTo>
                  <a:cubicBezTo>
                    <a:pt x="2162211" y="541066"/>
                    <a:pt x="2152224" y="551053"/>
                    <a:pt x="2139905" y="551053"/>
                  </a:cubicBezTo>
                  <a:lnTo>
                    <a:pt x="22306" y="551053"/>
                  </a:lnTo>
                  <a:cubicBezTo>
                    <a:pt x="9987" y="551053"/>
                    <a:pt x="0" y="541066"/>
                    <a:pt x="0" y="528746"/>
                  </a:cubicBezTo>
                  <a:lnTo>
                    <a:pt x="0" y="22306"/>
                  </a:lnTo>
                  <a:cubicBezTo>
                    <a:pt x="0" y="9987"/>
                    <a:pt x="9987" y="0"/>
                    <a:pt x="22306" y="0"/>
                  </a:cubicBezTo>
                  <a:close/>
                </a:path>
              </a:pathLst>
            </a:custGeom>
            <a:solidFill>
              <a:srgbClr val="F6F6E9"/>
            </a:solidFill>
          </p:spPr>
        </p:sp>
        <p:sp>
          <p:nvSpPr>
            <p:cNvPr name="TextBox 10" id="10"/>
            <p:cNvSpPr txBox="true"/>
            <p:nvPr/>
          </p:nvSpPr>
          <p:spPr>
            <a:xfrm>
              <a:off x="0" y="-28575"/>
              <a:ext cx="2162211" cy="579628"/>
            </a:xfrm>
            <a:prstGeom prst="rect">
              <a:avLst/>
            </a:prstGeom>
          </p:spPr>
          <p:txBody>
            <a:bodyPr anchor="ctr" rtlCol="false" tIns="40805" lIns="40805" bIns="40805" rIns="40805"/>
            <a:lstStyle/>
            <a:p>
              <a:pPr algn="ctr">
                <a:lnSpc>
                  <a:spcPts val="2136"/>
                </a:lnSpc>
                <a:spcBef>
                  <a:spcPct val="0"/>
                </a:spcBef>
              </a:pPr>
            </a:p>
          </p:txBody>
        </p:sp>
      </p:grpSp>
      <p:sp>
        <p:nvSpPr>
          <p:cNvPr name="Freeform 11" id="11"/>
          <p:cNvSpPr/>
          <p:nvPr/>
        </p:nvSpPr>
        <p:spPr>
          <a:xfrm flipH="false" flipV="false" rot="0">
            <a:off x="2296532" y="2154648"/>
            <a:ext cx="661176" cy="661176"/>
          </a:xfrm>
          <a:custGeom>
            <a:avLst/>
            <a:gdLst/>
            <a:ahLst/>
            <a:cxnLst/>
            <a:rect r="r" b="b" t="t" l="l"/>
            <a:pathLst>
              <a:path h="661176" w="661176">
                <a:moveTo>
                  <a:pt x="0" y="0"/>
                </a:moveTo>
                <a:lnTo>
                  <a:pt x="661176" y="0"/>
                </a:lnTo>
                <a:lnTo>
                  <a:pt x="661176" y="661176"/>
                </a:lnTo>
                <a:lnTo>
                  <a:pt x="0" y="6611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1260555" y="2070370"/>
            <a:ext cx="817663" cy="829732"/>
          </a:xfrm>
          <a:custGeom>
            <a:avLst/>
            <a:gdLst/>
            <a:ahLst/>
            <a:cxnLst/>
            <a:rect r="r" b="b" t="t" l="l"/>
            <a:pathLst>
              <a:path h="829732" w="817663">
                <a:moveTo>
                  <a:pt x="0" y="0"/>
                </a:moveTo>
                <a:lnTo>
                  <a:pt x="817663" y="0"/>
                </a:lnTo>
                <a:lnTo>
                  <a:pt x="817663" y="829732"/>
                </a:lnTo>
                <a:lnTo>
                  <a:pt x="0" y="8297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3258121" y="2070370"/>
            <a:ext cx="817663" cy="829732"/>
          </a:xfrm>
          <a:custGeom>
            <a:avLst/>
            <a:gdLst/>
            <a:ahLst/>
            <a:cxnLst/>
            <a:rect r="r" b="b" t="t" l="l"/>
            <a:pathLst>
              <a:path h="829732" w="817663">
                <a:moveTo>
                  <a:pt x="0" y="0"/>
                </a:moveTo>
                <a:lnTo>
                  <a:pt x="817662" y="0"/>
                </a:lnTo>
                <a:lnTo>
                  <a:pt x="817662" y="829732"/>
                </a:lnTo>
                <a:lnTo>
                  <a:pt x="0" y="8297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5058259" y="2070370"/>
            <a:ext cx="817663" cy="829732"/>
          </a:xfrm>
          <a:custGeom>
            <a:avLst/>
            <a:gdLst/>
            <a:ahLst/>
            <a:cxnLst/>
            <a:rect r="r" b="b" t="t" l="l"/>
            <a:pathLst>
              <a:path h="829732" w="817663">
                <a:moveTo>
                  <a:pt x="0" y="0"/>
                </a:moveTo>
                <a:lnTo>
                  <a:pt x="817663" y="0"/>
                </a:lnTo>
                <a:lnTo>
                  <a:pt x="817663" y="829732"/>
                </a:lnTo>
                <a:lnTo>
                  <a:pt x="0" y="8297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4313190" y="2339375"/>
            <a:ext cx="506944" cy="294028"/>
          </a:xfrm>
          <a:custGeom>
            <a:avLst/>
            <a:gdLst/>
            <a:ahLst/>
            <a:cxnLst/>
            <a:rect r="r" b="b" t="t" l="l"/>
            <a:pathLst>
              <a:path h="294028" w="506944">
                <a:moveTo>
                  <a:pt x="0" y="0"/>
                </a:moveTo>
                <a:lnTo>
                  <a:pt x="506944" y="0"/>
                </a:lnTo>
                <a:lnTo>
                  <a:pt x="506944" y="294027"/>
                </a:lnTo>
                <a:lnTo>
                  <a:pt x="0" y="29402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aphicFrame>
        <p:nvGraphicFramePr>
          <p:cNvPr name="Table 16" id="16"/>
          <p:cNvGraphicFramePr>
            <a:graphicFrameLocks noGrp="true"/>
          </p:cNvGraphicFramePr>
          <p:nvPr/>
        </p:nvGraphicFramePr>
        <p:xfrm>
          <a:off x="2576534" y="7221779"/>
          <a:ext cx="3074825" cy="2246638"/>
        </p:xfrm>
        <a:graphic>
          <a:graphicData uri="http://schemas.openxmlformats.org/drawingml/2006/table">
            <a:tbl>
              <a:tblPr/>
              <a:tblGrid>
                <a:gridCol w="768706"/>
                <a:gridCol w="724612"/>
                <a:gridCol w="812800"/>
                <a:gridCol w="768706"/>
              </a:tblGrid>
              <a:tr h="489134">
                <a:tc gridSpan="4">
                  <a:txBody>
                    <a:bodyPr anchor="t" rtlCol="false"/>
                    <a:lstStyle/>
                    <a:p>
                      <a:pPr algn="l">
                        <a:lnSpc>
                          <a:spcPts val="168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l">
                        <a:lnSpc>
                          <a:spcPts val="168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l">
                        <a:lnSpc>
                          <a:spcPts val="168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l">
                        <a:lnSpc>
                          <a:spcPts val="168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6781">
                <a:tc>
                  <a:txBody>
                    <a:bodyPr anchor="t" rtlCol="false"/>
                    <a:lstStyle/>
                    <a:p>
                      <a:pPr algn="l">
                        <a:lnSpc>
                          <a:spcPts val="79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p>
                      <a:pPr algn="l">
                        <a:lnSpc>
                          <a:spcPts val="979"/>
                        </a:lnSpc>
                      </a:pPr>
                      <a:r>
                        <a:rPr lang="en-US" sz="699">
                          <a:solidFill>
                            <a:srgbClr val="000000"/>
                          </a:solidFill>
                          <a:latin typeface="Dekko"/>
                          <a:ea typeface="Dekko"/>
                          <a:cs typeface="Dekko"/>
                          <a:sym typeface="Dekko"/>
                        </a:rPr>
                        <a:t>   </a:t>
                      </a:r>
                    </a:p>
                    <a:p>
                      <a:pPr algn="l">
                        <a:lnSpc>
                          <a:spcPts val="979"/>
                        </a:lnSpc>
                      </a:pPr>
                      <a:r>
                        <a:rPr lang="en-US" sz="699">
                          <a:solidFill>
                            <a:srgbClr val="000000"/>
                          </a:solidFill>
                          <a:latin typeface="Dekko"/>
                          <a:ea typeface="Dekko"/>
                          <a:cs typeface="Dekko"/>
                          <a:sym typeface="Dekko"/>
                        </a:rPr>
                        <a:t>  </a:t>
                      </a:r>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3925">
                <a:tc>
                  <a:txBody>
                    <a:bodyPr anchor="t" rtlCol="false"/>
                    <a:lstStyle/>
                    <a:p>
                      <a:pPr algn="l">
                        <a:lnSpc>
                          <a:spcPts val="79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626798">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867"/>
                        </a:lnSpc>
                        <a:defRPr/>
                      </a:pPr>
                      <a:endParaRPr lang="en-US" sz="1100"/>
                    </a:p>
                    <a:p>
                      <a:pPr algn="l">
                        <a:lnSpc>
                          <a:spcPts val="867"/>
                        </a:lnSpc>
                      </a:pPr>
                      <a:r>
                        <a:rPr lang="en-US" sz="699">
                          <a:solidFill>
                            <a:srgbClr val="000000"/>
                          </a:solidFill>
                          <a:latin typeface="Dekko"/>
                          <a:ea typeface="Dekko"/>
                          <a:cs typeface="Dekko"/>
                          <a:sym typeface="Dekko"/>
                        </a:rPr>
                        <a:t>   </a:t>
                      </a:r>
                    </a:p>
                    <a:p>
                      <a:pPr algn="l">
                        <a:lnSpc>
                          <a:spcPts val="867"/>
                        </a:lnSpc>
                      </a:pPr>
                      <a:r>
                        <a:rPr lang="en-US" sz="699">
                          <a:solidFill>
                            <a:srgbClr val="000000"/>
                          </a:solidFill>
                          <a:latin typeface="Dekko"/>
                          <a:ea typeface="Dekko"/>
                          <a:cs typeface="Dekko"/>
                          <a:sym typeface="Dekko"/>
                        </a:rPr>
                        <a:t>  </a:t>
                      </a:r>
                    </a:p>
                  </a:txBody>
                  <a:tcPr marL="66675" marR="66675" marT="66675" marB="66675" anchor="t">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p>
                      <a:pPr algn="l">
                        <a:lnSpc>
                          <a:spcPts val="979"/>
                        </a:lnSpc>
                      </a:pPr>
                      <a:r>
                        <a:rPr lang="en-US" sz="699">
                          <a:solidFill>
                            <a:srgbClr val="000000"/>
                          </a:solidFill>
                          <a:latin typeface="Dekko"/>
                          <a:ea typeface="Dekko"/>
                          <a:cs typeface="Dekko"/>
                          <a:sym typeface="Dekko"/>
                        </a:rPr>
                        <a:t>   </a:t>
                      </a:r>
                    </a:p>
                    <a:p>
                      <a:pPr algn="l">
                        <a:lnSpc>
                          <a:spcPts val="979"/>
                        </a:lnSpc>
                      </a:pPr>
                      <a:r>
                        <a:rPr lang="en-US" sz="699">
                          <a:solidFill>
                            <a:srgbClr val="000000"/>
                          </a:solidFill>
                          <a:latin typeface="Dekko"/>
                          <a:ea typeface="Dekko"/>
                          <a:cs typeface="Dekko"/>
                          <a:sym typeface="Dekko"/>
                        </a:rPr>
                        <a:t>  </a:t>
                      </a:r>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p>
                      <a:pPr algn="l">
                        <a:lnSpc>
                          <a:spcPts val="979"/>
                        </a:lnSpc>
                      </a:pPr>
                      <a:r>
                        <a:rPr lang="en-US" sz="699">
                          <a:solidFill>
                            <a:srgbClr val="000000"/>
                          </a:solidFill>
                          <a:latin typeface="Dekko"/>
                          <a:ea typeface="Dekko"/>
                          <a:cs typeface="Dekko"/>
                          <a:sym typeface="Dekko"/>
                        </a:rPr>
                        <a:t>   </a:t>
                      </a:r>
                    </a:p>
                    <a:p>
                      <a:pPr algn="l">
                        <a:lnSpc>
                          <a:spcPts val="979"/>
                        </a:lnSpc>
                      </a:pPr>
                      <a:r>
                        <a:rPr lang="en-US" sz="699">
                          <a:solidFill>
                            <a:srgbClr val="000000"/>
                          </a:solidFill>
                          <a:latin typeface="Dekko"/>
                          <a:ea typeface="Dekko"/>
                          <a:cs typeface="Dekko"/>
                          <a:sym typeface="Dekko"/>
                        </a:rPr>
                        <a:t>  </a:t>
                      </a:r>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sp>
        <p:nvSpPr>
          <p:cNvPr name="Freeform 17" id="17"/>
          <p:cNvSpPr/>
          <p:nvPr/>
        </p:nvSpPr>
        <p:spPr>
          <a:xfrm flipH="false" flipV="false" rot="-5400000">
            <a:off x="137865" y="5146508"/>
            <a:ext cx="354669" cy="354669"/>
          </a:xfrm>
          <a:custGeom>
            <a:avLst/>
            <a:gdLst/>
            <a:ahLst/>
            <a:cxnLst/>
            <a:rect r="r" b="b" t="t" l="l"/>
            <a:pathLst>
              <a:path h="354669" w="354669">
                <a:moveTo>
                  <a:pt x="0" y="0"/>
                </a:moveTo>
                <a:lnTo>
                  <a:pt x="354669" y="0"/>
                </a:lnTo>
                <a:lnTo>
                  <a:pt x="354669" y="354670"/>
                </a:lnTo>
                <a:lnTo>
                  <a:pt x="0" y="354670"/>
                </a:lnTo>
                <a:lnTo>
                  <a:pt x="0" y="0"/>
                </a:lnTo>
                <a:close/>
              </a:path>
            </a:pathLst>
          </a:custGeom>
          <a:blipFill>
            <a:blip r:embed="rId8"/>
            <a:stretch>
              <a:fillRect l="0" t="0" r="0" b="0"/>
            </a:stretch>
          </a:blipFill>
        </p:spPr>
      </p:sp>
      <p:sp>
        <p:nvSpPr>
          <p:cNvPr name="TextBox 18" id="18"/>
          <p:cNvSpPr txBox="true"/>
          <p:nvPr/>
        </p:nvSpPr>
        <p:spPr>
          <a:xfrm rot="0">
            <a:off x="4289338" y="10193367"/>
            <a:ext cx="3138755" cy="202286"/>
          </a:xfrm>
          <a:prstGeom prst="rect">
            <a:avLst/>
          </a:prstGeom>
        </p:spPr>
        <p:txBody>
          <a:bodyPr anchor="t" rtlCol="false" tIns="0" lIns="0" bIns="0" rIns="0">
            <a:spAutoFit/>
          </a:bodyPr>
          <a:lstStyle/>
          <a:p>
            <a:pPr algn="l">
              <a:lnSpc>
                <a:spcPts val="1782"/>
              </a:lnSpc>
            </a:pPr>
            <a:r>
              <a:rPr lang="en-US" sz="1273" spc="8">
                <a:solidFill>
                  <a:srgbClr val="149008"/>
                </a:solidFill>
                <a:latin typeface="Loubag"/>
                <a:ea typeface="Loubag"/>
                <a:cs typeface="Loubag"/>
                <a:sym typeface="Loubag"/>
              </a:rPr>
              <a:t>Autora: Belén Dávila Arias</a:t>
            </a:r>
          </a:p>
        </p:txBody>
      </p:sp>
      <p:sp>
        <p:nvSpPr>
          <p:cNvPr name="Freeform 19" id="19"/>
          <p:cNvSpPr/>
          <p:nvPr/>
        </p:nvSpPr>
        <p:spPr>
          <a:xfrm flipH="false" flipV="false" rot="0">
            <a:off x="6611466" y="10212417"/>
            <a:ext cx="745711" cy="271168"/>
          </a:xfrm>
          <a:custGeom>
            <a:avLst/>
            <a:gdLst/>
            <a:ahLst/>
            <a:cxnLst/>
            <a:rect r="r" b="b" t="t" l="l"/>
            <a:pathLst>
              <a:path h="271168" w="745711">
                <a:moveTo>
                  <a:pt x="0" y="0"/>
                </a:moveTo>
                <a:lnTo>
                  <a:pt x="745711" y="0"/>
                </a:lnTo>
                <a:lnTo>
                  <a:pt x="745711" y="271168"/>
                </a:lnTo>
                <a:lnTo>
                  <a:pt x="0" y="271168"/>
                </a:lnTo>
                <a:lnTo>
                  <a:pt x="0" y="0"/>
                </a:lnTo>
                <a:close/>
              </a:path>
            </a:pathLst>
          </a:custGeom>
          <a:blipFill>
            <a:blip r:embed="rId9"/>
            <a:stretch>
              <a:fillRect l="0" t="0" r="0" b="0"/>
            </a:stretch>
          </a:blipFill>
        </p:spPr>
      </p:sp>
      <p:sp>
        <p:nvSpPr>
          <p:cNvPr name="Freeform 20" id="20"/>
          <p:cNvSpPr/>
          <p:nvPr/>
        </p:nvSpPr>
        <p:spPr>
          <a:xfrm flipH="false" flipV="false" rot="0">
            <a:off x="5986332" y="4374950"/>
            <a:ext cx="774463" cy="771559"/>
          </a:xfrm>
          <a:custGeom>
            <a:avLst/>
            <a:gdLst/>
            <a:ahLst/>
            <a:cxnLst/>
            <a:rect r="r" b="b" t="t" l="l"/>
            <a:pathLst>
              <a:path h="771559" w="774463">
                <a:moveTo>
                  <a:pt x="0" y="0"/>
                </a:moveTo>
                <a:lnTo>
                  <a:pt x="774463" y="0"/>
                </a:lnTo>
                <a:lnTo>
                  <a:pt x="774463" y="771558"/>
                </a:lnTo>
                <a:lnTo>
                  <a:pt x="0" y="771558"/>
                </a:lnTo>
                <a:lnTo>
                  <a:pt x="0"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TextBox 21" id="21"/>
          <p:cNvSpPr txBox="true"/>
          <p:nvPr/>
        </p:nvSpPr>
        <p:spPr>
          <a:xfrm rot="0">
            <a:off x="902118" y="322102"/>
            <a:ext cx="5901882" cy="723653"/>
          </a:xfrm>
          <a:prstGeom prst="rect">
            <a:avLst/>
          </a:prstGeom>
        </p:spPr>
        <p:txBody>
          <a:bodyPr anchor="t" rtlCol="false" tIns="0" lIns="0" bIns="0" rIns="0">
            <a:spAutoFit/>
          </a:bodyPr>
          <a:lstStyle/>
          <a:p>
            <a:pPr algn="ctr">
              <a:lnSpc>
                <a:spcPts val="2813"/>
              </a:lnSpc>
            </a:pPr>
            <a:r>
              <a:rPr lang="en-US" sz="2467">
                <a:solidFill>
                  <a:srgbClr val="F6F6E9"/>
                </a:solidFill>
                <a:latin typeface="Lilita One"/>
                <a:ea typeface="Lilita One"/>
                <a:cs typeface="Lilita One"/>
                <a:sym typeface="Lilita One"/>
              </a:rPr>
              <a:t>OPCION A: CUANDO </a:t>
            </a:r>
            <a:r>
              <a:rPr lang="en-US" sz="2467">
                <a:solidFill>
                  <a:srgbClr val="004AAD"/>
                </a:solidFill>
                <a:latin typeface="Lilita One"/>
                <a:ea typeface="Lilita One"/>
                <a:cs typeface="Lilita One"/>
                <a:sym typeface="Lilita One"/>
              </a:rPr>
              <a:t>NO</a:t>
            </a:r>
            <a:r>
              <a:rPr lang="en-US" sz="2467">
                <a:solidFill>
                  <a:srgbClr val="F6F6E9"/>
                </a:solidFill>
                <a:latin typeface="Lilita One"/>
                <a:ea typeface="Lilita One"/>
                <a:cs typeface="Lilita One"/>
                <a:sym typeface="Lilita One"/>
              </a:rPr>
              <a:t> HAY QUE COMPARAR</a:t>
            </a:r>
          </a:p>
        </p:txBody>
      </p:sp>
      <p:sp>
        <p:nvSpPr>
          <p:cNvPr name="TextBox 22" id="22"/>
          <p:cNvSpPr txBox="true"/>
          <p:nvPr/>
        </p:nvSpPr>
        <p:spPr>
          <a:xfrm rot="0">
            <a:off x="1260555" y="4497979"/>
            <a:ext cx="4605053" cy="1297059"/>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Pienso la operación. </a:t>
            </a:r>
          </a:p>
          <a:p>
            <a:pPr algn="l" marL="378000" indent="-189000" lvl="1">
              <a:lnSpc>
                <a:spcPts val="2100"/>
              </a:lnSpc>
              <a:buAutoNum type="arabicPeriod" startAt="1"/>
            </a:pPr>
            <a:r>
              <a:rPr lang="en-US" sz="1750" spc="-35">
                <a:solidFill>
                  <a:srgbClr val="000000"/>
                </a:solidFill>
                <a:latin typeface="Bitter"/>
                <a:ea typeface="Bitter"/>
                <a:cs typeface="Bitter"/>
                <a:sym typeface="Bitter"/>
              </a:rPr>
              <a:t>Me fijo dónde está la pregunta que tengo que contestar.</a:t>
            </a:r>
          </a:p>
          <a:p>
            <a:pPr algn="l" marL="378000" indent="-189000" lvl="1">
              <a:lnSpc>
                <a:spcPts val="2100"/>
              </a:lnSpc>
              <a:buAutoNum type="arabicPeriod" startAt="1"/>
            </a:pPr>
            <a:r>
              <a:rPr lang="en-US" sz="1750" spc="-35">
                <a:solidFill>
                  <a:srgbClr val="000000"/>
                </a:solidFill>
                <a:latin typeface="Bitter"/>
                <a:ea typeface="Bitter"/>
                <a:cs typeface="Bitter"/>
                <a:sym typeface="Bitter"/>
              </a:rPr>
              <a:t>Pienso la operación que resuelve el problema.</a:t>
            </a:r>
          </a:p>
        </p:txBody>
      </p:sp>
      <p:sp>
        <p:nvSpPr>
          <p:cNvPr name="TextBox 23" id="23"/>
          <p:cNvSpPr txBox="true"/>
          <p:nvPr/>
        </p:nvSpPr>
        <p:spPr>
          <a:xfrm rot="0">
            <a:off x="1260555" y="1459745"/>
            <a:ext cx="5714970" cy="518824"/>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Completo los datos que tengo y el signo de la operación.</a:t>
            </a:r>
          </a:p>
          <a:p>
            <a:pPr algn="l">
              <a:lnSpc>
                <a:spcPts val="2100"/>
              </a:lnSpc>
            </a:pPr>
            <a:r>
              <a:rPr lang="en-US" sz="1750" spc="-35">
                <a:solidFill>
                  <a:srgbClr val="000000"/>
                </a:solidFill>
                <a:latin typeface="Bitter"/>
                <a:ea typeface="Bitter"/>
                <a:cs typeface="Bitter"/>
                <a:sym typeface="Bitter"/>
              </a:rPr>
              <a:t>Me fijo en qué lugar está el dato que no sé (?).</a:t>
            </a:r>
          </a:p>
        </p:txBody>
      </p:sp>
      <p:sp>
        <p:nvSpPr>
          <p:cNvPr name="TextBox 24" id="24"/>
          <p:cNvSpPr txBox="true"/>
          <p:nvPr/>
        </p:nvSpPr>
        <p:spPr>
          <a:xfrm rot="0">
            <a:off x="1263660" y="6865361"/>
            <a:ext cx="5700573"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Resuelvo la operación y escribo la solución.</a:t>
            </a:r>
          </a:p>
        </p:txBody>
      </p:sp>
      <p:sp>
        <p:nvSpPr>
          <p:cNvPr name="TextBox 25" id="25"/>
          <p:cNvSpPr txBox="true"/>
          <p:nvPr/>
        </p:nvSpPr>
        <p:spPr>
          <a:xfrm rot="0">
            <a:off x="802003" y="9707327"/>
            <a:ext cx="5700573"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Solución: ___________________________________________</a:t>
            </a:r>
          </a:p>
        </p:txBody>
      </p:sp>
      <p:sp>
        <p:nvSpPr>
          <p:cNvPr name="TextBox 26" id="26"/>
          <p:cNvSpPr txBox="true"/>
          <p:nvPr/>
        </p:nvSpPr>
        <p:spPr>
          <a:xfrm rot="-5400000">
            <a:off x="-1283266" y="3105192"/>
            <a:ext cx="3446892" cy="477616"/>
          </a:xfrm>
          <a:prstGeom prst="rect">
            <a:avLst/>
          </a:prstGeom>
        </p:spPr>
        <p:txBody>
          <a:bodyPr anchor="t" rtlCol="false" tIns="0" lIns="0" bIns="0" rIns="0">
            <a:spAutoFit/>
          </a:bodyPr>
          <a:lstStyle/>
          <a:p>
            <a:pPr algn="l">
              <a:lnSpc>
                <a:spcPts val="1957"/>
              </a:lnSpc>
            </a:pPr>
            <a:r>
              <a:rPr lang="en-US" sz="1398" spc="9">
                <a:solidFill>
                  <a:srgbClr val="FF3131"/>
                </a:solidFill>
                <a:latin typeface="Loubag"/>
                <a:ea typeface="Loubag"/>
                <a:cs typeface="Loubag"/>
                <a:sym typeface="Loubag"/>
              </a:rPr>
              <a:t>CEIP IPLACEA    ALCALÁ DE HENARES</a:t>
            </a:r>
          </a:p>
          <a:p>
            <a:pPr algn="l">
              <a:lnSpc>
                <a:spcPts val="1957"/>
              </a:lnSpc>
            </a:pPr>
          </a:p>
        </p:txBody>
      </p:sp>
      <p:sp>
        <p:nvSpPr>
          <p:cNvPr name="TextBox 27" id="27"/>
          <p:cNvSpPr txBox="true"/>
          <p:nvPr/>
        </p:nvSpPr>
        <p:spPr>
          <a:xfrm rot="0">
            <a:off x="756000" y="1439787"/>
            <a:ext cx="381541" cy="538782"/>
          </a:xfrm>
          <a:prstGeom prst="rect">
            <a:avLst/>
          </a:prstGeom>
        </p:spPr>
        <p:txBody>
          <a:bodyPr anchor="t" rtlCol="false" tIns="0" lIns="0" bIns="0" rIns="0">
            <a:spAutoFit/>
          </a:bodyPr>
          <a:lstStyle/>
          <a:p>
            <a:pPr algn="ctr">
              <a:lnSpc>
                <a:spcPts val="4219"/>
              </a:lnSpc>
            </a:pPr>
            <a:r>
              <a:rPr lang="en-US" sz="3701">
                <a:solidFill>
                  <a:srgbClr val="272727"/>
                </a:solidFill>
                <a:latin typeface="Lilita One"/>
                <a:ea typeface="Lilita One"/>
                <a:cs typeface="Lilita One"/>
                <a:sym typeface="Lilita One"/>
              </a:rPr>
              <a:t>3</a:t>
            </a:r>
          </a:p>
        </p:txBody>
      </p:sp>
      <p:sp>
        <p:nvSpPr>
          <p:cNvPr name="TextBox 28" id="28"/>
          <p:cNvSpPr txBox="true"/>
          <p:nvPr/>
        </p:nvSpPr>
        <p:spPr>
          <a:xfrm rot="0">
            <a:off x="717089" y="4326331"/>
            <a:ext cx="381541" cy="538804"/>
          </a:xfrm>
          <a:prstGeom prst="rect">
            <a:avLst/>
          </a:prstGeom>
        </p:spPr>
        <p:txBody>
          <a:bodyPr anchor="t" rtlCol="false" tIns="0" lIns="0" bIns="0" rIns="0">
            <a:spAutoFit/>
          </a:bodyPr>
          <a:lstStyle/>
          <a:p>
            <a:pPr algn="ctr">
              <a:lnSpc>
                <a:spcPts val="4219"/>
              </a:lnSpc>
            </a:pPr>
            <a:r>
              <a:rPr lang="en-US" sz="3701">
                <a:solidFill>
                  <a:srgbClr val="272727"/>
                </a:solidFill>
                <a:latin typeface="Lilita One"/>
                <a:ea typeface="Lilita One"/>
                <a:cs typeface="Lilita One"/>
                <a:sym typeface="Lilita One"/>
              </a:rPr>
              <a:t>4</a:t>
            </a:r>
          </a:p>
        </p:txBody>
      </p:sp>
      <p:sp>
        <p:nvSpPr>
          <p:cNvPr name="TextBox 29" id="29"/>
          <p:cNvSpPr txBox="true"/>
          <p:nvPr/>
        </p:nvSpPr>
        <p:spPr>
          <a:xfrm rot="0">
            <a:off x="717089" y="6682975"/>
            <a:ext cx="381541" cy="538804"/>
          </a:xfrm>
          <a:prstGeom prst="rect">
            <a:avLst/>
          </a:prstGeom>
        </p:spPr>
        <p:txBody>
          <a:bodyPr anchor="t" rtlCol="false" tIns="0" lIns="0" bIns="0" rIns="0">
            <a:spAutoFit/>
          </a:bodyPr>
          <a:lstStyle/>
          <a:p>
            <a:pPr algn="ctr">
              <a:lnSpc>
                <a:spcPts val="4219"/>
              </a:lnSpc>
            </a:pPr>
            <a:r>
              <a:rPr lang="en-US" sz="3701">
                <a:solidFill>
                  <a:srgbClr val="272727"/>
                </a:solidFill>
                <a:latin typeface="Lilita One"/>
                <a:ea typeface="Lilita One"/>
                <a:cs typeface="Lilita One"/>
                <a:sym typeface="Lilita One"/>
              </a:rPr>
              <a:t>5</a:t>
            </a:r>
          </a:p>
        </p:txBody>
      </p:sp>
      <p:grpSp>
        <p:nvGrpSpPr>
          <p:cNvPr name="Group 30" id="30"/>
          <p:cNvGrpSpPr/>
          <p:nvPr/>
        </p:nvGrpSpPr>
        <p:grpSpPr>
          <a:xfrm rot="0">
            <a:off x="583517" y="6185411"/>
            <a:ext cx="6649606" cy="3893655"/>
            <a:chOff x="0" y="0"/>
            <a:chExt cx="2180331" cy="1276686"/>
          </a:xfrm>
        </p:grpSpPr>
        <p:sp>
          <p:nvSpPr>
            <p:cNvPr name="Freeform 31" id="31"/>
            <p:cNvSpPr/>
            <p:nvPr/>
          </p:nvSpPr>
          <p:spPr>
            <a:xfrm flipH="false" flipV="false" rot="0">
              <a:off x="0" y="0"/>
              <a:ext cx="2180331" cy="1276686"/>
            </a:xfrm>
            <a:custGeom>
              <a:avLst/>
              <a:gdLst/>
              <a:ahLst/>
              <a:cxnLst/>
              <a:rect r="r" b="b" t="t" l="l"/>
              <a:pathLst>
                <a:path h="1276686" w="2180331">
                  <a:moveTo>
                    <a:pt x="22121" y="0"/>
                  </a:moveTo>
                  <a:lnTo>
                    <a:pt x="2158210" y="0"/>
                  </a:lnTo>
                  <a:cubicBezTo>
                    <a:pt x="2164077" y="0"/>
                    <a:pt x="2169703" y="2331"/>
                    <a:pt x="2173852" y="6479"/>
                  </a:cubicBezTo>
                  <a:cubicBezTo>
                    <a:pt x="2178000" y="10628"/>
                    <a:pt x="2180331" y="16254"/>
                    <a:pt x="2180331" y="22121"/>
                  </a:cubicBezTo>
                  <a:lnTo>
                    <a:pt x="2180331" y="1254565"/>
                  </a:lnTo>
                  <a:cubicBezTo>
                    <a:pt x="2180331" y="1266782"/>
                    <a:pt x="2170427" y="1276686"/>
                    <a:pt x="2158210" y="1276686"/>
                  </a:cubicBezTo>
                  <a:lnTo>
                    <a:pt x="22121" y="1276686"/>
                  </a:lnTo>
                  <a:cubicBezTo>
                    <a:pt x="16254" y="1276686"/>
                    <a:pt x="10628" y="1274355"/>
                    <a:pt x="6479" y="1270206"/>
                  </a:cubicBezTo>
                  <a:cubicBezTo>
                    <a:pt x="2331" y="1266058"/>
                    <a:pt x="0" y="1260431"/>
                    <a:pt x="0" y="1254565"/>
                  </a:cubicBezTo>
                  <a:lnTo>
                    <a:pt x="0" y="22121"/>
                  </a:lnTo>
                  <a:cubicBezTo>
                    <a:pt x="0" y="16254"/>
                    <a:pt x="2331" y="10628"/>
                    <a:pt x="6479" y="6479"/>
                  </a:cubicBezTo>
                  <a:cubicBezTo>
                    <a:pt x="10628" y="2331"/>
                    <a:pt x="16254" y="0"/>
                    <a:pt x="22121" y="0"/>
                  </a:cubicBezTo>
                  <a:close/>
                </a:path>
              </a:pathLst>
            </a:custGeom>
            <a:solidFill>
              <a:srgbClr val="F6F6E9"/>
            </a:solidFill>
          </p:spPr>
        </p:sp>
        <p:sp>
          <p:nvSpPr>
            <p:cNvPr name="TextBox 32" id="32"/>
            <p:cNvSpPr txBox="true"/>
            <p:nvPr/>
          </p:nvSpPr>
          <p:spPr>
            <a:xfrm>
              <a:off x="0" y="-28575"/>
              <a:ext cx="2180331" cy="1305261"/>
            </a:xfrm>
            <a:prstGeom prst="rect">
              <a:avLst/>
            </a:prstGeom>
          </p:spPr>
          <p:txBody>
            <a:bodyPr anchor="ctr" rtlCol="false" tIns="40805" lIns="40805" bIns="40805" rIns="40805"/>
            <a:lstStyle/>
            <a:p>
              <a:pPr algn="ctr">
                <a:lnSpc>
                  <a:spcPts val="2136"/>
                </a:lnSpc>
              </a:pPr>
            </a:p>
            <a:p>
              <a:pPr algn="ctr">
                <a:lnSpc>
                  <a:spcPts val="2136"/>
                </a:lnSpc>
              </a:pPr>
            </a:p>
            <a:p>
              <a:pPr algn="ctr">
                <a:lnSpc>
                  <a:spcPts val="2136"/>
                </a:lnSpc>
              </a:pPr>
            </a:p>
            <a:p>
              <a:pPr algn="ctr">
                <a:lnSpc>
                  <a:spcPts val="2136"/>
                </a:lnSpc>
              </a:pPr>
            </a:p>
            <a:p>
              <a:pPr algn="ctr">
                <a:lnSpc>
                  <a:spcPts val="2136"/>
                </a:lnSpc>
              </a:pPr>
            </a:p>
            <a:p>
              <a:pPr algn="ctr">
                <a:lnSpc>
                  <a:spcPts val="2136"/>
                </a:lnSpc>
              </a:pPr>
            </a:p>
            <a:p>
              <a:pPr algn="ctr">
                <a:lnSpc>
                  <a:spcPts val="2136"/>
                </a:lnSpc>
                <a:spcBef>
                  <a:spcPct val="0"/>
                </a:spcBef>
              </a:pPr>
            </a:p>
          </p:txBody>
        </p:sp>
      </p:grpSp>
      <p:graphicFrame>
        <p:nvGraphicFramePr>
          <p:cNvPr name="Table 33" id="33"/>
          <p:cNvGraphicFramePr>
            <a:graphicFrameLocks noGrp="true"/>
          </p:cNvGraphicFramePr>
          <p:nvPr/>
        </p:nvGraphicFramePr>
        <p:xfrm>
          <a:off x="717089" y="6921073"/>
          <a:ext cx="3074825" cy="2246638"/>
        </p:xfrm>
        <a:graphic>
          <a:graphicData uri="http://schemas.openxmlformats.org/drawingml/2006/table">
            <a:tbl>
              <a:tblPr/>
              <a:tblGrid>
                <a:gridCol w="1024942"/>
                <a:gridCol w="966150"/>
                <a:gridCol w="1083734"/>
              </a:tblGrid>
              <a:tr h="489134">
                <a:tc gridSpan="3">
                  <a:txBody>
                    <a:bodyPr anchor="t" rtlCol="false"/>
                    <a:lstStyle/>
                    <a:p>
                      <a:pPr algn="l">
                        <a:lnSpc>
                          <a:spcPts val="168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l">
                        <a:lnSpc>
                          <a:spcPts val="168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l">
                        <a:lnSpc>
                          <a:spcPts val="168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6781">
                <a:tc>
                  <a:txBody>
                    <a:bodyPr anchor="t" rtlCol="false"/>
                    <a:lstStyle/>
                    <a:p>
                      <a:pPr algn="l">
                        <a:lnSpc>
                          <a:spcPts val="79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p>
                      <a:pPr algn="l">
                        <a:lnSpc>
                          <a:spcPts val="979"/>
                        </a:lnSpc>
                      </a:pPr>
                      <a:r>
                        <a:rPr lang="en-US" sz="699">
                          <a:solidFill>
                            <a:srgbClr val="000000"/>
                          </a:solidFill>
                          <a:latin typeface="Dekko"/>
                          <a:ea typeface="Dekko"/>
                          <a:cs typeface="Dekko"/>
                          <a:sym typeface="Dekko"/>
                        </a:rPr>
                        <a:t>   </a:t>
                      </a:r>
                    </a:p>
                    <a:p>
                      <a:pPr algn="l">
                        <a:lnSpc>
                          <a:spcPts val="979"/>
                        </a:lnSpc>
                      </a:pPr>
                      <a:r>
                        <a:rPr lang="en-US" sz="699">
                          <a:solidFill>
                            <a:srgbClr val="000000"/>
                          </a:solidFill>
                          <a:latin typeface="Dekko"/>
                          <a:ea typeface="Dekko"/>
                          <a:cs typeface="Dekko"/>
                          <a:sym typeface="Dekko"/>
                        </a:rPr>
                        <a:t>  </a:t>
                      </a:r>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3925">
                <a:tc>
                  <a:txBody>
                    <a:bodyPr anchor="t" rtlCol="false"/>
                    <a:lstStyle/>
                    <a:p>
                      <a:pPr algn="l">
                        <a:lnSpc>
                          <a:spcPts val="79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626798">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867"/>
                        </a:lnSpc>
                        <a:defRPr/>
                      </a:pPr>
                      <a:endParaRPr lang="en-US" sz="1100"/>
                    </a:p>
                    <a:p>
                      <a:pPr algn="l">
                        <a:lnSpc>
                          <a:spcPts val="867"/>
                        </a:lnSpc>
                      </a:pPr>
                      <a:r>
                        <a:rPr lang="en-US" sz="699">
                          <a:solidFill>
                            <a:srgbClr val="000000"/>
                          </a:solidFill>
                          <a:latin typeface="Dekko"/>
                          <a:ea typeface="Dekko"/>
                          <a:cs typeface="Dekko"/>
                          <a:sym typeface="Dekko"/>
                        </a:rPr>
                        <a:t>   </a:t>
                      </a:r>
                    </a:p>
                    <a:p>
                      <a:pPr algn="l">
                        <a:lnSpc>
                          <a:spcPts val="867"/>
                        </a:lnSpc>
                      </a:pPr>
                      <a:r>
                        <a:rPr lang="en-US" sz="699">
                          <a:solidFill>
                            <a:srgbClr val="000000"/>
                          </a:solidFill>
                          <a:latin typeface="Dekko"/>
                          <a:ea typeface="Dekko"/>
                          <a:cs typeface="Dekko"/>
                          <a:sym typeface="Dekko"/>
                        </a:rPr>
                        <a:t>  </a:t>
                      </a:r>
                    </a:p>
                  </a:txBody>
                  <a:tcPr marL="66675" marR="66675" marT="66675" marB="66675" anchor="t">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p>
                      <a:pPr algn="l">
                        <a:lnSpc>
                          <a:spcPts val="979"/>
                        </a:lnSpc>
                      </a:pPr>
                      <a:r>
                        <a:rPr lang="en-US" sz="699">
                          <a:solidFill>
                            <a:srgbClr val="000000"/>
                          </a:solidFill>
                          <a:latin typeface="Dekko"/>
                          <a:ea typeface="Dekko"/>
                          <a:cs typeface="Dekko"/>
                          <a:sym typeface="Dekko"/>
                        </a:rPr>
                        <a:t>   </a:t>
                      </a:r>
                    </a:p>
                    <a:p>
                      <a:pPr algn="l">
                        <a:lnSpc>
                          <a:spcPts val="979"/>
                        </a:lnSpc>
                      </a:pPr>
                      <a:r>
                        <a:rPr lang="en-US" sz="699">
                          <a:solidFill>
                            <a:srgbClr val="000000"/>
                          </a:solidFill>
                          <a:latin typeface="Dekko"/>
                          <a:ea typeface="Dekko"/>
                          <a:cs typeface="Dekko"/>
                          <a:sym typeface="Dekko"/>
                        </a:rPr>
                        <a:t>  </a:t>
                      </a:r>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sp>
        <p:nvSpPr>
          <p:cNvPr name="Freeform 34" id="34"/>
          <p:cNvSpPr/>
          <p:nvPr/>
        </p:nvSpPr>
        <p:spPr>
          <a:xfrm flipH="false" flipV="false" rot="0">
            <a:off x="3880690" y="6871322"/>
            <a:ext cx="3248681" cy="2427030"/>
          </a:xfrm>
          <a:custGeom>
            <a:avLst/>
            <a:gdLst/>
            <a:ahLst/>
            <a:cxnLst/>
            <a:rect r="r" b="b" t="t" l="l"/>
            <a:pathLst>
              <a:path h="2427030" w="3248681">
                <a:moveTo>
                  <a:pt x="0" y="0"/>
                </a:moveTo>
                <a:lnTo>
                  <a:pt x="3248681" y="0"/>
                </a:lnTo>
                <a:lnTo>
                  <a:pt x="3248681" y="2427031"/>
                </a:lnTo>
                <a:lnTo>
                  <a:pt x="0" y="2427031"/>
                </a:lnTo>
                <a:lnTo>
                  <a:pt x="0" y="0"/>
                </a:lnTo>
                <a:close/>
              </a:path>
            </a:pathLst>
          </a:custGeom>
          <a:blipFill>
            <a:blip r:embed="rId12"/>
            <a:stretch>
              <a:fillRect l="0" t="0" r="0" b="0"/>
            </a:stretch>
          </a:blipFill>
        </p:spPr>
      </p:sp>
      <p:sp>
        <p:nvSpPr>
          <p:cNvPr name="TextBox 35" id="35"/>
          <p:cNvSpPr txBox="true"/>
          <p:nvPr/>
        </p:nvSpPr>
        <p:spPr>
          <a:xfrm rot="0">
            <a:off x="717089" y="6394961"/>
            <a:ext cx="381541" cy="538804"/>
          </a:xfrm>
          <a:prstGeom prst="rect">
            <a:avLst/>
          </a:prstGeom>
        </p:spPr>
        <p:txBody>
          <a:bodyPr anchor="t" rtlCol="false" tIns="0" lIns="0" bIns="0" rIns="0">
            <a:spAutoFit/>
          </a:bodyPr>
          <a:lstStyle/>
          <a:p>
            <a:pPr algn="ctr">
              <a:lnSpc>
                <a:spcPts val="4219"/>
              </a:lnSpc>
            </a:pPr>
            <a:r>
              <a:rPr lang="en-US" sz="3701">
                <a:solidFill>
                  <a:srgbClr val="272727"/>
                </a:solidFill>
                <a:latin typeface="Lilita One"/>
                <a:ea typeface="Lilita One"/>
                <a:cs typeface="Lilita One"/>
                <a:sym typeface="Lilita One"/>
              </a:rPr>
              <a:t>5</a:t>
            </a:r>
          </a:p>
        </p:txBody>
      </p:sp>
      <p:sp>
        <p:nvSpPr>
          <p:cNvPr name="TextBox 36" id="36"/>
          <p:cNvSpPr txBox="true"/>
          <p:nvPr/>
        </p:nvSpPr>
        <p:spPr>
          <a:xfrm rot="0">
            <a:off x="802003" y="9639867"/>
            <a:ext cx="5700573"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Solución: ___________________________________________</a:t>
            </a:r>
          </a:p>
        </p:txBody>
      </p:sp>
      <p:sp>
        <p:nvSpPr>
          <p:cNvPr name="TextBox 37" id="37"/>
          <p:cNvSpPr txBox="true"/>
          <p:nvPr/>
        </p:nvSpPr>
        <p:spPr>
          <a:xfrm rot="0">
            <a:off x="1219836" y="6480686"/>
            <a:ext cx="5700573"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Resuelvo la operación y escribo la solución.</a:t>
            </a:r>
          </a:p>
        </p:txBody>
      </p:sp>
      <p:sp>
        <p:nvSpPr>
          <p:cNvPr name="Freeform 38" id="38"/>
          <p:cNvSpPr/>
          <p:nvPr/>
        </p:nvSpPr>
        <p:spPr>
          <a:xfrm flipH="false" flipV="false" rot="0">
            <a:off x="1827950" y="3187848"/>
            <a:ext cx="661176" cy="661176"/>
          </a:xfrm>
          <a:custGeom>
            <a:avLst/>
            <a:gdLst/>
            <a:ahLst/>
            <a:cxnLst/>
            <a:rect r="r" b="b" t="t" l="l"/>
            <a:pathLst>
              <a:path h="661176" w="661176">
                <a:moveTo>
                  <a:pt x="0" y="0"/>
                </a:moveTo>
                <a:lnTo>
                  <a:pt x="661176" y="0"/>
                </a:lnTo>
                <a:lnTo>
                  <a:pt x="661176" y="661176"/>
                </a:lnTo>
                <a:lnTo>
                  <a:pt x="0" y="6611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9" id="39"/>
          <p:cNvSpPr/>
          <p:nvPr/>
        </p:nvSpPr>
        <p:spPr>
          <a:xfrm flipH="false" flipV="false" rot="0">
            <a:off x="860210" y="3081077"/>
            <a:ext cx="817663" cy="829732"/>
          </a:xfrm>
          <a:custGeom>
            <a:avLst/>
            <a:gdLst/>
            <a:ahLst/>
            <a:cxnLst/>
            <a:rect r="r" b="b" t="t" l="l"/>
            <a:pathLst>
              <a:path h="829732" w="817663">
                <a:moveTo>
                  <a:pt x="0" y="0"/>
                </a:moveTo>
                <a:lnTo>
                  <a:pt x="817663" y="0"/>
                </a:lnTo>
                <a:lnTo>
                  <a:pt x="817663" y="829732"/>
                </a:lnTo>
                <a:lnTo>
                  <a:pt x="0" y="8297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0" id="40"/>
          <p:cNvSpPr/>
          <p:nvPr/>
        </p:nvSpPr>
        <p:spPr>
          <a:xfrm flipH="false" flipV="false" rot="0">
            <a:off x="2639203" y="3103570"/>
            <a:ext cx="817663" cy="829732"/>
          </a:xfrm>
          <a:custGeom>
            <a:avLst/>
            <a:gdLst/>
            <a:ahLst/>
            <a:cxnLst/>
            <a:rect r="r" b="b" t="t" l="l"/>
            <a:pathLst>
              <a:path h="829732" w="817663">
                <a:moveTo>
                  <a:pt x="0" y="0"/>
                </a:moveTo>
                <a:lnTo>
                  <a:pt x="817663" y="0"/>
                </a:lnTo>
                <a:lnTo>
                  <a:pt x="817663" y="829732"/>
                </a:lnTo>
                <a:lnTo>
                  <a:pt x="0" y="8297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1" id="41"/>
          <p:cNvSpPr/>
          <p:nvPr/>
        </p:nvSpPr>
        <p:spPr>
          <a:xfrm flipH="false" flipV="false" rot="0">
            <a:off x="6202635" y="3103570"/>
            <a:ext cx="817663" cy="829732"/>
          </a:xfrm>
          <a:custGeom>
            <a:avLst/>
            <a:gdLst/>
            <a:ahLst/>
            <a:cxnLst/>
            <a:rect r="r" b="b" t="t" l="l"/>
            <a:pathLst>
              <a:path h="829732" w="817663">
                <a:moveTo>
                  <a:pt x="0" y="0"/>
                </a:moveTo>
                <a:lnTo>
                  <a:pt x="817663" y="0"/>
                </a:lnTo>
                <a:lnTo>
                  <a:pt x="817663" y="829732"/>
                </a:lnTo>
                <a:lnTo>
                  <a:pt x="0" y="8297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42" id="42"/>
          <p:cNvSpPr/>
          <p:nvPr/>
        </p:nvSpPr>
        <p:spPr>
          <a:xfrm flipH="false" flipV="false" rot="0">
            <a:off x="5444372" y="3344000"/>
            <a:ext cx="506944" cy="294028"/>
          </a:xfrm>
          <a:custGeom>
            <a:avLst/>
            <a:gdLst/>
            <a:ahLst/>
            <a:cxnLst/>
            <a:rect r="r" b="b" t="t" l="l"/>
            <a:pathLst>
              <a:path h="294028" w="506944">
                <a:moveTo>
                  <a:pt x="0" y="0"/>
                </a:moveTo>
                <a:lnTo>
                  <a:pt x="506944" y="0"/>
                </a:lnTo>
                <a:lnTo>
                  <a:pt x="506944" y="294027"/>
                </a:lnTo>
                <a:lnTo>
                  <a:pt x="0" y="294027"/>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Freeform 43" id="43"/>
          <p:cNvSpPr/>
          <p:nvPr/>
        </p:nvSpPr>
        <p:spPr>
          <a:xfrm flipH="false" flipV="false" rot="0">
            <a:off x="3685466" y="3223952"/>
            <a:ext cx="661176" cy="661176"/>
          </a:xfrm>
          <a:custGeom>
            <a:avLst/>
            <a:gdLst/>
            <a:ahLst/>
            <a:cxnLst/>
            <a:rect r="r" b="b" t="t" l="l"/>
            <a:pathLst>
              <a:path h="661176" w="661176">
                <a:moveTo>
                  <a:pt x="0" y="0"/>
                </a:moveTo>
                <a:lnTo>
                  <a:pt x="661176" y="0"/>
                </a:lnTo>
                <a:lnTo>
                  <a:pt x="661176" y="661176"/>
                </a:lnTo>
                <a:lnTo>
                  <a:pt x="0" y="6611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4" id="44"/>
          <p:cNvSpPr/>
          <p:nvPr/>
        </p:nvSpPr>
        <p:spPr>
          <a:xfrm flipH="false" flipV="false" rot="0">
            <a:off x="4474309" y="3103570"/>
            <a:ext cx="817663" cy="829732"/>
          </a:xfrm>
          <a:custGeom>
            <a:avLst/>
            <a:gdLst/>
            <a:ahLst/>
            <a:cxnLst/>
            <a:rect r="r" b="b" t="t" l="l"/>
            <a:pathLst>
              <a:path h="829732" w="817663">
                <a:moveTo>
                  <a:pt x="0" y="0"/>
                </a:moveTo>
                <a:lnTo>
                  <a:pt x="817663" y="0"/>
                </a:lnTo>
                <a:lnTo>
                  <a:pt x="817663" y="829732"/>
                </a:lnTo>
                <a:lnTo>
                  <a:pt x="0" y="829732"/>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Tree>
  </p:cSld>
  <p:clrMapOvr>
    <a:masterClrMapping/>
  </p:clrMapOvr>
</p:sld>
</file>

<file path=ppt/slides/slide12.xml><?xml version="1.0" encoding="utf-8"?>
<p:sld xmlns:p="http://schemas.openxmlformats.org/presentationml/2006/main" xmlns:a="http://schemas.openxmlformats.org/drawingml/2006/main" xmlns:r="http://schemas.openxmlformats.org/officeDocument/2006/relationships">
  <p:cSld>
    <p:bg>
      <p:bgPr>
        <a:solidFill>
          <a:srgbClr val="CBDDD1"/>
        </a:solidFill>
      </p:bgPr>
    </p:bg>
    <p:spTree>
      <p:nvGrpSpPr>
        <p:cNvPr id="1" name=""/>
        <p:cNvGrpSpPr/>
        <p:nvPr/>
      </p:nvGrpSpPr>
      <p:grpSpPr>
        <a:xfrm>
          <a:off x="0" y="0"/>
          <a:ext cx="0" cy="0"/>
          <a:chOff x="0" y="0"/>
          <a:chExt cx="0" cy="0"/>
        </a:xfrm>
      </p:grpSpPr>
      <p:grpSp>
        <p:nvGrpSpPr>
          <p:cNvPr name="Group 2" id="2"/>
          <p:cNvGrpSpPr/>
          <p:nvPr/>
        </p:nvGrpSpPr>
        <p:grpSpPr>
          <a:xfrm rot="0">
            <a:off x="473073" y="178196"/>
            <a:ext cx="6594345" cy="961121"/>
            <a:chOff x="0" y="0"/>
            <a:chExt cx="2162211" cy="315141"/>
          </a:xfrm>
        </p:grpSpPr>
        <p:sp>
          <p:nvSpPr>
            <p:cNvPr name="Freeform 3" id="3"/>
            <p:cNvSpPr/>
            <p:nvPr/>
          </p:nvSpPr>
          <p:spPr>
            <a:xfrm flipH="false" flipV="false" rot="0">
              <a:off x="0" y="0"/>
              <a:ext cx="2162211" cy="315141"/>
            </a:xfrm>
            <a:custGeom>
              <a:avLst/>
              <a:gdLst/>
              <a:ahLst/>
              <a:cxnLst/>
              <a:rect r="r" b="b" t="t" l="l"/>
              <a:pathLst>
                <a:path h="315141" w="2162211">
                  <a:moveTo>
                    <a:pt x="22306" y="0"/>
                  </a:moveTo>
                  <a:lnTo>
                    <a:pt x="2139905" y="0"/>
                  </a:lnTo>
                  <a:cubicBezTo>
                    <a:pt x="2152224" y="0"/>
                    <a:pt x="2162211" y="9987"/>
                    <a:pt x="2162211" y="22306"/>
                  </a:cubicBezTo>
                  <a:lnTo>
                    <a:pt x="2162211" y="292834"/>
                  </a:lnTo>
                  <a:cubicBezTo>
                    <a:pt x="2162211" y="305154"/>
                    <a:pt x="2152224" y="315141"/>
                    <a:pt x="2139905" y="315141"/>
                  </a:cubicBezTo>
                  <a:lnTo>
                    <a:pt x="22306" y="315141"/>
                  </a:lnTo>
                  <a:cubicBezTo>
                    <a:pt x="9987" y="315141"/>
                    <a:pt x="0" y="305154"/>
                    <a:pt x="0" y="292834"/>
                  </a:cubicBezTo>
                  <a:lnTo>
                    <a:pt x="0" y="22306"/>
                  </a:lnTo>
                  <a:cubicBezTo>
                    <a:pt x="0" y="9987"/>
                    <a:pt x="9987" y="0"/>
                    <a:pt x="22306" y="0"/>
                  </a:cubicBezTo>
                  <a:close/>
                </a:path>
              </a:pathLst>
            </a:custGeom>
            <a:solidFill>
              <a:srgbClr val="578F6A"/>
            </a:solidFill>
          </p:spPr>
        </p:sp>
        <p:sp>
          <p:nvSpPr>
            <p:cNvPr name="TextBox 4" id="4"/>
            <p:cNvSpPr txBox="true"/>
            <p:nvPr/>
          </p:nvSpPr>
          <p:spPr>
            <a:xfrm>
              <a:off x="0" y="-28575"/>
              <a:ext cx="2162211" cy="343716"/>
            </a:xfrm>
            <a:prstGeom prst="rect">
              <a:avLst/>
            </a:prstGeom>
          </p:spPr>
          <p:txBody>
            <a:bodyPr anchor="ctr" rtlCol="false" tIns="40805" lIns="40805" bIns="40805" rIns="40805"/>
            <a:lstStyle/>
            <a:p>
              <a:pPr algn="ctr">
                <a:lnSpc>
                  <a:spcPts val="2136"/>
                </a:lnSpc>
                <a:spcBef>
                  <a:spcPct val="0"/>
                </a:spcBef>
              </a:pPr>
            </a:p>
          </p:txBody>
        </p:sp>
      </p:grpSp>
      <p:grpSp>
        <p:nvGrpSpPr>
          <p:cNvPr name="Group 5" id="5"/>
          <p:cNvGrpSpPr/>
          <p:nvPr/>
        </p:nvGrpSpPr>
        <p:grpSpPr>
          <a:xfrm rot="0">
            <a:off x="545479" y="1397341"/>
            <a:ext cx="6594345" cy="2652765"/>
            <a:chOff x="0" y="0"/>
            <a:chExt cx="2162211" cy="869812"/>
          </a:xfrm>
        </p:grpSpPr>
        <p:sp>
          <p:nvSpPr>
            <p:cNvPr name="Freeform 6" id="6"/>
            <p:cNvSpPr/>
            <p:nvPr/>
          </p:nvSpPr>
          <p:spPr>
            <a:xfrm flipH="false" flipV="false" rot="0">
              <a:off x="0" y="0"/>
              <a:ext cx="2162211" cy="869812"/>
            </a:xfrm>
            <a:custGeom>
              <a:avLst/>
              <a:gdLst/>
              <a:ahLst/>
              <a:cxnLst/>
              <a:rect r="r" b="b" t="t" l="l"/>
              <a:pathLst>
                <a:path h="869812" w="2162211">
                  <a:moveTo>
                    <a:pt x="22306" y="0"/>
                  </a:moveTo>
                  <a:lnTo>
                    <a:pt x="2139905" y="0"/>
                  </a:lnTo>
                  <a:cubicBezTo>
                    <a:pt x="2152224" y="0"/>
                    <a:pt x="2162211" y="9987"/>
                    <a:pt x="2162211" y="22306"/>
                  </a:cubicBezTo>
                  <a:lnTo>
                    <a:pt x="2162211" y="847505"/>
                  </a:lnTo>
                  <a:cubicBezTo>
                    <a:pt x="2162211" y="859825"/>
                    <a:pt x="2152224" y="869812"/>
                    <a:pt x="2139905" y="869812"/>
                  </a:cubicBezTo>
                  <a:lnTo>
                    <a:pt x="22306" y="869812"/>
                  </a:lnTo>
                  <a:cubicBezTo>
                    <a:pt x="9987" y="869812"/>
                    <a:pt x="0" y="859825"/>
                    <a:pt x="0" y="847505"/>
                  </a:cubicBezTo>
                  <a:lnTo>
                    <a:pt x="0" y="22306"/>
                  </a:lnTo>
                  <a:cubicBezTo>
                    <a:pt x="0" y="9987"/>
                    <a:pt x="9987" y="0"/>
                    <a:pt x="22306" y="0"/>
                  </a:cubicBezTo>
                  <a:close/>
                </a:path>
              </a:pathLst>
            </a:custGeom>
            <a:solidFill>
              <a:srgbClr val="F6F6E9"/>
            </a:solidFill>
          </p:spPr>
        </p:sp>
        <p:sp>
          <p:nvSpPr>
            <p:cNvPr name="TextBox 7" id="7"/>
            <p:cNvSpPr txBox="true"/>
            <p:nvPr/>
          </p:nvSpPr>
          <p:spPr>
            <a:xfrm>
              <a:off x="0" y="-28575"/>
              <a:ext cx="2162211" cy="898387"/>
            </a:xfrm>
            <a:prstGeom prst="rect">
              <a:avLst/>
            </a:prstGeom>
          </p:spPr>
          <p:txBody>
            <a:bodyPr anchor="ctr" rtlCol="false" tIns="40805" lIns="40805" bIns="40805" rIns="40805"/>
            <a:lstStyle/>
            <a:p>
              <a:pPr algn="ctr">
                <a:lnSpc>
                  <a:spcPts val="2136"/>
                </a:lnSpc>
                <a:spcBef>
                  <a:spcPct val="0"/>
                </a:spcBef>
              </a:pPr>
            </a:p>
          </p:txBody>
        </p:sp>
      </p:grpSp>
      <p:grpSp>
        <p:nvGrpSpPr>
          <p:cNvPr name="Group 8" id="8"/>
          <p:cNvGrpSpPr/>
          <p:nvPr/>
        </p:nvGrpSpPr>
        <p:grpSpPr>
          <a:xfrm rot="0">
            <a:off x="545479" y="4219052"/>
            <a:ext cx="6594345" cy="1680609"/>
            <a:chOff x="0" y="0"/>
            <a:chExt cx="2162211" cy="551053"/>
          </a:xfrm>
        </p:grpSpPr>
        <p:sp>
          <p:nvSpPr>
            <p:cNvPr name="Freeform 9" id="9"/>
            <p:cNvSpPr/>
            <p:nvPr/>
          </p:nvSpPr>
          <p:spPr>
            <a:xfrm flipH="false" flipV="false" rot="0">
              <a:off x="0" y="0"/>
              <a:ext cx="2162211" cy="551053"/>
            </a:xfrm>
            <a:custGeom>
              <a:avLst/>
              <a:gdLst/>
              <a:ahLst/>
              <a:cxnLst/>
              <a:rect r="r" b="b" t="t" l="l"/>
              <a:pathLst>
                <a:path h="551053" w="2162211">
                  <a:moveTo>
                    <a:pt x="22306" y="0"/>
                  </a:moveTo>
                  <a:lnTo>
                    <a:pt x="2139905" y="0"/>
                  </a:lnTo>
                  <a:cubicBezTo>
                    <a:pt x="2152224" y="0"/>
                    <a:pt x="2162211" y="9987"/>
                    <a:pt x="2162211" y="22306"/>
                  </a:cubicBezTo>
                  <a:lnTo>
                    <a:pt x="2162211" y="528746"/>
                  </a:lnTo>
                  <a:cubicBezTo>
                    <a:pt x="2162211" y="541066"/>
                    <a:pt x="2152224" y="551053"/>
                    <a:pt x="2139905" y="551053"/>
                  </a:cubicBezTo>
                  <a:lnTo>
                    <a:pt x="22306" y="551053"/>
                  </a:lnTo>
                  <a:cubicBezTo>
                    <a:pt x="9987" y="551053"/>
                    <a:pt x="0" y="541066"/>
                    <a:pt x="0" y="528746"/>
                  </a:cubicBezTo>
                  <a:lnTo>
                    <a:pt x="0" y="22306"/>
                  </a:lnTo>
                  <a:cubicBezTo>
                    <a:pt x="0" y="9987"/>
                    <a:pt x="9987" y="0"/>
                    <a:pt x="22306" y="0"/>
                  </a:cubicBezTo>
                  <a:close/>
                </a:path>
              </a:pathLst>
            </a:custGeom>
            <a:solidFill>
              <a:srgbClr val="F6F6E9"/>
            </a:solidFill>
          </p:spPr>
        </p:sp>
        <p:sp>
          <p:nvSpPr>
            <p:cNvPr name="TextBox 10" id="10"/>
            <p:cNvSpPr txBox="true"/>
            <p:nvPr/>
          </p:nvSpPr>
          <p:spPr>
            <a:xfrm>
              <a:off x="0" y="-28575"/>
              <a:ext cx="2162211" cy="579628"/>
            </a:xfrm>
            <a:prstGeom prst="rect">
              <a:avLst/>
            </a:prstGeom>
          </p:spPr>
          <p:txBody>
            <a:bodyPr anchor="ctr" rtlCol="false" tIns="40805" lIns="40805" bIns="40805" rIns="40805"/>
            <a:lstStyle/>
            <a:p>
              <a:pPr algn="ctr">
                <a:lnSpc>
                  <a:spcPts val="2136"/>
                </a:lnSpc>
                <a:spcBef>
                  <a:spcPct val="0"/>
                </a:spcBef>
              </a:pPr>
            </a:p>
          </p:txBody>
        </p:sp>
      </p:grpSp>
      <p:sp>
        <p:nvSpPr>
          <p:cNvPr name="Freeform 11" id="11"/>
          <p:cNvSpPr/>
          <p:nvPr/>
        </p:nvSpPr>
        <p:spPr>
          <a:xfrm flipH="false" flipV="false" rot="0">
            <a:off x="1857541" y="2710601"/>
            <a:ext cx="661176" cy="661176"/>
          </a:xfrm>
          <a:custGeom>
            <a:avLst/>
            <a:gdLst/>
            <a:ahLst/>
            <a:cxnLst/>
            <a:rect r="r" b="b" t="t" l="l"/>
            <a:pathLst>
              <a:path h="661176" w="661176">
                <a:moveTo>
                  <a:pt x="0" y="0"/>
                </a:moveTo>
                <a:lnTo>
                  <a:pt x="661176" y="0"/>
                </a:lnTo>
                <a:lnTo>
                  <a:pt x="661176" y="661176"/>
                </a:lnTo>
                <a:lnTo>
                  <a:pt x="0" y="6611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802003" y="2579092"/>
            <a:ext cx="969812" cy="984127"/>
          </a:xfrm>
          <a:custGeom>
            <a:avLst/>
            <a:gdLst/>
            <a:ahLst/>
            <a:cxnLst/>
            <a:rect r="r" b="b" t="t" l="l"/>
            <a:pathLst>
              <a:path h="984127" w="969812">
                <a:moveTo>
                  <a:pt x="0" y="0"/>
                </a:moveTo>
                <a:lnTo>
                  <a:pt x="969813" y="0"/>
                </a:lnTo>
                <a:lnTo>
                  <a:pt x="969813" y="984127"/>
                </a:lnTo>
                <a:lnTo>
                  <a:pt x="0" y="9841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2604442" y="2579092"/>
            <a:ext cx="918594" cy="932153"/>
          </a:xfrm>
          <a:custGeom>
            <a:avLst/>
            <a:gdLst/>
            <a:ahLst/>
            <a:cxnLst/>
            <a:rect r="r" b="b" t="t" l="l"/>
            <a:pathLst>
              <a:path h="932153" w="918594">
                <a:moveTo>
                  <a:pt x="0" y="0"/>
                </a:moveTo>
                <a:lnTo>
                  <a:pt x="918594" y="0"/>
                </a:lnTo>
                <a:lnTo>
                  <a:pt x="918594" y="932153"/>
                </a:lnTo>
                <a:lnTo>
                  <a:pt x="0" y="932153"/>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3599587" y="2898154"/>
            <a:ext cx="506944" cy="294028"/>
          </a:xfrm>
          <a:custGeom>
            <a:avLst/>
            <a:gdLst/>
            <a:ahLst/>
            <a:cxnLst/>
            <a:rect r="r" b="b" t="t" l="l"/>
            <a:pathLst>
              <a:path h="294028" w="506944">
                <a:moveTo>
                  <a:pt x="0" y="0"/>
                </a:moveTo>
                <a:lnTo>
                  <a:pt x="506944" y="0"/>
                </a:lnTo>
                <a:lnTo>
                  <a:pt x="506944" y="294028"/>
                </a:lnTo>
                <a:lnTo>
                  <a:pt x="0" y="29402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aphicFrame>
        <p:nvGraphicFramePr>
          <p:cNvPr name="Table 15" id="15"/>
          <p:cNvGraphicFramePr>
            <a:graphicFrameLocks noGrp="true"/>
          </p:cNvGraphicFramePr>
          <p:nvPr/>
        </p:nvGraphicFramePr>
        <p:xfrm>
          <a:off x="2576534" y="7221779"/>
          <a:ext cx="3074825" cy="2246638"/>
        </p:xfrm>
        <a:graphic>
          <a:graphicData uri="http://schemas.openxmlformats.org/drawingml/2006/table">
            <a:tbl>
              <a:tblPr/>
              <a:tblGrid>
                <a:gridCol w="768706"/>
                <a:gridCol w="724612"/>
                <a:gridCol w="812800"/>
                <a:gridCol w="768706"/>
              </a:tblGrid>
              <a:tr h="489134">
                <a:tc gridSpan="4">
                  <a:txBody>
                    <a:bodyPr anchor="t" rtlCol="false"/>
                    <a:lstStyle/>
                    <a:p>
                      <a:pPr algn="l">
                        <a:lnSpc>
                          <a:spcPts val="168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l">
                        <a:lnSpc>
                          <a:spcPts val="168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l">
                        <a:lnSpc>
                          <a:spcPts val="168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l">
                        <a:lnSpc>
                          <a:spcPts val="168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6781">
                <a:tc>
                  <a:txBody>
                    <a:bodyPr anchor="t" rtlCol="false"/>
                    <a:lstStyle/>
                    <a:p>
                      <a:pPr algn="l">
                        <a:lnSpc>
                          <a:spcPts val="79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p>
                      <a:pPr algn="l">
                        <a:lnSpc>
                          <a:spcPts val="979"/>
                        </a:lnSpc>
                      </a:pPr>
                      <a:r>
                        <a:rPr lang="en-US" sz="699">
                          <a:solidFill>
                            <a:srgbClr val="000000"/>
                          </a:solidFill>
                          <a:latin typeface="Dekko"/>
                          <a:ea typeface="Dekko"/>
                          <a:cs typeface="Dekko"/>
                          <a:sym typeface="Dekko"/>
                        </a:rPr>
                        <a:t>   </a:t>
                      </a:r>
                    </a:p>
                    <a:p>
                      <a:pPr algn="l">
                        <a:lnSpc>
                          <a:spcPts val="979"/>
                        </a:lnSpc>
                      </a:pPr>
                      <a:r>
                        <a:rPr lang="en-US" sz="699">
                          <a:solidFill>
                            <a:srgbClr val="000000"/>
                          </a:solidFill>
                          <a:latin typeface="Dekko"/>
                          <a:ea typeface="Dekko"/>
                          <a:cs typeface="Dekko"/>
                          <a:sym typeface="Dekko"/>
                        </a:rPr>
                        <a:t>  </a:t>
                      </a:r>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3925">
                <a:tc>
                  <a:txBody>
                    <a:bodyPr anchor="t" rtlCol="false"/>
                    <a:lstStyle/>
                    <a:p>
                      <a:pPr algn="l">
                        <a:lnSpc>
                          <a:spcPts val="79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626798">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867"/>
                        </a:lnSpc>
                        <a:defRPr/>
                      </a:pPr>
                      <a:endParaRPr lang="en-US" sz="1100"/>
                    </a:p>
                    <a:p>
                      <a:pPr algn="l">
                        <a:lnSpc>
                          <a:spcPts val="867"/>
                        </a:lnSpc>
                      </a:pPr>
                      <a:r>
                        <a:rPr lang="en-US" sz="699">
                          <a:solidFill>
                            <a:srgbClr val="000000"/>
                          </a:solidFill>
                          <a:latin typeface="Dekko"/>
                          <a:ea typeface="Dekko"/>
                          <a:cs typeface="Dekko"/>
                          <a:sym typeface="Dekko"/>
                        </a:rPr>
                        <a:t>   </a:t>
                      </a:r>
                    </a:p>
                    <a:p>
                      <a:pPr algn="l">
                        <a:lnSpc>
                          <a:spcPts val="867"/>
                        </a:lnSpc>
                      </a:pPr>
                      <a:r>
                        <a:rPr lang="en-US" sz="699">
                          <a:solidFill>
                            <a:srgbClr val="000000"/>
                          </a:solidFill>
                          <a:latin typeface="Dekko"/>
                          <a:ea typeface="Dekko"/>
                          <a:cs typeface="Dekko"/>
                          <a:sym typeface="Dekko"/>
                        </a:rPr>
                        <a:t>  </a:t>
                      </a:r>
                    </a:p>
                  </a:txBody>
                  <a:tcPr marL="66675" marR="66675" marT="66675" marB="66675" anchor="t">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p>
                      <a:pPr algn="l">
                        <a:lnSpc>
                          <a:spcPts val="979"/>
                        </a:lnSpc>
                      </a:pPr>
                      <a:r>
                        <a:rPr lang="en-US" sz="699">
                          <a:solidFill>
                            <a:srgbClr val="000000"/>
                          </a:solidFill>
                          <a:latin typeface="Dekko"/>
                          <a:ea typeface="Dekko"/>
                          <a:cs typeface="Dekko"/>
                          <a:sym typeface="Dekko"/>
                        </a:rPr>
                        <a:t>   </a:t>
                      </a:r>
                    </a:p>
                    <a:p>
                      <a:pPr algn="l">
                        <a:lnSpc>
                          <a:spcPts val="979"/>
                        </a:lnSpc>
                      </a:pPr>
                      <a:r>
                        <a:rPr lang="en-US" sz="699">
                          <a:solidFill>
                            <a:srgbClr val="000000"/>
                          </a:solidFill>
                          <a:latin typeface="Dekko"/>
                          <a:ea typeface="Dekko"/>
                          <a:cs typeface="Dekko"/>
                          <a:sym typeface="Dekko"/>
                        </a:rPr>
                        <a:t>  </a:t>
                      </a:r>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p>
                      <a:pPr algn="l">
                        <a:lnSpc>
                          <a:spcPts val="979"/>
                        </a:lnSpc>
                      </a:pPr>
                      <a:r>
                        <a:rPr lang="en-US" sz="699">
                          <a:solidFill>
                            <a:srgbClr val="000000"/>
                          </a:solidFill>
                          <a:latin typeface="Dekko"/>
                          <a:ea typeface="Dekko"/>
                          <a:cs typeface="Dekko"/>
                          <a:sym typeface="Dekko"/>
                        </a:rPr>
                        <a:t>   </a:t>
                      </a:r>
                    </a:p>
                    <a:p>
                      <a:pPr algn="l">
                        <a:lnSpc>
                          <a:spcPts val="979"/>
                        </a:lnSpc>
                      </a:pPr>
                      <a:r>
                        <a:rPr lang="en-US" sz="699">
                          <a:solidFill>
                            <a:srgbClr val="000000"/>
                          </a:solidFill>
                          <a:latin typeface="Dekko"/>
                          <a:ea typeface="Dekko"/>
                          <a:cs typeface="Dekko"/>
                          <a:sym typeface="Dekko"/>
                        </a:rPr>
                        <a:t>  </a:t>
                      </a:r>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sp>
        <p:nvSpPr>
          <p:cNvPr name="Freeform 16" id="16"/>
          <p:cNvSpPr/>
          <p:nvPr/>
        </p:nvSpPr>
        <p:spPr>
          <a:xfrm flipH="false" flipV="false" rot="-5400000">
            <a:off x="118404" y="5204614"/>
            <a:ext cx="354669" cy="354669"/>
          </a:xfrm>
          <a:custGeom>
            <a:avLst/>
            <a:gdLst/>
            <a:ahLst/>
            <a:cxnLst/>
            <a:rect r="r" b="b" t="t" l="l"/>
            <a:pathLst>
              <a:path h="354669" w="354669">
                <a:moveTo>
                  <a:pt x="0" y="0"/>
                </a:moveTo>
                <a:lnTo>
                  <a:pt x="354669" y="0"/>
                </a:lnTo>
                <a:lnTo>
                  <a:pt x="354669" y="354669"/>
                </a:lnTo>
                <a:lnTo>
                  <a:pt x="0" y="354669"/>
                </a:lnTo>
                <a:lnTo>
                  <a:pt x="0" y="0"/>
                </a:lnTo>
                <a:close/>
              </a:path>
            </a:pathLst>
          </a:custGeom>
          <a:blipFill>
            <a:blip r:embed="rId8"/>
            <a:stretch>
              <a:fillRect l="0" t="0" r="0" b="0"/>
            </a:stretch>
          </a:blipFill>
        </p:spPr>
      </p:sp>
      <p:sp>
        <p:nvSpPr>
          <p:cNvPr name="TextBox 17" id="17"/>
          <p:cNvSpPr txBox="true"/>
          <p:nvPr/>
        </p:nvSpPr>
        <p:spPr>
          <a:xfrm rot="0">
            <a:off x="3908320" y="10243937"/>
            <a:ext cx="3463405" cy="230763"/>
          </a:xfrm>
          <a:prstGeom prst="rect">
            <a:avLst/>
          </a:prstGeom>
        </p:spPr>
        <p:txBody>
          <a:bodyPr anchor="t" rtlCol="false" tIns="0" lIns="0" bIns="0" rIns="0">
            <a:spAutoFit/>
          </a:bodyPr>
          <a:lstStyle/>
          <a:p>
            <a:pPr algn="l">
              <a:lnSpc>
                <a:spcPts val="1966"/>
              </a:lnSpc>
            </a:pPr>
            <a:r>
              <a:rPr lang="en-US" sz="1404" spc="9">
                <a:solidFill>
                  <a:srgbClr val="149008"/>
                </a:solidFill>
                <a:latin typeface="Loubag"/>
                <a:ea typeface="Loubag"/>
                <a:cs typeface="Loubag"/>
                <a:sym typeface="Loubag"/>
              </a:rPr>
              <a:t>Autora: Belén Dávila Arias</a:t>
            </a:r>
          </a:p>
        </p:txBody>
      </p:sp>
      <p:sp>
        <p:nvSpPr>
          <p:cNvPr name="Freeform 18" id="18"/>
          <p:cNvSpPr/>
          <p:nvPr/>
        </p:nvSpPr>
        <p:spPr>
          <a:xfrm flipH="false" flipV="false" rot="0">
            <a:off x="6656132" y="10202892"/>
            <a:ext cx="747474" cy="271809"/>
          </a:xfrm>
          <a:custGeom>
            <a:avLst/>
            <a:gdLst/>
            <a:ahLst/>
            <a:cxnLst/>
            <a:rect r="r" b="b" t="t" l="l"/>
            <a:pathLst>
              <a:path h="271809" w="747474">
                <a:moveTo>
                  <a:pt x="0" y="0"/>
                </a:moveTo>
                <a:lnTo>
                  <a:pt x="747474" y="0"/>
                </a:lnTo>
                <a:lnTo>
                  <a:pt x="747474" y="271808"/>
                </a:lnTo>
                <a:lnTo>
                  <a:pt x="0" y="271808"/>
                </a:lnTo>
                <a:lnTo>
                  <a:pt x="0" y="0"/>
                </a:lnTo>
                <a:close/>
              </a:path>
            </a:pathLst>
          </a:custGeom>
          <a:blipFill>
            <a:blip r:embed="rId9"/>
            <a:stretch>
              <a:fillRect l="0" t="0" r="0" b="0"/>
            </a:stretch>
          </a:blipFill>
        </p:spPr>
      </p:sp>
      <p:sp>
        <p:nvSpPr>
          <p:cNvPr name="Freeform 19" id="19"/>
          <p:cNvSpPr/>
          <p:nvPr/>
        </p:nvSpPr>
        <p:spPr>
          <a:xfrm flipH="false" flipV="false" rot="0">
            <a:off x="6029537" y="4469206"/>
            <a:ext cx="774463" cy="393039"/>
          </a:xfrm>
          <a:custGeom>
            <a:avLst/>
            <a:gdLst/>
            <a:ahLst/>
            <a:cxnLst/>
            <a:rect r="r" b="b" t="t" l="l"/>
            <a:pathLst>
              <a:path h="393039" w="774463">
                <a:moveTo>
                  <a:pt x="0" y="0"/>
                </a:moveTo>
                <a:lnTo>
                  <a:pt x="774463" y="0"/>
                </a:lnTo>
                <a:lnTo>
                  <a:pt x="774463" y="393040"/>
                </a:lnTo>
                <a:lnTo>
                  <a:pt x="0" y="393040"/>
                </a:lnTo>
                <a:lnTo>
                  <a:pt x="0" y="0"/>
                </a:lnTo>
                <a:close/>
              </a:path>
            </a:pathLst>
          </a:custGeom>
          <a:blipFill>
            <a:blip r:embed="rId10">
              <a:extLst>
                <a:ext uri="{96DAC541-7B7A-43D3-8B79-37D633B846F1}">
                  <asvg:svgBlip xmlns:asvg="http://schemas.microsoft.com/office/drawing/2016/SVG/main" r:embed="rId11"/>
                </a:ext>
              </a:extLst>
            </a:blip>
            <a:stretch>
              <a:fillRect l="0" t="0" r="0" b="-96305"/>
            </a:stretch>
          </a:blipFill>
        </p:spPr>
      </p:sp>
      <p:sp>
        <p:nvSpPr>
          <p:cNvPr name="TextBox 20" id="20"/>
          <p:cNvSpPr txBox="true"/>
          <p:nvPr/>
        </p:nvSpPr>
        <p:spPr>
          <a:xfrm rot="0">
            <a:off x="1263660" y="6865361"/>
            <a:ext cx="5700573"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Resuelvo la operación y escribo la solución.</a:t>
            </a:r>
          </a:p>
        </p:txBody>
      </p:sp>
      <p:sp>
        <p:nvSpPr>
          <p:cNvPr name="TextBox 21" id="21"/>
          <p:cNvSpPr txBox="true"/>
          <p:nvPr/>
        </p:nvSpPr>
        <p:spPr>
          <a:xfrm rot="0">
            <a:off x="802003" y="9707327"/>
            <a:ext cx="5700573"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Solución: ___________________________________________</a:t>
            </a:r>
          </a:p>
        </p:txBody>
      </p:sp>
      <p:sp>
        <p:nvSpPr>
          <p:cNvPr name="TextBox 22" id="22"/>
          <p:cNvSpPr txBox="true"/>
          <p:nvPr/>
        </p:nvSpPr>
        <p:spPr>
          <a:xfrm rot="0">
            <a:off x="717089" y="6682975"/>
            <a:ext cx="381541" cy="538804"/>
          </a:xfrm>
          <a:prstGeom prst="rect">
            <a:avLst/>
          </a:prstGeom>
        </p:spPr>
        <p:txBody>
          <a:bodyPr anchor="t" rtlCol="false" tIns="0" lIns="0" bIns="0" rIns="0">
            <a:spAutoFit/>
          </a:bodyPr>
          <a:lstStyle/>
          <a:p>
            <a:pPr algn="ctr">
              <a:lnSpc>
                <a:spcPts val="4219"/>
              </a:lnSpc>
            </a:pPr>
            <a:r>
              <a:rPr lang="en-US" sz="3701">
                <a:solidFill>
                  <a:srgbClr val="272727"/>
                </a:solidFill>
                <a:latin typeface="Lilita One"/>
                <a:ea typeface="Lilita One"/>
                <a:cs typeface="Lilita One"/>
                <a:sym typeface="Lilita One"/>
              </a:rPr>
              <a:t>5</a:t>
            </a:r>
          </a:p>
        </p:txBody>
      </p:sp>
      <p:grpSp>
        <p:nvGrpSpPr>
          <p:cNvPr name="Group 23" id="23"/>
          <p:cNvGrpSpPr/>
          <p:nvPr/>
        </p:nvGrpSpPr>
        <p:grpSpPr>
          <a:xfrm rot="0">
            <a:off x="583517" y="6185411"/>
            <a:ext cx="6649606" cy="3893655"/>
            <a:chOff x="0" y="0"/>
            <a:chExt cx="2180331" cy="1276686"/>
          </a:xfrm>
        </p:grpSpPr>
        <p:sp>
          <p:nvSpPr>
            <p:cNvPr name="Freeform 24" id="24"/>
            <p:cNvSpPr/>
            <p:nvPr/>
          </p:nvSpPr>
          <p:spPr>
            <a:xfrm flipH="false" flipV="false" rot="0">
              <a:off x="0" y="0"/>
              <a:ext cx="2180331" cy="1276686"/>
            </a:xfrm>
            <a:custGeom>
              <a:avLst/>
              <a:gdLst/>
              <a:ahLst/>
              <a:cxnLst/>
              <a:rect r="r" b="b" t="t" l="l"/>
              <a:pathLst>
                <a:path h="1276686" w="2180331">
                  <a:moveTo>
                    <a:pt x="22121" y="0"/>
                  </a:moveTo>
                  <a:lnTo>
                    <a:pt x="2158210" y="0"/>
                  </a:lnTo>
                  <a:cubicBezTo>
                    <a:pt x="2164077" y="0"/>
                    <a:pt x="2169703" y="2331"/>
                    <a:pt x="2173852" y="6479"/>
                  </a:cubicBezTo>
                  <a:cubicBezTo>
                    <a:pt x="2178000" y="10628"/>
                    <a:pt x="2180331" y="16254"/>
                    <a:pt x="2180331" y="22121"/>
                  </a:cubicBezTo>
                  <a:lnTo>
                    <a:pt x="2180331" y="1254565"/>
                  </a:lnTo>
                  <a:cubicBezTo>
                    <a:pt x="2180331" y="1266782"/>
                    <a:pt x="2170427" y="1276686"/>
                    <a:pt x="2158210" y="1276686"/>
                  </a:cubicBezTo>
                  <a:lnTo>
                    <a:pt x="22121" y="1276686"/>
                  </a:lnTo>
                  <a:cubicBezTo>
                    <a:pt x="16254" y="1276686"/>
                    <a:pt x="10628" y="1274355"/>
                    <a:pt x="6479" y="1270206"/>
                  </a:cubicBezTo>
                  <a:cubicBezTo>
                    <a:pt x="2331" y="1266058"/>
                    <a:pt x="0" y="1260431"/>
                    <a:pt x="0" y="1254565"/>
                  </a:cubicBezTo>
                  <a:lnTo>
                    <a:pt x="0" y="22121"/>
                  </a:lnTo>
                  <a:cubicBezTo>
                    <a:pt x="0" y="16254"/>
                    <a:pt x="2331" y="10628"/>
                    <a:pt x="6479" y="6479"/>
                  </a:cubicBezTo>
                  <a:cubicBezTo>
                    <a:pt x="10628" y="2331"/>
                    <a:pt x="16254" y="0"/>
                    <a:pt x="22121" y="0"/>
                  </a:cubicBezTo>
                  <a:close/>
                </a:path>
              </a:pathLst>
            </a:custGeom>
            <a:solidFill>
              <a:srgbClr val="F6F6E9"/>
            </a:solidFill>
          </p:spPr>
        </p:sp>
        <p:sp>
          <p:nvSpPr>
            <p:cNvPr name="TextBox 25" id="25"/>
            <p:cNvSpPr txBox="true"/>
            <p:nvPr/>
          </p:nvSpPr>
          <p:spPr>
            <a:xfrm>
              <a:off x="0" y="-28575"/>
              <a:ext cx="2180331" cy="1305261"/>
            </a:xfrm>
            <a:prstGeom prst="rect">
              <a:avLst/>
            </a:prstGeom>
          </p:spPr>
          <p:txBody>
            <a:bodyPr anchor="ctr" rtlCol="false" tIns="40805" lIns="40805" bIns="40805" rIns="40805"/>
            <a:lstStyle/>
            <a:p>
              <a:pPr algn="ctr">
                <a:lnSpc>
                  <a:spcPts val="2136"/>
                </a:lnSpc>
              </a:pPr>
            </a:p>
            <a:p>
              <a:pPr algn="ctr">
                <a:lnSpc>
                  <a:spcPts val="2136"/>
                </a:lnSpc>
              </a:pPr>
            </a:p>
            <a:p>
              <a:pPr algn="ctr">
                <a:lnSpc>
                  <a:spcPts val="2136"/>
                </a:lnSpc>
              </a:pPr>
            </a:p>
            <a:p>
              <a:pPr algn="ctr">
                <a:lnSpc>
                  <a:spcPts val="2136"/>
                </a:lnSpc>
              </a:pPr>
            </a:p>
            <a:p>
              <a:pPr algn="ctr">
                <a:lnSpc>
                  <a:spcPts val="2136"/>
                </a:lnSpc>
              </a:pPr>
            </a:p>
            <a:p>
              <a:pPr algn="ctr">
                <a:lnSpc>
                  <a:spcPts val="2136"/>
                </a:lnSpc>
              </a:pPr>
            </a:p>
            <a:p>
              <a:pPr algn="ctr">
                <a:lnSpc>
                  <a:spcPts val="2136"/>
                </a:lnSpc>
                <a:spcBef>
                  <a:spcPct val="0"/>
                </a:spcBef>
              </a:pPr>
            </a:p>
          </p:txBody>
        </p:sp>
      </p:grpSp>
      <p:graphicFrame>
        <p:nvGraphicFramePr>
          <p:cNvPr name="Table 26" id="26"/>
          <p:cNvGraphicFramePr>
            <a:graphicFrameLocks noGrp="true"/>
          </p:cNvGraphicFramePr>
          <p:nvPr/>
        </p:nvGraphicFramePr>
        <p:xfrm>
          <a:off x="717089" y="6921073"/>
          <a:ext cx="3074825" cy="2246638"/>
        </p:xfrm>
        <a:graphic>
          <a:graphicData uri="http://schemas.openxmlformats.org/drawingml/2006/table">
            <a:tbl>
              <a:tblPr/>
              <a:tblGrid>
                <a:gridCol w="1024942"/>
                <a:gridCol w="966150"/>
                <a:gridCol w="1083734"/>
              </a:tblGrid>
              <a:tr h="489134">
                <a:tc gridSpan="3">
                  <a:txBody>
                    <a:bodyPr anchor="t" rtlCol="false"/>
                    <a:lstStyle/>
                    <a:p>
                      <a:pPr algn="l">
                        <a:lnSpc>
                          <a:spcPts val="168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l">
                        <a:lnSpc>
                          <a:spcPts val="168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l">
                        <a:lnSpc>
                          <a:spcPts val="168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6781">
                <a:tc>
                  <a:txBody>
                    <a:bodyPr anchor="t" rtlCol="false"/>
                    <a:lstStyle/>
                    <a:p>
                      <a:pPr algn="l">
                        <a:lnSpc>
                          <a:spcPts val="79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p>
                      <a:pPr algn="l">
                        <a:lnSpc>
                          <a:spcPts val="979"/>
                        </a:lnSpc>
                      </a:pPr>
                      <a:r>
                        <a:rPr lang="en-US" sz="699">
                          <a:solidFill>
                            <a:srgbClr val="000000"/>
                          </a:solidFill>
                          <a:latin typeface="Dekko"/>
                          <a:ea typeface="Dekko"/>
                          <a:cs typeface="Dekko"/>
                          <a:sym typeface="Dekko"/>
                        </a:rPr>
                        <a:t>   </a:t>
                      </a:r>
                    </a:p>
                    <a:p>
                      <a:pPr algn="l">
                        <a:lnSpc>
                          <a:spcPts val="979"/>
                        </a:lnSpc>
                      </a:pPr>
                      <a:r>
                        <a:rPr lang="en-US" sz="699">
                          <a:solidFill>
                            <a:srgbClr val="000000"/>
                          </a:solidFill>
                          <a:latin typeface="Dekko"/>
                          <a:ea typeface="Dekko"/>
                          <a:cs typeface="Dekko"/>
                          <a:sym typeface="Dekko"/>
                        </a:rPr>
                        <a:t>  </a:t>
                      </a:r>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3925">
                <a:tc>
                  <a:txBody>
                    <a:bodyPr anchor="t" rtlCol="false"/>
                    <a:lstStyle/>
                    <a:p>
                      <a:pPr algn="l">
                        <a:lnSpc>
                          <a:spcPts val="79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626798">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867"/>
                        </a:lnSpc>
                        <a:defRPr/>
                      </a:pPr>
                      <a:endParaRPr lang="en-US" sz="1100"/>
                    </a:p>
                    <a:p>
                      <a:pPr algn="l">
                        <a:lnSpc>
                          <a:spcPts val="867"/>
                        </a:lnSpc>
                      </a:pPr>
                      <a:r>
                        <a:rPr lang="en-US" sz="699">
                          <a:solidFill>
                            <a:srgbClr val="000000"/>
                          </a:solidFill>
                          <a:latin typeface="Dekko"/>
                          <a:ea typeface="Dekko"/>
                          <a:cs typeface="Dekko"/>
                          <a:sym typeface="Dekko"/>
                        </a:rPr>
                        <a:t>   </a:t>
                      </a:r>
                    </a:p>
                    <a:p>
                      <a:pPr algn="l">
                        <a:lnSpc>
                          <a:spcPts val="867"/>
                        </a:lnSpc>
                      </a:pPr>
                      <a:r>
                        <a:rPr lang="en-US" sz="699">
                          <a:solidFill>
                            <a:srgbClr val="000000"/>
                          </a:solidFill>
                          <a:latin typeface="Dekko"/>
                          <a:ea typeface="Dekko"/>
                          <a:cs typeface="Dekko"/>
                          <a:sym typeface="Dekko"/>
                        </a:rPr>
                        <a:t>  </a:t>
                      </a:r>
                    </a:p>
                  </a:txBody>
                  <a:tcPr marL="66675" marR="66675" marT="66675" marB="66675" anchor="t">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p>
                      <a:pPr algn="l">
                        <a:lnSpc>
                          <a:spcPts val="979"/>
                        </a:lnSpc>
                      </a:pPr>
                      <a:r>
                        <a:rPr lang="en-US" sz="699">
                          <a:solidFill>
                            <a:srgbClr val="000000"/>
                          </a:solidFill>
                          <a:latin typeface="Dekko"/>
                          <a:ea typeface="Dekko"/>
                          <a:cs typeface="Dekko"/>
                          <a:sym typeface="Dekko"/>
                        </a:rPr>
                        <a:t>   </a:t>
                      </a:r>
                    </a:p>
                    <a:p>
                      <a:pPr algn="l">
                        <a:lnSpc>
                          <a:spcPts val="979"/>
                        </a:lnSpc>
                      </a:pPr>
                      <a:r>
                        <a:rPr lang="en-US" sz="699">
                          <a:solidFill>
                            <a:srgbClr val="000000"/>
                          </a:solidFill>
                          <a:latin typeface="Dekko"/>
                          <a:ea typeface="Dekko"/>
                          <a:cs typeface="Dekko"/>
                          <a:sym typeface="Dekko"/>
                        </a:rPr>
                        <a:t>  </a:t>
                      </a:r>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sp>
        <p:nvSpPr>
          <p:cNvPr name="Freeform 27" id="27"/>
          <p:cNvSpPr/>
          <p:nvPr/>
        </p:nvSpPr>
        <p:spPr>
          <a:xfrm flipH="false" flipV="false" rot="0">
            <a:off x="3880690" y="6871322"/>
            <a:ext cx="3248681" cy="2427030"/>
          </a:xfrm>
          <a:custGeom>
            <a:avLst/>
            <a:gdLst/>
            <a:ahLst/>
            <a:cxnLst/>
            <a:rect r="r" b="b" t="t" l="l"/>
            <a:pathLst>
              <a:path h="2427030" w="3248681">
                <a:moveTo>
                  <a:pt x="0" y="0"/>
                </a:moveTo>
                <a:lnTo>
                  <a:pt x="3248681" y="0"/>
                </a:lnTo>
                <a:lnTo>
                  <a:pt x="3248681" y="2427031"/>
                </a:lnTo>
                <a:lnTo>
                  <a:pt x="0" y="2427031"/>
                </a:lnTo>
                <a:lnTo>
                  <a:pt x="0" y="0"/>
                </a:lnTo>
                <a:close/>
              </a:path>
            </a:pathLst>
          </a:custGeom>
          <a:blipFill>
            <a:blip r:embed="rId12"/>
            <a:stretch>
              <a:fillRect l="0" t="0" r="0" b="0"/>
            </a:stretch>
          </a:blipFill>
        </p:spPr>
      </p:sp>
      <p:sp>
        <p:nvSpPr>
          <p:cNvPr name="Freeform 28" id="28"/>
          <p:cNvSpPr/>
          <p:nvPr/>
        </p:nvSpPr>
        <p:spPr>
          <a:xfrm flipH="false" flipV="false" rot="0">
            <a:off x="6017669" y="2579092"/>
            <a:ext cx="969812" cy="984127"/>
          </a:xfrm>
          <a:custGeom>
            <a:avLst/>
            <a:gdLst/>
            <a:ahLst/>
            <a:cxnLst/>
            <a:rect r="r" b="b" t="t" l="l"/>
            <a:pathLst>
              <a:path h="984127" w="969812">
                <a:moveTo>
                  <a:pt x="0" y="0"/>
                </a:moveTo>
                <a:lnTo>
                  <a:pt x="969813" y="0"/>
                </a:lnTo>
                <a:lnTo>
                  <a:pt x="969813" y="984127"/>
                </a:lnTo>
                <a:lnTo>
                  <a:pt x="0" y="9841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9" id="29"/>
          <p:cNvSpPr/>
          <p:nvPr/>
        </p:nvSpPr>
        <p:spPr>
          <a:xfrm flipH="false" flipV="false" rot="0">
            <a:off x="4209416" y="2549125"/>
            <a:ext cx="969812" cy="984127"/>
          </a:xfrm>
          <a:custGeom>
            <a:avLst/>
            <a:gdLst/>
            <a:ahLst/>
            <a:cxnLst/>
            <a:rect r="r" b="b" t="t" l="l"/>
            <a:pathLst>
              <a:path h="984127" w="969812">
                <a:moveTo>
                  <a:pt x="0" y="0"/>
                </a:moveTo>
                <a:lnTo>
                  <a:pt x="969812" y="0"/>
                </a:lnTo>
                <a:lnTo>
                  <a:pt x="969812" y="984127"/>
                </a:lnTo>
                <a:lnTo>
                  <a:pt x="0" y="984127"/>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30" id="30"/>
          <p:cNvSpPr/>
          <p:nvPr/>
        </p:nvSpPr>
        <p:spPr>
          <a:xfrm flipH="false" flipV="false" rot="0">
            <a:off x="5255428" y="2705917"/>
            <a:ext cx="661176" cy="661176"/>
          </a:xfrm>
          <a:custGeom>
            <a:avLst/>
            <a:gdLst/>
            <a:ahLst/>
            <a:cxnLst/>
            <a:rect r="r" b="b" t="t" l="l"/>
            <a:pathLst>
              <a:path h="661176" w="661176">
                <a:moveTo>
                  <a:pt x="0" y="0"/>
                </a:moveTo>
                <a:lnTo>
                  <a:pt x="661176" y="0"/>
                </a:lnTo>
                <a:lnTo>
                  <a:pt x="661176" y="661176"/>
                </a:lnTo>
                <a:lnTo>
                  <a:pt x="0" y="661176"/>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1" id="31"/>
          <p:cNvSpPr/>
          <p:nvPr/>
        </p:nvSpPr>
        <p:spPr>
          <a:xfrm flipH="false" flipV="false" rot="0">
            <a:off x="6090995" y="4816812"/>
            <a:ext cx="565137" cy="565137"/>
          </a:xfrm>
          <a:custGeom>
            <a:avLst/>
            <a:gdLst/>
            <a:ahLst/>
            <a:cxnLst/>
            <a:rect r="r" b="b" t="t" l="l"/>
            <a:pathLst>
              <a:path h="565137" w="565137">
                <a:moveTo>
                  <a:pt x="0" y="0"/>
                </a:moveTo>
                <a:lnTo>
                  <a:pt x="565137" y="0"/>
                </a:lnTo>
                <a:lnTo>
                  <a:pt x="565137" y="565137"/>
                </a:lnTo>
                <a:lnTo>
                  <a:pt x="0" y="565137"/>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32" id="32"/>
          <p:cNvSpPr txBox="true"/>
          <p:nvPr/>
        </p:nvSpPr>
        <p:spPr>
          <a:xfrm rot="0">
            <a:off x="902118" y="322102"/>
            <a:ext cx="5901882" cy="371228"/>
          </a:xfrm>
          <a:prstGeom prst="rect">
            <a:avLst/>
          </a:prstGeom>
        </p:spPr>
        <p:txBody>
          <a:bodyPr anchor="t" rtlCol="false" tIns="0" lIns="0" bIns="0" rIns="0">
            <a:spAutoFit/>
          </a:bodyPr>
          <a:lstStyle/>
          <a:p>
            <a:pPr algn="ctr">
              <a:lnSpc>
                <a:spcPts val="2813"/>
              </a:lnSpc>
            </a:pPr>
            <a:r>
              <a:rPr lang="en-US" sz="2467">
                <a:solidFill>
                  <a:srgbClr val="F6F6E9"/>
                </a:solidFill>
                <a:latin typeface="Lilita One"/>
                <a:ea typeface="Lilita One"/>
                <a:cs typeface="Lilita One"/>
                <a:sym typeface="Lilita One"/>
              </a:rPr>
              <a:t>OPCION B: CUANDO HAY QUE COMPARAR</a:t>
            </a:r>
          </a:p>
        </p:txBody>
      </p:sp>
      <p:sp>
        <p:nvSpPr>
          <p:cNvPr name="TextBox 33" id="33"/>
          <p:cNvSpPr txBox="true"/>
          <p:nvPr/>
        </p:nvSpPr>
        <p:spPr>
          <a:xfrm rot="0">
            <a:off x="1260555" y="4497979"/>
            <a:ext cx="4605053" cy="1297059"/>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Pienso la operación. </a:t>
            </a:r>
          </a:p>
          <a:p>
            <a:pPr algn="l" marL="378000" indent="-189000" lvl="1">
              <a:lnSpc>
                <a:spcPts val="2100"/>
              </a:lnSpc>
              <a:buAutoNum type="arabicPeriod" startAt="1"/>
            </a:pPr>
            <a:r>
              <a:rPr lang="en-US" sz="1750" spc="-35">
                <a:solidFill>
                  <a:srgbClr val="000000"/>
                </a:solidFill>
                <a:latin typeface="Bitter"/>
                <a:ea typeface="Bitter"/>
                <a:cs typeface="Bitter"/>
                <a:sym typeface="Bitter"/>
              </a:rPr>
              <a:t>Me fijo dónde está la pregunta que tengo que contestar.</a:t>
            </a:r>
          </a:p>
          <a:p>
            <a:pPr algn="l" marL="378000" indent="-189000" lvl="1">
              <a:lnSpc>
                <a:spcPts val="2100"/>
              </a:lnSpc>
              <a:buAutoNum type="arabicPeriod" startAt="1"/>
            </a:pPr>
            <a:r>
              <a:rPr lang="en-US" sz="1750" spc="-35">
                <a:solidFill>
                  <a:srgbClr val="000000"/>
                </a:solidFill>
                <a:latin typeface="Bitter"/>
                <a:ea typeface="Bitter"/>
                <a:cs typeface="Bitter"/>
                <a:sym typeface="Bitter"/>
              </a:rPr>
              <a:t>Pienso la operación que resuelve el problema.</a:t>
            </a:r>
          </a:p>
        </p:txBody>
      </p:sp>
      <p:sp>
        <p:nvSpPr>
          <p:cNvPr name="TextBox 34" id="34"/>
          <p:cNvSpPr txBox="true"/>
          <p:nvPr/>
        </p:nvSpPr>
        <p:spPr>
          <a:xfrm rot="0">
            <a:off x="1183544" y="1641168"/>
            <a:ext cx="5714970" cy="518824"/>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Completo los datos que tengo y el signo de la operación.</a:t>
            </a:r>
          </a:p>
          <a:p>
            <a:pPr algn="l">
              <a:lnSpc>
                <a:spcPts val="2100"/>
              </a:lnSpc>
            </a:pPr>
            <a:r>
              <a:rPr lang="en-US" sz="1750" spc="-35">
                <a:solidFill>
                  <a:srgbClr val="000000"/>
                </a:solidFill>
                <a:latin typeface="Bitter"/>
                <a:ea typeface="Bitter"/>
                <a:cs typeface="Bitter"/>
                <a:sym typeface="Bitter"/>
              </a:rPr>
              <a:t>Me fijo en qué lugar está el dato que no sé (?).</a:t>
            </a:r>
          </a:p>
        </p:txBody>
      </p:sp>
      <p:sp>
        <p:nvSpPr>
          <p:cNvPr name="TextBox 35" id="35"/>
          <p:cNvSpPr txBox="true"/>
          <p:nvPr/>
        </p:nvSpPr>
        <p:spPr>
          <a:xfrm rot="-5400000">
            <a:off x="-1371066" y="2923215"/>
            <a:ext cx="3526410" cy="497501"/>
          </a:xfrm>
          <a:prstGeom prst="rect">
            <a:avLst/>
          </a:prstGeom>
        </p:spPr>
        <p:txBody>
          <a:bodyPr anchor="t" rtlCol="false" tIns="0" lIns="0" bIns="0" rIns="0">
            <a:spAutoFit/>
          </a:bodyPr>
          <a:lstStyle/>
          <a:p>
            <a:pPr algn="l">
              <a:lnSpc>
                <a:spcPts val="2002"/>
              </a:lnSpc>
            </a:pPr>
            <a:r>
              <a:rPr lang="en-US" sz="1430" spc="10">
                <a:solidFill>
                  <a:srgbClr val="FF3131"/>
                </a:solidFill>
                <a:latin typeface="Loubag"/>
                <a:ea typeface="Loubag"/>
                <a:cs typeface="Loubag"/>
                <a:sym typeface="Loubag"/>
              </a:rPr>
              <a:t>CEIP IPLACEA    ALCALÁ DE HENARES</a:t>
            </a:r>
          </a:p>
          <a:p>
            <a:pPr algn="l">
              <a:lnSpc>
                <a:spcPts val="2002"/>
              </a:lnSpc>
            </a:pPr>
          </a:p>
        </p:txBody>
      </p:sp>
      <p:sp>
        <p:nvSpPr>
          <p:cNvPr name="TextBox 36" id="36"/>
          <p:cNvSpPr txBox="true"/>
          <p:nvPr/>
        </p:nvSpPr>
        <p:spPr>
          <a:xfrm rot="0">
            <a:off x="717089" y="1581183"/>
            <a:ext cx="381541" cy="538782"/>
          </a:xfrm>
          <a:prstGeom prst="rect">
            <a:avLst/>
          </a:prstGeom>
        </p:spPr>
        <p:txBody>
          <a:bodyPr anchor="t" rtlCol="false" tIns="0" lIns="0" bIns="0" rIns="0">
            <a:spAutoFit/>
          </a:bodyPr>
          <a:lstStyle/>
          <a:p>
            <a:pPr algn="ctr">
              <a:lnSpc>
                <a:spcPts val="4219"/>
              </a:lnSpc>
            </a:pPr>
            <a:r>
              <a:rPr lang="en-US" sz="3701">
                <a:solidFill>
                  <a:srgbClr val="272727"/>
                </a:solidFill>
                <a:latin typeface="Lilita One"/>
                <a:ea typeface="Lilita One"/>
                <a:cs typeface="Lilita One"/>
                <a:sym typeface="Lilita One"/>
              </a:rPr>
              <a:t>3</a:t>
            </a:r>
          </a:p>
        </p:txBody>
      </p:sp>
      <p:sp>
        <p:nvSpPr>
          <p:cNvPr name="TextBox 37" id="37"/>
          <p:cNvSpPr txBox="true"/>
          <p:nvPr/>
        </p:nvSpPr>
        <p:spPr>
          <a:xfrm rot="0">
            <a:off x="717089" y="4326331"/>
            <a:ext cx="381541" cy="538804"/>
          </a:xfrm>
          <a:prstGeom prst="rect">
            <a:avLst/>
          </a:prstGeom>
        </p:spPr>
        <p:txBody>
          <a:bodyPr anchor="t" rtlCol="false" tIns="0" lIns="0" bIns="0" rIns="0">
            <a:spAutoFit/>
          </a:bodyPr>
          <a:lstStyle/>
          <a:p>
            <a:pPr algn="ctr">
              <a:lnSpc>
                <a:spcPts val="4219"/>
              </a:lnSpc>
            </a:pPr>
            <a:r>
              <a:rPr lang="en-US" sz="3701">
                <a:solidFill>
                  <a:srgbClr val="272727"/>
                </a:solidFill>
                <a:latin typeface="Lilita One"/>
                <a:ea typeface="Lilita One"/>
                <a:cs typeface="Lilita One"/>
                <a:sym typeface="Lilita One"/>
              </a:rPr>
              <a:t>4</a:t>
            </a:r>
          </a:p>
        </p:txBody>
      </p:sp>
      <p:sp>
        <p:nvSpPr>
          <p:cNvPr name="TextBox 38" id="38"/>
          <p:cNvSpPr txBox="true"/>
          <p:nvPr/>
        </p:nvSpPr>
        <p:spPr>
          <a:xfrm rot="0">
            <a:off x="717089" y="6394961"/>
            <a:ext cx="381541" cy="538804"/>
          </a:xfrm>
          <a:prstGeom prst="rect">
            <a:avLst/>
          </a:prstGeom>
        </p:spPr>
        <p:txBody>
          <a:bodyPr anchor="t" rtlCol="false" tIns="0" lIns="0" bIns="0" rIns="0">
            <a:spAutoFit/>
          </a:bodyPr>
          <a:lstStyle/>
          <a:p>
            <a:pPr algn="ctr">
              <a:lnSpc>
                <a:spcPts val="4219"/>
              </a:lnSpc>
            </a:pPr>
            <a:r>
              <a:rPr lang="en-US" sz="3701">
                <a:solidFill>
                  <a:srgbClr val="272727"/>
                </a:solidFill>
                <a:latin typeface="Lilita One"/>
                <a:ea typeface="Lilita One"/>
                <a:cs typeface="Lilita One"/>
                <a:sym typeface="Lilita One"/>
              </a:rPr>
              <a:t>5</a:t>
            </a:r>
          </a:p>
        </p:txBody>
      </p:sp>
      <p:sp>
        <p:nvSpPr>
          <p:cNvPr name="TextBox 39" id="39"/>
          <p:cNvSpPr txBox="true"/>
          <p:nvPr/>
        </p:nvSpPr>
        <p:spPr>
          <a:xfrm rot="0">
            <a:off x="802003" y="9639867"/>
            <a:ext cx="5700573"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Solución: ___________________________________________</a:t>
            </a:r>
          </a:p>
        </p:txBody>
      </p:sp>
      <p:sp>
        <p:nvSpPr>
          <p:cNvPr name="TextBox 40" id="40"/>
          <p:cNvSpPr txBox="true"/>
          <p:nvPr/>
        </p:nvSpPr>
        <p:spPr>
          <a:xfrm rot="0">
            <a:off x="1219836" y="6480686"/>
            <a:ext cx="5700573"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Resuelvo la operación y escribo la solución.</a:t>
            </a:r>
          </a:p>
        </p:txBody>
      </p:sp>
    </p:spTree>
  </p:cSld>
  <p:clrMapOvr>
    <a:masterClrMapping/>
  </p:clrMapOvr>
</p:sld>
</file>

<file path=ppt/slides/slide13.xml><?xml version="1.0" encoding="utf-8"?>
<p:sld xmlns:p="http://schemas.openxmlformats.org/presentationml/2006/main" xmlns:a="http://schemas.openxmlformats.org/drawingml/2006/main" xmlns:r="http://schemas.openxmlformats.org/officeDocument/2006/relationships">
  <p:cSld>
    <p:bg>
      <p:bgPr>
        <a:solidFill>
          <a:srgbClr val="CBDDD1"/>
        </a:solidFill>
      </p:bgPr>
    </p:bg>
    <p:spTree>
      <p:nvGrpSpPr>
        <p:cNvPr id="1" name=""/>
        <p:cNvGrpSpPr/>
        <p:nvPr/>
      </p:nvGrpSpPr>
      <p:grpSpPr>
        <a:xfrm>
          <a:off x="0" y="0"/>
          <a:ext cx="0" cy="0"/>
          <a:chOff x="0" y="0"/>
          <a:chExt cx="0" cy="0"/>
        </a:xfrm>
      </p:grpSpPr>
      <p:grpSp>
        <p:nvGrpSpPr>
          <p:cNvPr name="Group 2" id="2"/>
          <p:cNvGrpSpPr/>
          <p:nvPr/>
        </p:nvGrpSpPr>
        <p:grpSpPr>
          <a:xfrm rot="0">
            <a:off x="473073" y="178196"/>
            <a:ext cx="6594345" cy="951596"/>
            <a:chOff x="0" y="0"/>
            <a:chExt cx="2162211" cy="312017"/>
          </a:xfrm>
        </p:grpSpPr>
        <p:sp>
          <p:nvSpPr>
            <p:cNvPr name="Freeform 3" id="3"/>
            <p:cNvSpPr/>
            <p:nvPr/>
          </p:nvSpPr>
          <p:spPr>
            <a:xfrm flipH="false" flipV="false" rot="0">
              <a:off x="0" y="0"/>
              <a:ext cx="2162211" cy="312018"/>
            </a:xfrm>
            <a:custGeom>
              <a:avLst/>
              <a:gdLst/>
              <a:ahLst/>
              <a:cxnLst/>
              <a:rect r="r" b="b" t="t" l="l"/>
              <a:pathLst>
                <a:path h="312018" w="2162211">
                  <a:moveTo>
                    <a:pt x="22306" y="0"/>
                  </a:moveTo>
                  <a:lnTo>
                    <a:pt x="2139905" y="0"/>
                  </a:lnTo>
                  <a:cubicBezTo>
                    <a:pt x="2152224" y="0"/>
                    <a:pt x="2162211" y="9987"/>
                    <a:pt x="2162211" y="22306"/>
                  </a:cubicBezTo>
                  <a:lnTo>
                    <a:pt x="2162211" y="289711"/>
                  </a:lnTo>
                  <a:cubicBezTo>
                    <a:pt x="2162211" y="302031"/>
                    <a:pt x="2152224" y="312018"/>
                    <a:pt x="2139905" y="312018"/>
                  </a:cubicBezTo>
                  <a:lnTo>
                    <a:pt x="22306" y="312018"/>
                  </a:lnTo>
                  <a:cubicBezTo>
                    <a:pt x="9987" y="312018"/>
                    <a:pt x="0" y="302031"/>
                    <a:pt x="0" y="289711"/>
                  </a:cubicBezTo>
                  <a:lnTo>
                    <a:pt x="0" y="22306"/>
                  </a:lnTo>
                  <a:cubicBezTo>
                    <a:pt x="0" y="9987"/>
                    <a:pt x="9987" y="0"/>
                    <a:pt x="22306" y="0"/>
                  </a:cubicBezTo>
                  <a:close/>
                </a:path>
              </a:pathLst>
            </a:custGeom>
            <a:solidFill>
              <a:srgbClr val="578F6A"/>
            </a:solidFill>
          </p:spPr>
        </p:sp>
        <p:sp>
          <p:nvSpPr>
            <p:cNvPr name="TextBox 4" id="4"/>
            <p:cNvSpPr txBox="true"/>
            <p:nvPr/>
          </p:nvSpPr>
          <p:spPr>
            <a:xfrm>
              <a:off x="0" y="-47625"/>
              <a:ext cx="2162211" cy="359642"/>
            </a:xfrm>
            <a:prstGeom prst="rect">
              <a:avLst/>
            </a:prstGeom>
          </p:spPr>
          <p:txBody>
            <a:bodyPr anchor="ctr" rtlCol="false" tIns="40805" lIns="40805" bIns="40805" rIns="40805"/>
            <a:lstStyle/>
            <a:p>
              <a:pPr algn="ctr">
                <a:lnSpc>
                  <a:spcPts val="3396"/>
                </a:lnSpc>
                <a:spcBef>
                  <a:spcPct val="0"/>
                </a:spcBef>
              </a:pPr>
              <a:r>
                <a:rPr lang="en-US" sz="2426">
                  <a:solidFill>
                    <a:srgbClr val="FFFFFF"/>
                  </a:solidFill>
                  <a:latin typeface="Lilita One"/>
                  <a:ea typeface="Lilita One"/>
                  <a:cs typeface="Lilita One"/>
                  <a:sym typeface="Lilita One"/>
                </a:rPr>
                <a:t>TERMINO DE COMPLETAR DATOS Y SOLUCIONAR EL PROBLEMA</a:t>
              </a:r>
            </a:p>
          </p:txBody>
        </p:sp>
      </p:grpSp>
      <p:grpSp>
        <p:nvGrpSpPr>
          <p:cNvPr name="Group 5" id="5"/>
          <p:cNvGrpSpPr/>
          <p:nvPr/>
        </p:nvGrpSpPr>
        <p:grpSpPr>
          <a:xfrm rot="0">
            <a:off x="545479" y="1397341"/>
            <a:ext cx="6594345" cy="2259736"/>
            <a:chOff x="0" y="0"/>
            <a:chExt cx="2162211" cy="740942"/>
          </a:xfrm>
        </p:grpSpPr>
        <p:sp>
          <p:nvSpPr>
            <p:cNvPr name="Freeform 6" id="6"/>
            <p:cNvSpPr/>
            <p:nvPr/>
          </p:nvSpPr>
          <p:spPr>
            <a:xfrm flipH="false" flipV="false" rot="0">
              <a:off x="0" y="0"/>
              <a:ext cx="2162211" cy="740942"/>
            </a:xfrm>
            <a:custGeom>
              <a:avLst/>
              <a:gdLst/>
              <a:ahLst/>
              <a:cxnLst/>
              <a:rect r="r" b="b" t="t" l="l"/>
              <a:pathLst>
                <a:path h="740942" w="2162211">
                  <a:moveTo>
                    <a:pt x="22306" y="0"/>
                  </a:moveTo>
                  <a:lnTo>
                    <a:pt x="2139905" y="0"/>
                  </a:lnTo>
                  <a:cubicBezTo>
                    <a:pt x="2152224" y="0"/>
                    <a:pt x="2162211" y="9987"/>
                    <a:pt x="2162211" y="22306"/>
                  </a:cubicBezTo>
                  <a:lnTo>
                    <a:pt x="2162211" y="718635"/>
                  </a:lnTo>
                  <a:cubicBezTo>
                    <a:pt x="2162211" y="730955"/>
                    <a:pt x="2152224" y="740942"/>
                    <a:pt x="2139905" y="740942"/>
                  </a:cubicBezTo>
                  <a:lnTo>
                    <a:pt x="22306" y="740942"/>
                  </a:lnTo>
                  <a:cubicBezTo>
                    <a:pt x="9987" y="740942"/>
                    <a:pt x="0" y="730955"/>
                    <a:pt x="0" y="718635"/>
                  </a:cubicBezTo>
                  <a:lnTo>
                    <a:pt x="0" y="22306"/>
                  </a:lnTo>
                  <a:cubicBezTo>
                    <a:pt x="0" y="9987"/>
                    <a:pt x="9987" y="0"/>
                    <a:pt x="22306" y="0"/>
                  </a:cubicBezTo>
                  <a:close/>
                </a:path>
              </a:pathLst>
            </a:custGeom>
            <a:solidFill>
              <a:srgbClr val="F6F6E9"/>
            </a:solidFill>
          </p:spPr>
        </p:sp>
        <p:sp>
          <p:nvSpPr>
            <p:cNvPr name="TextBox 7" id="7"/>
            <p:cNvSpPr txBox="true"/>
            <p:nvPr/>
          </p:nvSpPr>
          <p:spPr>
            <a:xfrm>
              <a:off x="0" y="-28575"/>
              <a:ext cx="2162211" cy="769517"/>
            </a:xfrm>
            <a:prstGeom prst="rect">
              <a:avLst/>
            </a:prstGeom>
          </p:spPr>
          <p:txBody>
            <a:bodyPr anchor="ctr" rtlCol="false" tIns="40805" lIns="40805" bIns="40805" rIns="40805"/>
            <a:lstStyle/>
            <a:p>
              <a:pPr algn="ctr">
                <a:lnSpc>
                  <a:spcPts val="2136"/>
                </a:lnSpc>
                <a:spcBef>
                  <a:spcPct val="0"/>
                </a:spcBef>
              </a:pPr>
            </a:p>
          </p:txBody>
        </p:sp>
      </p:grpSp>
      <p:grpSp>
        <p:nvGrpSpPr>
          <p:cNvPr name="Group 8" id="8"/>
          <p:cNvGrpSpPr/>
          <p:nvPr/>
        </p:nvGrpSpPr>
        <p:grpSpPr>
          <a:xfrm rot="0">
            <a:off x="583517" y="3872478"/>
            <a:ext cx="6594345" cy="2122433"/>
            <a:chOff x="0" y="0"/>
            <a:chExt cx="2162211" cy="695922"/>
          </a:xfrm>
        </p:grpSpPr>
        <p:sp>
          <p:nvSpPr>
            <p:cNvPr name="Freeform 9" id="9"/>
            <p:cNvSpPr/>
            <p:nvPr/>
          </p:nvSpPr>
          <p:spPr>
            <a:xfrm flipH="false" flipV="false" rot="0">
              <a:off x="0" y="0"/>
              <a:ext cx="2162211" cy="695922"/>
            </a:xfrm>
            <a:custGeom>
              <a:avLst/>
              <a:gdLst/>
              <a:ahLst/>
              <a:cxnLst/>
              <a:rect r="r" b="b" t="t" l="l"/>
              <a:pathLst>
                <a:path h="695922" w="2162211">
                  <a:moveTo>
                    <a:pt x="22306" y="0"/>
                  </a:moveTo>
                  <a:lnTo>
                    <a:pt x="2139905" y="0"/>
                  </a:lnTo>
                  <a:cubicBezTo>
                    <a:pt x="2152224" y="0"/>
                    <a:pt x="2162211" y="9987"/>
                    <a:pt x="2162211" y="22306"/>
                  </a:cubicBezTo>
                  <a:lnTo>
                    <a:pt x="2162211" y="673616"/>
                  </a:lnTo>
                  <a:cubicBezTo>
                    <a:pt x="2162211" y="685935"/>
                    <a:pt x="2152224" y="695922"/>
                    <a:pt x="2139905" y="695922"/>
                  </a:cubicBezTo>
                  <a:lnTo>
                    <a:pt x="22306" y="695922"/>
                  </a:lnTo>
                  <a:cubicBezTo>
                    <a:pt x="9987" y="695922"/>
                    <a:pt x="0" y="685935"/>
                    <a:pt x="0" y="673616"/>
                  </a:cubicBezTo>
                  <a:lnTo>
                    <a:pt x="0" y="22306"/>
                  </a:lnTo>
                  <a:cubicBezTo>
                    <a:pt x="0" y="9987"/>
                    <a:pt x="9987" y="0"/>
                    <a:pt x="22306" y="0"/>
                  </a:cubicBezTo>
                  <a:close/>
                </a:path>
              </a:pathLst>
            </a:custGeom>
            <a:solidFill>
              <a:srgbClr val="F6F6E9"/>
            </a:solidFill>
          </p:spPr>
        </p:sp>
        <p:sp>
          <p:nvSpPr>
            <p:cNvPr name="TextBox 10" id="10"/>
            <p:cNvSpPr txBox="true"/>
            <p:nvPr/>
          </p:nvSpPr>
          <p:spPr>
            <a:xfrm>
              <a:off x="0" y="-28575"/>
              <a:ext cx="2162211" cy="724497"/>
            </a:xfrm>
            <a:prstGeom prst="rect">
              <a:avLst/>
            </a:prstGeom>
          </p:spPr>
          <p:txBody>
            <a:bodyPr anchor="ctr" rtlCol="false" tIns="40805" lIns="40805" bIns="40805" rIns="40805"/>
            <a:lstStyle/>
            <a:p>
              <a:pPr algn="ctr">
                <a:lnSpc>
                  <a:spcPts val="2136"/>
                </a:lnSpc>
                <a:spcBef>
                  <a:spcPct val="0"/>
                </a:spcBef>
              </a:pPr>
            </a:p>
          </p:txBody>
        </p:sp>
      </p:grpSp>
      <p:sp>
        <p:nvSpPr>
          <p:cNvPr name="Freeform 11" id="11"/>
          <p:cNvSpPr/>
          <p:nvPr/>
        </p:nvSpPr>
        <p:spPr>
          <a:xfrm flipH="false" flipV="false" rot="0">
            <a:off x="1674773" y="2458950"/>
            <a:ext cx="700147" cy="700147"/>
          </a:xfrm>
          <a:custGeom>
            <a:avLst/>
            <a:gdLst/>
            <a:ahLst/>
            <a:cxnLst/>
            <a:rect r="r" b="b" t="t" l="l"/>
            <a:pathLst>
              <a:path h="700147" w="700147">
                <a:moveTo>
                  <a:pt x="0" y="0"/>
                </a:moveTo>
                <a:lnTo>
                  <a:pt x="700147" y="0"/>
                </a:lnTo>
                <a:lnTo>
                  <a:pt x="700147" y="700148"/>
                </a:lnTo>
                <a:lnTo>
                  <a:pt x="0" y="700148"/>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632175" y="2300137"/>
            <a:ext cx="996864" cy="1011578"/>
          </a:xfrm>
          <a:custGeom>
            <a:avLst/>
            <a:gdLst/>
            <a:ahLst/>
            <a:cxnLst/>
            <a:rect r="r" b="b" t="t" l="l"/>
            <a:pathLst>
              <a:path h="1011578" w="996864">
                <a:moveTo>
                  <a:pt x="0" y="0"/>
                </a:moveTo>
                <a:lnTo>
                  <a:pt x="996864" y="0"/>
                </a:lnTo>
                <a:lnTo>
                  <a:pt x="996864" y="1011578"/>
                </a:lnTo>
                <a:lnTo>
                  <a:pt x="0" y="10115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3" id="13"/>
          <p:cNvSpPr/>
          <p:nvPr/>
        </p:nvSpPr>
        <p:spPr>
          <a:xfrm flipH="false" flipV="false" rot="0">
            <a:off x="2460645" y="2300137"/>
            <a:ext cx="996864" cy="1011578"/>
          </a:xfrm>
          <a:custGeom>
            <a:avLst/>
            <a:gdLst/>
            <a:ahLst/>
            <a:cxnLst/>
            <a:rect r="r" b="b" t="t" l="l"/>
            <a:pathLst>
              <a:path h="1011578" w="996864">
                <a:moveTo>
                  <a:pt x="0" y="0"/>
                </a:moveTo>
                <a:lnTo>
                  <a:pt x="996865" y="0"/>
                </a:lnTo>
                <a:lnTo>
                  <a:pt x="996865" y="1011578"/>
                </a:lnTo>
                <a:lnTo>
                  <a:pt x="0" y="10115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4" id="14"/>
          <p:cNvSpPr/>
          <p:nvPr/>
        </p:nvSpPr>
        <p:spPr>
          <a:xfrm flipH="false" flipV="false" rot="0">
            <a:off x="4113947" y="2300137"/>
            <a:ext cx="996864" cy="1011578"/>
          </a:xfrm>
          <a:custGeom>
            <a:avLst/>
            <a:gdLst/>
            <a:ahLst/>
            <a:cxnLst/>
            <a:rect r="r" b="b" t="t" l="l"/>
            <a:pathLst>
              <a:path h="1011578" w="996864">
                <a:moveTo>
                  <a:pt x="0" y="0"/>
                </a:moveTo>
                <a:lnTo>
                  <a:pt x="996864" y="0"/>
                </a:lnTo>
                <a:lnTo>
                  <a:pt x="996864" y="1011578"/>
                </a:lnTo>
                <a:lnTo>
                  <a:pt x="0" y="10115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15" id="15"/>
          <p:cNvSpPr/>
          <p:nvPr/>
        </p:nvSpPr>
        <p:spPr>
          <a:xfrm flipH="false" flipV="false" rot="0">
            <a:off x="3526528" y="2683599"/>
            <a:ext cx="506944" cy="294028"/>
          </a:xfrm>
          <a:custGeom>
            <a:avLst/>
            <a:gdLst/>
            <a:ahLst/>
            <a:cxnLst/>
            <a:rect r="r" b="b" t="t" l="l"/>
            <a:pathLst>
              <a:path h="294028" w="506944">
                <a:moveTo>
                  <a:pt x="0" y="0"/>
                </a:moveTo>
                <a:lnTo>
                  <a:pt x="506944" y="0"/>
                </a:lnTo>
                <a:lnTo>
                  <a:pt x="506944" y="294028"/>
                </a:lnTo>
                <a:lnTo>
                  <a:pt x="0" y="294028"/>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grpSp>
        <p:nvGrpSpPr>
          <p:cNvPr name="Group 16" id="16"/>
          <p:cNvGrpSpPr/>
          <p:nvPr/>
        </p:nvGrpSpPr>
        <p:grpSpPr>
          <a:xfrm rot="0">
            <a:off x="583517" y="6185411"/>
            <a:ext cx="6649606" cy="3798852"/>
            <a:chOff x="0" y="0"/>
            <a:chExt cx="2180331" cy="1245601"/>
          </a:xfrm>
        </p:grpSpPr>
        <p:sp>
          <p:nvSpPr>
            <p:cNvPr name="Freeform 17" id="17"/>
            <p:cNvSpPr/>
            <p:nvPr/>
          </p:nvSpPr>
          <p:spPr>
            <a:xfrm flipH="false" flipV="false" rot="0">
              <a:off x="0" y="0"/>
              <a:ext cx="2180331" cy="1245601"/>
            </a:xfrm>
            <a:custGeom>
              <a:avLst/>
              <a:gdLst/>
              <a:ahLst/>
              <a:cxnLst/>
              <a:rect r="r" b="b" t="t" l="l"/>
              <a:pathLst>
                <a:path h="1245601" w="2180331">
                  <a:moveTo>
                    <a:pt x="22121" y="0"/>
                  </a:moveTo>
                  <a:lnTo>
                    <a:pt x="2158210" y="0"/>
                  </a:lnTo>
                  <a:cubicBezTo>
                    <a:pt x="2164077" y="0"/>
                    <a:pt x="2169703" y="2331"/>
                    <a:pt x="2173852" y="6479"/>
                  </a:cubicBezTo>
                  <a:cubicBezTo>
                    <a:pt x="2178000" y="10628"/>
                    <a:pt x="2180331" y="16254"/>
                    <a:pt x="2180331" y="22121"/>
                  </a:cubicBezTo>
                  <a:lnTo>
                    <a:pt x="2180331" y="1223480"/>
                  </a:lnTo>
                  <a:cubicBezTo>
                    <a:pt x="2180331" y="1229347"/>
                    <a:pt x="2178000" y="1234973"/>
                    <a:pt x="2173852" y="1239122"/>
                  </a:cubicBezTo>
                  <a:cubicBezTo>
                    <a:pt x="2169703" y="1243270"/>
                    <a:pt x="2164077" y="1245601"/>
                    <a:pt x="2158210" y="1245601"/>
                  </a:cubicBezTo>
                  <a:lnTo>
                    <a:pt x="22121" y="1245601"/>
                  </a:lnTo>
                  <a:cubicBezTo>
                    <a:pt x="9904" y="1245601"/>
                    <a:pt x="0" y="1235697"/>
                    <a:pt x="0" y="1223480"/>
                  </a:cubicBezTo>
                  <a:lnTo>
                    <a:pt x="0" y="22121"/>
                  </a:lnTo>
                  <a:cubicBezTo>
                    <a:pt x="0" y="16254"/>
                    <a:pt x="2331" y="10628"/>
                    <a:pt x="6479" y="6479"/>
                  </a:cubicBezTo>
                  <a:cubicBezTo>
                    <a:pt x="10628" y="2331"/>
                    <a:pt x="16254" y="0"/>
                    <a:pt x="22121" y="0"/>
                  </a:cubicBezTo>
                  <a:close/>
                </a:path>
              </a:pathLst>
            </a:custGeom>
            <a:solidFill>
              <a:srgbClr val="F6F6E9"/>
            </a:solidFill>
          </p:spPr>
        </p:sp>
        <p:sp>
          <p:nvSpPr>
            <p:cNvPr name="TextBox 18" id="18"/>
            <p:cNvSpPr txBox="true"/>
            <p:nvPr/>
          </p:nvSpPr>
          <p:spPr>
            <a:xfrm>
              <a:off x="0" y="-28575"/>
              <a:ext cx="2180331" cy="1274176"/>
            </a:xfrm>
            <a:prstGeom prst="rect">
              <a:avLst/>
            </a:prstGeom>
          </p:spPr>
          <p:txBody>
            <a:bodyPr anchor="ctr" rtlCol="false" tIns="40805" lIns="40805" bIns="40805" rIns="40805"/>
            <a:lstStyle/>
            <a:p>
              <a:pPr algn="ctr">
                <a:lnSpc>
                  <a:spcPts val="2136"/>
                </a:lnSpc>
              </a:pPr>
            </a:p>
            <a:p>
              <a:pPr algn="ctr">
                <a:lnSpc>
                  <a:spcPts val="2136"/>
                </a:lnSpc>
              </a:pPr>
            </a:p>
            <a:p>
              <a:pPr algn="ctr">
                <a:lnSpc>
                  <a:spcPts val="2136"/>
                </a:lnSpc>
              </a:pPr>
            </a:p>
            <a:p>
              <a:pPr algn="ctr">
                <a:lnSpc>
                  <a:spcPts val="2136"/>
                </a:lnSpc>
              </a:pPr>
            </a:p>
            <a:p>
              <a:pPr algn="ctr">
                <a:lnSpc>
                  <a:spcPts val="2136"/>
                </a:lnSpc>
              </a:pPr>
            </a:p>
            <a:p>
              <a:pPr algn="ctr">
                <a:lnSpc>
                  <a:spcPts val="2136"/>
                </a:lnSpc>
              </a:pPr>
            </a:p>
            <a:p>
              <a:pPr algn="ctr">
                <a:lnSpc>
                  <a:spcPts val="2136"/>
                </a:lnSpc>
                <a:spcBef>
                  <a:spcPct val="0"/>
                </a:spcBef>
              </a:pPr>
            </a:p>
          </p:txBody>
        </p:sp>
      </p:grpSp>
      <p:graphicFrame>
        <p:nvGraphicFramePr>
          <p:cNvPr name="Table 19" id="19"/>
          <p:cNvGraphicFramePr>
            <a:graphicFrameLocks noGrp="true"/>
          </p:cNvGraphicFramePr>
          <p:nvPr/>
        </p:nvGraphicFramePr>
        <p:xfrm>
          <a:off x="717089" y="6921073"/>
          <a:ext cx="3074825" cy="2246638"/>
        </p:xfrm>
        <a:graphic>
          <a:graphicData uri="http://schemas.openxmlformats.org/drawingml/2006/table">
            <a:tbl>
              <a:tblPr/>
              <a:tblGrid>
                <a:gridCol w="1024942"/>
                <a:gridCol w="966150"/>
                <a:gridCol w="1083734"/>
              </a:tblGrid>
              <a:tr h="489134">
                <a:tc gridSpan="3">
                  <a:txBody>
                    <a:bodyPr anchor="t" rtlCol="false"/>
                    <a:lstStyle/>
                    <a:p>
                      <a:pPr algn="l">
                        <a:lnSpc>
                          <a:spcPts val="168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l">
                        <a:lnSpc>
                          <a:spcPts val="168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hMerge="true">
                  <a:txBody>
                    <a:bodyPr anchor="t" rtlCol="false"/>
                    <a:lstStyle/>
                    <a:p>
                      <a:pPr algn="l">
                        <a:lnSpc>
                          <a:spcPts val="168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6781">
                <a:tc>
                  <a:txBody>
                    <a:bodyPr anchor="t" rtlCol="false"/>
                    <a:lstStyle/>
                    <a:p>
                      <a:pPr algn="l">
                        <a:lnSpc>
                          <a:spcPts val="79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p>
                      <a:pPr algn="l">
                        <a:lnSpc>
                          <a:spcPts val="979"/>
                        </a:lnSpc>
                      </a:pPr>
                      <a:r>
                        <a:rPr lang="en-US" sz="699">
                          <a:solidFill>
                            <a:srgbClr val="000000"/>
                          </a:solidFill>
                          <a:latin typeface="Dekko"/>
                          <a:ea typeface="Dekko"/>
                          <a:cs typeface="Dekko"/>
                          <a:sym typeface="Dekko"/>
                        </a:rPr>
                        <a:t>   </a:t>
                      </a:r>
                    </a:p>
                    <a:p>
                      <a:pPr algn="l">
                        <a:lnSpc>
                          <a:spcPts val="979"/>
                        </a:lnSpc>
                      </a:pPr>
                      <a:r>
                        <a:rPr lang="en-US" sz="699">
                          <a:solidFill>
                            <a:srgbClr val="000000"/>
                          </a:solidFill>
                          <a:latin typeface="Dekko"/>
                          <a:ea typeface="Dekko"/>
                          <a:cs typeface="Dekko"/>
                          <a:sym typeface="Dekko"/>
                        </a:rPr>
                        <a:t>  </a:t>
                      </a:r>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563925">
                <a:tc>
                  <a:txBody>
                    <a:bodyPr anchor="t" rtlCol="false"/>
                    <a:lstStyle/>
                    <a:p>
                      <a:pPr algn="l">
                        <a:lnSpc>
                          <a:spcPts val="790"/>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r h="626798">
                <a:tc>
                  <a:txBody>
                    <a:bodyPr anchor="t" rtlCol="false"/>
                    <a:lstStyle/>
                    <a:p>
                      <a:pPr algn="l">
                        <a:lnSpc>
                          <a:spcPts val="979"/>
                        </a:lnSpc>
                        <a:defRPr/>
                      </a:pPr>
                      <a:endParaRPr lang="en-US" sz="1100"/>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867"/>
                        </a:lnSpc>
                        <a:defRPr/>
                      </a:pPr>
                      <a:endParaRPr lang="en-US" sz="1100"/>
                    </a:p>
                    <a:p>
                      <a:pPr algn="l">
                        <a:lnSpc>
                          <a:spcPts val="867"/>
                        </a:lnSpc>
                      </a:pPr>
                      <a:r>
                        <a:rPr lang="en-US" sz="699">
                          <a:solidFill>
                            <a:srgbClr val="000000"/>
                          </a:solidFill>
                          <a:latin typeface="Dekko"/>
                          <a:ea typeface="Dekko"/>
                          <a:cs typeface="Dekko"/>
                          <a:sym typeface="Dekko"/>
                        </a:rPr>
                        <a:t>   </a:t>
                      </a:r>
                    </a:p>
                    <a:p>
                      <a:pPr algn="l">
                        <a:lnSpc>
                          <a:spcPts val="867"/>
                        </a:lnSpc>
                      </a:pPr>
                      <a:r>
                        <a:rPr lang="en-US" sz="699">
                          <a:solidFill>
                            <a:srgbClr val="000000"/>
                          </a:solidFill>
                          <a:latin typeface="Dekko"/>
                          <a:ea typeface="Dekko"/>
                          <a:cs typeface="Dekko"/>
                          <a:sym typeface="Dekko"/>
                        </a:rPr>
                        <a:t>  </a:t>
                      </a:r>
                    </a:p>
                  </a:txBody>
                  <a:tcPr marL="66675" marR="66675" marT="66675" marB="66675" anchor="t">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c>
                  <a:txBody>
                    <a:bodyPr anchor="t" rtlCol="false"/>
                    <a:lstStyle/>
                    <a:p>
                      <a:pPr algn="l">
                        <a:lnSpc>
                          <a:spcPts val="979"/>
                        </a:lnSpc>
                        <a:defRPr/>
                      </a:pPr>
                      <a:endParaRPr lang="en-US" sz="1100"/>
                    </a:p>
                    <a:p>
                      <a:pPr algn="l">
                        <a:lnSpc>
                          <a:spcPts val="979"/>
                        </a:lnSpc>
                      </a:pPr>
                      <a:r>
                        <a:rPr lang="en-US" sz="699">
                          <a:solidFill>
                            <a:srgbClr val="000000"/>
                          </a:solidFill>
                          <a:latin typeface="Dekko"/>
                          <a:ea typeface="Dekko"/>
                          <a:cs typeface="Dekko"/>
                          <a:sym typeface="Dekko"/>
                        </a:rPr>
                        <a:t>   </a:t>
                      </a:r>
                    </a:p>
                    <a:p>
                      <a:pPr algn="l">
                        <a:lnSpc>
                          <a:spcPts val="979"/>
                        </a:lnSpc>
                      </a:pPr>
                      <a:r>
                        <a:rPr lang="en-US" sz="699">
                          <a:solidFill>
                            <a:srgbClr val="000000"/>
                          </a:solidFill>
                          <a:latin typeface="Dekko"/>
                          <a:ea typeface="Dekko"/>
                          <a:cs typeface="Dekko"/>
                          <a:sym typeface="Dekko"/>
                        </a:rPr>
                        <a:t>  </a:t>
                      </a:r>
                    </a:p>
                  </a:txBody>
                  <a:tcPr marL="66675" marR="66675" marT="66675" marB="66675" anchor="ctr">
                    <a:lnL cmpd="sng" algn="ctr" cap="flat" w="19050">
                      <a:solidFill>
                        <a:srgbClr val="000000"/>
                      </a:solidFill>
                      <a:prstDash val="solid"/>
                      <a:round/>
                      <a:headEnd type="none" w="med" len="med"/>
                      <a:tailEnd type="none" w="med" len="med"/>
                    </a:lnL>
                    <a:lnR cmpd="sng" algn="ctr" cap="flat" w="19050">
                      <a:solidFill>
                        <a:srgbClr val="000000"/>
                      </a:solidFill>
                      <a:prstDash val="solid"/>
                      <a:round/>
                      <a:headEnd type="none" w="med" len="med"/>
                      <a:tailEnd type="none" w="med" len="med"/>
                    </a:lnR>
                    <a:lnT cmpd="sng" algn="ctr" cap="flat" w="19050">
                      <a:solidFill>
                        <a:srgbClr val="000000"/>
                      </a:solidFill>
                      <a:prstDash val="solid"/>
                      <a:round/>
                      <a:headEnd type="none" w="med" len="med"/>
                      <a:tailEnd type="none" w="med" len="med"/>
                    </a:lnT>
                    <a:lnB cmpd="sng" algn="ctr" cap="flat" w="19050">
                      <a:solidFill>
                        <a:srgbClr val="000000"/>
                      </a:solidFill>
                      <a:prstDash val="solid"/>
                      <a:round/>
                      <a:headEnd type="none" w="med" len="med"/>
                      <a:tailEnd type="none" w="med" len="med"/>
                    </a:lnB>
                  </a:tcPr>
                </a:tc>
              </a:tr>
            </a:tbl>
          </a:graphicData>
        </a:graphic>
      </p:graphicFrame>
      <p:sp>
        <p:nvSpPr>
          <p:cNvPr name="Freeform 20" id="20"/>
          <p:cNvSpPr/>
          <p:nvPr/>
        </p:nvSpPr>
        <p:spPr>
          <a:xfrm flipH="false" flipV="false" rot="0">
            <a:off x="5158436" y="2461630"/>
            <a:ext cx="700147" cy="700147"/>
          </a:xfrm>
          <a:custGeom>
            <a:avLst/>
            <a:gdLst/>
            <a:ahLst/>
            <a:cxnLst/>
            <a:rect r="r" b="b" t="t" l="l"/>
            <a:pathLst>
              <a:path h="700147" w="700147">
                <a:moveTo>
                  <a:pt x="0" y="0"/>
                </a:moveTo>
                <a:lnTo>
                  <a:pt x="700147" y="0"/>
                </a:lnTo>
                <a:lnTo>
                  <a:pt x="700147" y="700147"/>
                </a:lnTo>
                <a:lnTo>
                  <a:pt x="0" y="700147"/>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21" id="21"/>
          <p:cNvSpPr/>
          <p:nvPr/>
        </p:nvSpPr>
        <p:spPr>
          <a:xfrm flipH="false" flipV="false" rot="0">
            <a:off x="5967369" y="2300137"/>
            <a:ext cx="996864" cy="1011578"/>
          </a:xfrm>
          <a:custGeom>
            <a:avLst/>
            <a:gdLst/>
            <a:ahLst/>
            <a:cxnLst/>
            <a:rect r="r" b="b" t="t" l="l"/>
            <a:pathLst>
              <a:path h="1011578" w="996864">
                <a:moveTo>
                  <a:pt x="0" y="0"/>
                </a:moveTo>
                <a:lnTo>
                  <a:pt x="996864" y="0"/>
                </a:lnTo>
                <a:lnTo>
                  <a:pt x="996864" y="1011578"/>
                </a:lnTo>
                <a:lnTo>
                  <a:pt x="0" y="1011578"/>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22" id="22"/>
          <p:cNvSpPr/>
          <p:nvPr/>
        </p:nvSpPr>
        <p:spPr>
          <a:xfrm flipH="false" flipV="true" rot="10661224">
            <a:off x="5660314" y="5578975"/>
            <a:ext cx="707878" cy="280497"/>
          </a:xfrm>
          <a:custGeom>
            <a:avLst/>
            <a:gdLst/>
            <a:ahLst/>
            <a:cxnLst/>
            <a:rect r="r" b="b" t="t" l="l"/>
            <a:pathLst>
              <a:path h="280497" w="707878">
                <a:moveTo>
                  <a:pt x="0" y="280496"/>
                </a:moveTo>
                <a:lnTo>
                  <a:pt x="707878" y="280496"/>
                </a:lnTo>
                <a:lnTo>
                  <a:pt x="707878" y="0"/>
                </a:lnTo>
                <a:lnTo>
                  <a:pt x="0" y="0"/>
                </a:lnTo>
                <a:lnTo>
                  <a:pt x="0" y="280496"/>
                </a:lnTo>
                <a:close/>
              </a:path>
            </a:pathLst>
          </a:custGeom>
          <a:blipFill>
            <a:blip r:embed="rId8">
              <a:extLst>
                <a:ext uri="{96DAC541-7B7A-43D3-8B79-37D633B846F1}">
                  <asvg:svgBlip xmlns:asvg="http://schemas.microsoft.com/office/drawing/2016/SVG/main" r:embed="rId9"/>
                </a:ext>
              </a:extLst>
            </a:blip>
            <a:stretch>
              <a:fillRect l="0" t="0" r="0" b="0"/>
            </a:stretch>
          </a:blipFill>
        </p:spPr>
      </p:sp>
      <p:sp>
        <p:nvSpPr>
          <p:cNvPr name="Freeform 23" id="23"/>
          <p:cNvSpPr/>
          <p:nvPr/>
        </p:nvSpPr>
        <p:spPr>
          <a:xfrm flipH="false" flipV="false" rot="-5400000">
            <a:off x="30351" y="5099380"/>
            <a:ext cx="525536" cy="525536"/>
          </a:xfrm>
          <a:custGeom>
            <a:avLst/>
            <a:gdLst/>
            <a:ahLst/>
            <a:cxnLst/>
            <a:rect r="r" b="b" t="t" l="l"/>
            <a:pathLst>
              <a:path h="525536" w="525536">
                <a:moveTo>
                  <a:pt x="0" y="0"/>
                </a:moveTo>
                <a:lnTo>
                  <a:pt x="525535" y="0"/>
                </a:lnTo>
                <a:lnTo>
                  <a:pt x="525535" y="525536"/>
                </a:lnTo>
                <a:lnTo>
                  <a:pt x="0" y="525536"/>
                </a:lnTo>
                <a:lnTo>
                  <a:pt x="0" y="0"/>
                </a:lnTo>
                <a:close/>
              </a:path>
            </a:pathLst>
          </a:custGeom>
          <a:blipFill>
            <a:blip r:embed="rId10"/>
            <a:stretch>
              <a:fillRect l="0" t="0" r="0" b="0"/>
            </a:stretch>
          </a:blipFill>
        </p:spPr>
      </p:sp>
      <p:sp>
        <p:nvSpPr>
          <p:cNvPr name="TextBox 24" id="24"/>
          <p:cNvSpPr txBox="true"/>
          <p:nvPr/>
        </p:nvSpPr>
        <p:spPr>
          <a:xfrm rot="0">
            <a:off x="5319034" y="10447414"/>
            <a:ext cx="2109058" cy="132649"/>
          </a:xfrm>
          <a:prstGeom prst="rect">
            <a:avLst/>
          </a:prstGeom>
        </p:spPr>
        <p:txBody>
          <a:bodyPr anchor="t" rtlCol="false" tIns="0" lIns="0" bIns="0" rIns="0">
            <a:spAutoFit/>
          </a:bodyPr>
          <a:lstStyle/>
          <a:p>
            <a:pPr algn="l">
              <a:lnSpc>
                <a:spcPts val="1197"/>
              </a:lnSpc>
            </a:pPr>
            <a:r>
              <a:rPr lang="en-US" sz="855" spc="5">
                <a:solidFill>
                  <a:srgbClr val="149008"/>
                </a:solidFill>
                <a:latin typeface="Loubag"/>
                <a:ea typeface="Loubag"/>
                <a:cs typeface="Loubag"/>
                <a:sym typeface="Loubag"/>
              </a:rPr>
              <a:t>Autora: Belén Dávila Arias</a:t>
            </a:r>
          </a:p>
        </p:txBody>
      </p:sp>
      <p:sp>
        <p:nvSpPr>
          <p:cNvPr name="Freeform 25" id="25"/>
          <p:cNvSpPr/>
          <p:nvPr/>
        </p:nvSpPr>
        <p:spPr>
          <a:xfrm flipH="false" flipV="false" rot="0">
            <a:off x="6920966" y="10394941"/>
            <a:ext cx="569053" cy="206928"/>
          </a:xfrm>
          <a:custGeom>
            <a:avLst/>
            <a:gdLst/>
            <a:ahLst/>
            <a:cxnLst/>
            <a:rect r="r" b="b" t="t" l="l"/>
            <a:pathLst>
              <a:path h="206928" w="569053">
                <a:moveTo>
                  <a:pt x="0" y="0"/>
                </a:moveTo>
                <a:lnTo>
                  <a:pt x="569053" y="0"/>
                </a:lnTo>
                <a:lnTo>
                  <a:pt x="569053" y="206929"/>
                </a:lnTo>
                <a:lnTo>
                  <a:pt x="0" y="206929"/>
                </a:lnTo>
                <a:lnTo>
                  <a:pt x="0" y="0"/>
                </a:lnTo>
                <a:close/>
              </a:path>
            </a:pathLst>
          </a:custGeom>
          <a:blipFill>
            <a:blip r:embed="rId11"/>
            <a:stretch>
              <a:fillRect l="0" t="0" r="0" b="0"/>
            </a:stretch>
          </a:blipFill>
        </p:spPr>
      </p:sp>
      <p:sp>
        <p:nvSpPr>
          <p:cNvPr name="Freeform 26" id="26"/>
          <p:cNvSpPr/>
          <p:nvPr/>
        </p:nvSpPr>
        <p:spPr>
          <a:xfrm flipH="false" flipV="false" rot="0">
            <a:off x="5783954" y="4526546"/>
            <a:ext cx="774463" cy="771559"/>
          </a:xfrm>
          <a:custGeom>
            <a:avLst/>
            <a:gdLst/>
            <a:ahLst/>
            <a:cxnLst/>
            <a:rect r="r" b="b" t="t" l="l"/>
            <a:pathLst>
              <a:path h="771559" w="774463">
                <a:moveTo>
                  <a:pt x="0" y="0"/>
                </a:moveTo>
                <a:lnTo>
                  <a:pt x="774463" y="0"/>
                </a:lnTo>
                <a:lnTo>
                  <a:pt x="774463" y="771559"/>
                </a:lnTo>
                <a:lnTo>
                  <a:pt x="0" y="771559"/>
                </a:lnTo>
                <a:lnTo>
                  <a:pt x="0" y="0"/>
                </a:lnTo>
                <a:close/>
              </a:path>
            </a:pathLst>
          </a:custGeom>
          <a:blipFill>
            <a:blip r:embed="rId12">
              <a:extLst>
                <a:ext uri="{96DAC541-7B7A-43D3-8B79-37D633B846F1}">
                  <asvg:svgBlip xmlns:asvg="http://schemas.microsoft.com/office/drawing/2016/SVG/main" r:embed="rId13"/>
                </a:ext>
              </a:extLst>
            </a:blip>
            <a:stretch>
              <a:fillRect l="0" t="0" r="0" b="0"/>
            </a:stretch>
          </a:blipFill>
        </p:spPr>
      </p:sp>
      <p:sp>
        <p:nvSpPr>
          <p:cNvPr name="Freeform 27" id="27"/>
          <p:cNvSpPr/>
          <p:nvPr/>
        </p:nvSpPr>
        <p:spPr>
          <a:xfrm flipH="false" flipV="false" rot="0">
            <a:off x="3880690" y="6871322"/>
            <a:ext cx="3248681" cy="2427030"/>
          </a:xfrm>
          <a:custGeom>
            <a:avLst/>
            <a:gdLst/>
            <a:ahLst/>
            <a:cxnLst/>
            <a:rect r="r" b="b" t="t" l="l"/>
            <a:pathLst>
              <a:path h="2427030" w="3248681">
                <a:moveTo>
                  <a:pt x="0" y="0"/>
                </a:moveTo>
                <a:lnTo>
                  <a:pt x="3248681" y="0"/>
                </a:lnTo>
                <a:lnTo>
                  <a:pt x="3248681" y="2427031"/>
                </a:lnTo>
                <a:lnTo>
                  <a:pt x="0" y="2427031"/>
                </a:lnTo>
                <a:lnTo>
                  <a:pt x="0" y="0"/>
                </a:lnTo>
                <a:close/>
              </a:path>
            </a:pathLst>
          </a:custGeom>
          <a:blipFill>
            <a:blip r:embed="rId14"/>
            <a:stretch>
              <a:fillRect l="0" t="0" r="0" b="0"/>
            </a:stretch>
          </a:blipFill>
        </p:spPr>
      </p:sp>
      <p:sp>
        <p:nvSpPr>
          <p:cNvPr name="TextBox 28" id="28"/>
          <p:cNvSpPr txBox="true"/>
          <p:nvPr/>
        </p:nvSpPr>
        <p:spPr>
          <a:xfrm rot="0">
            <a:off x="1219836" y="4228577"/>
            <a:ext cx="4387699" cy="1556471"/>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Pienso la operación. </a:t>
            </a:r>
          </a:p>
          <a:p>
            <a:pPr algn="l">
              <a:lnSpc>
                <a:spcPts val="2100"/>
              </a:lnSpc>
            </a:pPr>
          </a:p>
          <a:p>
            <a:pPr algn="l" marL="378000" indent="-189000" lvl="1">
              <a:lnSpc>
                <a:spcPts val="2100"/>
              </a:lnSpc>
              <a:buAutoNum type="arabicPeriod" startAt="1"/>
            </a:pPr>
            <a:r>
              <a:rPr lang="en-US" sz="1750" spc="-35">
                <a:solidFill>
                  <a:srgbClr val="000000"/>
                </a:solidFill>
                <a:latin typeface="Bitter"/>
                <a:ea typeface="Bitter"/>
                <a:cs typeface="Bitter"/>
                <a:sym typeface="Bitter"/>
              </a:rPr>
              <a:t>Observo</a:t>
            </a:r>
            <a:r>
              <a:rPr lang="en-US" sz="1750" spc="-35">
                <a:solidFill>
                  <a:srgbClr val="000000"/>
                </a:solidFill>
                <a:latin typeface="Bitter"/>
                <a:ea typeface="Bitter"/>
                <a:cs typeface="Bitter"/>
                <a:sym typeface="Bitter"/>
              </a:rPr>
              <a:t> los datos que tengo y lo que me  falta por saber (?).</a:t>
            </a:r>
          </a:p>
          <a:p>
            <a:pPr algn="l" marL="378000" indent="-189000" lvl="1">
              <a:lnSpc>
                <a:spcPts val="2100"/>
              </a:lnSpc>
              <a:buAutoNum type="arabicPeriod" startAt="1"/>
            </a:pPr>
            <a:r>
              <a:rPr lang="en-US" sz="1750" spc="-35">
                <a:solidFill>
                  <a:srgbClr val="000000"/>
                </a:solidFill>
                <a:latin typeface="Bitter"/>
                <a:ea typeface="Bitter"/>
                <a:cs typeface="Bitter"/>
                <a:sym typeface="Bitter"/>
              </a:rPr>
              <a:t> Decido cuál es la operación para descubrir ese dato.</a:t>
            </a:r>
          </a:p>
        </p:txBody>
      </p:sp>
      <p:sp>
        <p:nvSpPr>
          <p:cNvPr name="TextBox 29" id="29"/>
          <p:cNvSpPr txBox="true"/>
          <p:nvPr/>
        </p:nvSpPr>
        <p:spPr>
          <a:xfrm rot="0">
            <a:off x="1263660" y="1616409"/>
            <a:ext cx="5803758" cy="495300"/>
          </a:xfrm>
          <a:prstGeom prst="rect">
            <a:avLst/>
          </a:prstGeom>
        </p:spPr>
        <p:txBody>
          <a:bodyPr anchor="t" rtlCol="false" tIns="0" lIns="0" bIns="0" rIns="0">
            <a:spAutoFit/>
          </a:bodyPr>
          <a:lstStyle/>
          <a:p>
            <a:pPr algn="l">
              <a:lnSpc>
                <a:spcPts val="1980"/>
              </a:lnSpc>
            </a:pPr>
            <a:r>
              <a:rPr lang="en-US" sz="1650" spc="-33">
                <a:solidFill>
                  <a:srgbClr val="000000"/>
                </a:solidFill>
                <a:latin typeface="Bitter"/>
                <a:ea typeface="Bitter"/>
                <a:cs typeface="Bitter"/>
                <a:sym typeface="Bitter"/>
              </a:rPr>
              <a:t>Completo los datos que tengo y el signo de la operación.</a:t>
            </a:r>
          </a:p>
          <a:p>
            <a:pPr algn="l">
              <a:lnSpc>
                <a:spcPts val="1980"/>
              </a:lnSpc>
            </a:pPr>
            <a:r>
              <a:rPr lang="en-US" sz="1650" spc="-33">
                <a:solidFill>
                  <a:srgbClr val="000000"/>
                </a:solidFill>
                <a:latin typeface="Bitter"/>
                <a:ea typeface="Bitter"/>
                <a:cs typeface="Bitter"/>
                <a:sym typeface="Bitter"/>
              </a:rPr>
              <a:t>Me fijo en qué lugar está el dato que no sé (?).</a:t>
            </a:r>
          </a:p>
        </p:txBody>
      </p:sp>
      <p:sp>
        <p:nvSpPr>
          <p:cNvPr name="TextBox 30" id="30"/>
          <p:cNvSpPr txBox="true"/>
          <p:nvPr/>
        </p:nvSpPr>
        <p:spPr>
          <a:xfrm rot="-5400000">
            <a:off x="-1521694" y="2779826"/>
            <a:ext cx="3794378" cy="513360"/>
          </a:xfrm>
          <a:prstGeom prst="rect">
            <a:avLst/>
          </a:prstGeom>
        </p:spPr>
        <p:txBody>
          <a:bodyPr anchor="t" rtlCol="false" tIns="0" lIns="0" bIns="0" rIns="0">
            <a:spAutoFit/>
          </a:bodyPr>
          <a:lstStyle/>
          <a:p>
            <a:pPr algn="l">
              <a:lnSpc>
                <a:spcPts val="2154"/>
              </a:lnSpc>
            </a:pPr>
            <a:r>
              <a:rPr lang="en-US" sz="1538" spc="10">
                <a:solidFill>
                  <a:srgbClr val="FF3131"/>
                </a:solidFill>
                <a:latin typeface="Loubag"/>
                <a:ea typeface="Loubag"/>
                <a:cs typeface="Loubag"/>
                <a:sym typeface="Loubag"/>
              </a:rPr>
              <a:t>CEIP IPLACEA    ALCALÁ DE HENARES</a:t>
            </a:r>
          </a:p>
          <a:p>
            <a:pPr algn="l">
              <a:lnSpc>
                <a:spcPts val="2154"/>
              </a:lnSpc>
            </a:pPr>
          </a:p>
        </p:txBody>
      </p:sp>
      <p:sp>
        <p:nvSpPr>
          <p:cNvPr name="TextBox 31" id="31"/>
          <p:cNvSpPr txBox="true"/>
          <p:nvPr/>
        </p:nvSpPr>
        <p:spPr>
          <a:xfrm rot="0">
            <a:off x="717089" y="1581183"/>
            <a:ext cx="381541" cy="538782"/>
          </a:xfrm>
          <a:prstGeom prst="rect">
            <a:avLst/>
          </a:prstGeom>
        </p:spPr>
        <p:txBody>
          <a:bodyPr anchor="t" rtlCol="false" tIns="0" lIns="0" bIns="0" rIns="0">
            <a:spAutoFit/>
          </a:bodyPr>
          <a:lstStyle/>
          <a:p>
            <a:pPr algn="ctr">
              <a:lnSpc>
                <a:spcPts val="4219"/>
              </a:lnSpc>
            </a:pPr>
            <a:r>
              <a:rPr lang="en-US" sz="3701">
                <a:solidFill>
                  <a:srgbClr val="272727"/>
                </a:solidFill>
                <a:latin typeface="Lilita One"/>
                <a:ea typeface="Lilita One"/>
                <a:cs typeface="Lilita One"/>
                <a:sym typeface="Lilita One"/>
              </a:rPr>
              <a:t>3</a:t>
            </a:r>
          </a:p>
        </p:txBody>
      </p:sp>
      <p:sp>
        <p:nvSpPr>
          <p:cNvPr name="TextBox 32" id="32"/>
          <p:cNvSpPr txBox="true"/>
          <p:nvPr/>
        </p:nvSpPr>
        <p:spPr>
          <a:xfrm rot="0">
            <a:off x="695420" y="4056573"/>
            <a:ext cx="381541" cy="538804"/>
          </a:xfrm>
          <a:prstGeom prst="rect">
            <a:avLst/>
          </a:prstGeom>
        </p:spPr>
        <p:txBody>
          <a:bodyPr anchor="t" rtlCol="false" tIns="0" lIns="0" bIns="0" rIns="0">
            <a:spAutoFit/>
          </a:bodyPr>
          <a:lstStyle/>
          <a:p>
            <a:pPr algn="ctr">
              <a:lnSpc>
                <a:spcPts val="4219"/>
              </a:lnSpc>
            </a:pPr>
            <a:r>
              <a:rPr lang="en-US" sz="3701">
                <a:solidFill>
                  <a:srgbClr val="272727"/>
                </a:solidFill>
                <a:latin typeface="Lilita One"/>
                <a:ea typeface="Lilita One"/>
                <a:cs typeface="Lilita One"/>
                <a:sym typeface="Lilita One"/>
              </a:rPr>
              <a:t>4</a:t>
            </a:r>
          </a:p>
        </p:txBody>
      </p:sp>
      <p:sp>
        <p:nvSpPr>
          <p:cNvPr name="TextBox 33" id="33"/>
          <p:cNvSpPr txBox="true"/>
          <p:nvPr/>
        </p:nvSpPr>
        <p:spPr>
          <a:xfrm rot="0">
            <a:off x="717089" y="6394961"/>
            <a:ext cx="381541" cy="538804"/>
          </a:xfrm>
          <a:prstGeom prst="rect">
            <a:avLst/>
          </a:prstGeom>
        </p:spPr>
        <p:txBody>
          <a:bodyPr anchor="t" rtlCol="false" tIns="0" lIns="0" bIns="0" rIns="0">
            <a:spAutoFit/>
          </a:bodyPr>
          <a:lstStyle/>
          <a:p>
            <a:pPr algn="ctr">
              <a:lnSpc>
                <a:spcPts val="4219"/>
              </a:lnSpc>
            </a:pPr>
            <a:r>
              <a:rPr lang="en-US" sz="3701">
                <a:solidFill>
                  <a:srgbClr val="272727"/>
                </a:solidFill>
                <a:latin typeface="Lilita One"/>
                <a:ea typeface="Lilita One"/>
                <a:cs typeface="Lilita One"/>
                <a:sym typeface="Lilita One"/>
              </a:rPr>
              <a:t>5</a:t>
            </a:r>
          </a:p>
        </p:txBody>
      </p:sp>
      <p:sp>
        <p:nvSpPr>
          <p:cNvPr name="TextBox 34" id="34"/>
          <p:cNvSpPr txBox="true"/>
          <p:nvPr/>
        </p:nvSpPr>
        <p:spPr>
          <a:xfrm rot="0">
            <a:off x="802003" y="9707327"/>
            <a:ext cx="5700573"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Solución: ___________________________________________</a:t>
            </a:r>
          </a:p>
        </p:txBody>
      </p:sp>
      <p:sp>
        <p:nvSpPr>
          <p:cNvPr name="TextBox 35" id="35"/>
          <p:cNvSpPr txBox="true"/>
          <p:nvPr/>
        </p:nvSpPr>
        <p:spPr>
          <a:xfrm rot="0">
            <a:off x="1219836" y="6480686"/>
            <a:ext cx="5700573"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Resuelvo la operación y escribo la solución.</a:t>
            </a:r>
          </a:p>
        </p:txBody>
      </p:sp>
    </p:spTree>
  </p:cSld>
  <p:clrMapOvr>
    <a:masterClrMapping/>
  </p:clrMapOvr>
</p:sld>
</file>

<file path=ppt/slides/slide2.xml><?xml version="1.0" encoding="utf-8"?>
<p:sld xmlns:p="http://schemas.openxmlformats.org/presentationml/2006/main" xmlns:a="http://schemas.openxmlformats.org/drawingml/2006/main" xmlns:r="http://schemas.openxmlformats.org/officeDocument/2006/relationships">
  <p:cSld>
    <p:spTree>
      <p:nvGrpSpPr>
        <p:cNvPr id="1" name=""/>
        <p:cNvGrpSpPr/>
        <p:nvPr/>
      </p:nvGrpSpPr>
      <p:grpSpPr>
        <a:xfrm>
          <a:off x="0" y="0"/>
          <a:ext cx="0" cy="0"/>
          <a:chOff x="0" y="0"/>
          <a:chExt cx="0" cy="0"/>
        </a:xfrm>
      </p:grpSpPr>
      <p:sp>
        <p:nvSpPr>
          <p:cNvPr name="Freeform 2" id="2"/>
          <p:cNvSpPr/>
          <p:nvPr/>
        </p:nvSpPr>
        <p:spPr>
          <a:xfrm flipH="false" flipV="false" rot="0">
            <a:off x="0" y="0"/>
            <a:ext cx="7560000" cy="10692000"/>
          </a:xfrm>
          <a:custGeom>
            <a:avLst/>
            <a:gdLst/>
            <a:ahLst/>
            <a:cxnLst/>
            <a:rect r="r" b="b" t="t" l="l"/>
            <a:pathLst>
              <a:path h="10692000" w="7560000">
                <a:moveTo>
                  <a:pt x="0" y="0"/>
                </a:moveTo>
                <a:lnTo>
                  <a:pt x="7560000" y="0"/>
                </a:lnTo>
                <a:lnTo>
                  <a:pt x="7560000" y="10692000"/>
                </a:lnTo>
                <a:lnTo>
                  <a:pt x="0" y="10692000"/>
                </a:lnTo>
                <a:lnTo>
                  <a:pt x="0" y="0"/>
                </a:lnTo>
                <a:close/>
              </a:path>
            </a:pathLst>
          </a:custGeom>
          <a:blipFill>
            <a:blip r:embed="rId2"/>
            <a:stretch>
              <a:fillRect l="-20714" t="0" r="-20714" b="0"/>
            </a:stretch>
          </a:blipFill>
        </p:spPr>
      </p:sp>
      <p:sp>
        <p:nvSpPr>
          <p:cNvPr name="TextBox 3" id="3"/>
          <p:cNvSpPr txBox="true"/>
          <p:nvPr/>
        </p:nvSpPr>
        <p:spPr>
          <a:xfrm rot="0">
            <a:off x="1012102" y="1080295"/>
            <a:ext cx="5924254" cy="6200775"/>
          </a:xfrm>
          <a:prstGeom prst="rect">
            <a:avLst/>
          </a:prstGeom>
        </p:spPr>
        <p:txBody>
          <a:bodyPr anchor="t" rtlCol="false" tIns="0" lIns="0" bIns="0" rIns="0">
            <a:spAutoFit/>
          </a:bodyPr>
          <a:lstStyle/>
          <a:p>
            <a:pPr algn="l">
              <a:lnSpc>
                <a:spcPts val="2039"/>
              </a:lnSpc>
              <a:spcBef>
                <a:spcPct val="0"/>
              </a:spcBef>
            </a:pPr>
            <a:r>
              <a:rPr lang="en-US" sz="1699" spc="-33">
                <a:solidFill>
                  <a:srgbClr val="F6F6E9"/>
                </a:solidFill>
                <a:latin typeface="Bitter"/>
                <a:ea typeface="Bitter"/>
                <a:cs typeface="Bitter"/>
                <a:sym typeface="Bitter"/>
              </a:rPr>
              <a:t>Este recurso parte de las dificultades que presentan nuestros alumnos a la hora de identificar el tipo de problema que tienen y establecer la operación que necesitan para su resolución. </a:t>
            </a:r>
          </a:p>
          <a:p>
            <a:pPr algn="l">
              <a:lnSpc>
                <a:spcPts val="2039"/>
              </a:lnSpc>
              <a:spcBef>
                <a:spcPct val="0"/>
              </a:spcBef>
            </a:pPr>
          </a:p>
          <a:p>
            <a:pPr algn="l">
              <a:lnSpc>
                <a:spcPts val="2039"/>
              </a:lnSpc>
              <a:spcBef>
                <a:spcPct val="0"/>
              </a:spcBef>
            </a:pPr>
            <a:r>
              <a:rPr lang="en-US" sz="1699" spc="-33">
                <a:solidFill>
                  <a:srgbClr val="F6F6E9"/>
                </a:solidFill>
                <a:latin typeface="Bitter"/>
                <a:ea typeface="Bitter"/>
                <a:cs typeface="Bitter"/>
                <a:sym typeface="Bitter"/>
              </a:rPr>
              <a:t>Está inspirado en la lógica que usamos para trabajar con alumnado TEA con pasos sencillos y claros. Este fue mi punto de partida; intentar ayudar a este tipo de alumnado. Pero luego comprobé que, no solo ayudaba a este perfil y al resto de compañeros con n.e.e., sino que es válido PARA CUALQUIER TIPO DE ALUMNO, sea de método ABN como de tradicional. Lo único que tenéis que tener en cuenta, en este último caso, es la terminología usada para nombrar a los distintos tipos de problemas.</a:t>
            </a:r>
          </a:p>
          <a:p>
            <a:pPr algn="l">
              <a:lnSpc>
                <a:spcPts val="2039"/>
              </a:lnSpc>
              <a:spcBef>
                <a:spcPct val="0"/>
              </a:spcBef>
            </a:pPr>
          </a:p>
          <a:p>
            <a:pPr algn="l">
              <a:lnSpc>
                <a:spcPts val="2039"/>
              </a:lnSpc>
              <a:spcBef>
                <a:spcPct val="0"/>
              </a:spcBef>
            </a:pPr>
            <a:r>
              <a:rPr lang="en-US" sz="1699" spc="-33">
                <a:solidFill>
                  <a:srgbClr val="F6F6E9"/>
                </a:solidFill>
                <a:latin typeface="Bitter"/>
                <a:ea typeface="Bitter"/>
                <a:cs typeface="Bitter"/>
                <a:sym typeface="Bitter"/>
              </a:rPr>
              <a:t>Aunque en un primer momento pueda parecer su uso complejo, si lo practicáis, veréis que les ayuda de forma brutal. Los resultados son espectaculares. Intentarlo con todo vuestro alumnado. Yo uso las plantillas impresas metidas en fundas de plástico A4 para que puedan rodear y completar con rotulador veleda, lo que permite su reutilización.</a:t>
            </a:r>
          </a:p>
          <a:p>
            <a:pPr algn="l">
              <a:lnSpc>
                <a:spcPts val="1439"/>
              </a:lnSpc>
              <a:spcBef>
                <a:spcPct val="0"/>
              </a:spcBef>
            </a:pPr>
          </a:p>
          <a:p>
            <a:pPr algn="l">
              <a:lnSpc>
                <a:spcPts val="1439"/>
              </a:lnSpc>
              <a:spcBef>
                <a:spcPct val="0"/>
              </a:spcBef>
            </a:pPr>
          </a:p>
          <a:p>
            <a:pPr algn="l">
              <a:lnSpc>
                <a:spcPts val="1439"/>
              </a:lnSpc>
              <a:spcBef>
                <a:spcPct val="0"/>
              </a:spcBef>
            </a:pPr>
          </a:p>
        </p:txBody>
      </p:sp>
      <p:sp>
        <p:nvSpPr>
          <p:cNvPr name="TextBox 4" id="4"/>
          <p:cNvSpPr txBox="true"/>
          <p:nvPr/>
        </p:nvSpPr>
        <p:spPr>
          <a:xfrm rot="0">
            <a:off x="886720" y="9575780"/>
            <a:ext cx="3359616" cy="246497"/>
          </a:xfrm>
          <a:prstGeom prst="rect">
            <a:avLst/>
          </a:prstGeom>
        </p:spPr>
        <p:txBody>
          <a:bodyPr anchor="t" rtlCol="false" tIns="0" lIns="0" bIns="0" rIns="0">
            <a:spAutoFit/>
          </a:bodyPr>
          <a:lstStyle/>
          <a:p>
            <a:pPr algn="l">
              <a:lnSpc>
                <a:spcPts val="2163"/>
              </a:lnSpc>
            </a:pPr>
            <a:r>
              <a:rPr lang="en-US" sz="1545" spc="10">
                <a:solidFill>
                  <a:srgbClr val="F6B10A"/>
                </a:solidFill>
                <a:latin typeface="Loubag"/>
                <a:ea typeface="Loubag"/>
                <a:cs typeface="Loubag"/>
                <a:sym typeface="Loubag"/>
              </a:rPr>
              <a:t>Autora: Belén Dávila Arias</a:t>
            </a:r>
          </a:p>
        </p:txBody>
      </p:sp>
      <p:sp>
        <p:nvSpPr>
          <p:cNvPr name="Freeform 5" id="5"/>
          <p:cNvSpPr/>
          <p:nvPr/>
        </p:nvSpPr>
        <p:spPr>
          <a:xfrm flipH="false" flipV="false" rot="0">
            <a:off x="5702162" y="9822277"/>
            <a:ext cx="1234193" cy="448798"/>
          </a:xfrm>
          <a:custGeom>
            <a:avLst/>
            <a:gdLst/>
            <a:ahLst/>
            <a:cxnLst/>
            <a:rect r="r" b="b" t="t" l="l"/>
            <a:pathLst>
              <a:path h="448798" w="1234193">
                <a:moveTo>
                  <a:pt x="0" y="0"/>
                </a:moveTo>
                <a:lnTo>
                  <a:pt x="1234193" y="0"/>
                </a:lnTo>
                <a:lnTo>
                  <a:pt x="1234193" y="448797"/>
                </a:lnTo>
                <a:lnTo>
                  <a:pt x="0" y="448797"/>
                </a:lnTo>
                <a:lnTo>
                  <a:pt x="0" y="0"/>
                </a:lnTo>
                <a:close/>
              </a:path>
            </a:pathLst>
          </a:custGeom>
          <a:blipFill>
            <a:blip r:embed="rId3"/>
            <a:stretch>
              <a:fillRect l="0" t="0" r="0" b="0"/>
            </a:stretch>
          </a:blipFill>
        </p:spPr>
      </p:sp>
      <p:sp>
        <p:nvSpPr>
          <p:cNvPr name="TextBox 6" id="6"/>
          <p:cNvSpPr txBox="true"/>
          <p:nvPr/>
        </p:nvSpPr>
        <p:spPr>
          <a:xfrm rot="0">
            <a:off x="756000" y="9907425"/>
            <a:ext cx="3268221" cy="470397"/>
          </a:xfrm>
          <a:prstGeom prst="rect">
            <a:avLst/>
          </a:prstGeom>
        </p:spPr>
        <p:txBody>
          <a:bodyPr anchor="t" rtlCol="false" tIns="0" lIns="0" bIns="0" rIns="0">
            <a:spAutoFit/>
          </a:bodyPr>
          <a:lstStyle/>
          <a:p>
            <a:pPr algn="l">
              <a:lnSpc>
                <a:spcPts val="1897"/>
              </a:lnSpc>
            </a:pPr>
            <a:r>
              <a:rPr lang="en-US" sz="1355" spc="9">
                <a:solidFill>
                  <a:srgbClr val="FF3131"/>
                </a:solidFill>
                <a:latin typeface="Loubag"/>
                <a:ea typeface="Loubag"/>
                <a:cs typeface="Loubag"/>
                <a:sym typeface="Loubag"/>
              </a:rPr>
              <a:t>CEIP IPLACEA    ALCALÁ DE HENARES</a:t>
            </a:r>
          </a:p>
          <a:p>
            <a:pPr algn="l">
              <a:lnSpc>
                <a:spcPts val="1897"/>
              </a:lnSpc>
            </a:pPr>
          </a:p>
        </p:txBody>
      </p:sp>
      <p:sp>
        <p:nvSpPr>
          <p:cNvPr name="Freeform 7" id="7"/>
          <p:cNvSpPr/>
          <p:nvPr/>
        </p:nvSpPr>
        <p:spPr>
          <a:xfrm flipH="false" flipV="false" rot="-69182">
            <a:off x="281848" y="9825696"/>
            <a:ext cx="343248" cy="343248"/>
          </a:xfrm>
          <a:custGeom>
            <a:avLst/>
            <a:gdLst/>
            <a:ahLst/>
            <a:cxnLst/>
            <a:rect r="r" b="b" t="t" l="l"/>
            <a:pathLst>
              <a:path h="343248" w="343248">
                <a:moveTo>
                  <a:pt x="0" y="0"/>
                </a:moveTo>
                <a:lnTo>
                  <a:pt x="343247" y="0"/>
                </a:lnTo>
                <a:lnTo>
                  <a:pt x="343247" y="343247"/>
                </a:lnTo>
                <a:lnTo>
                  <a:pt x="0" y="343247"/>
                </a:lnTo>
                <a:lnTo>
                  <a:pt x="0" y="0"/>
                </a:lnTo>
                <a:close/>
              </a:path>
            </a:pathLst>
          </a:custGeom>
          <a:blipFill>
            <a:blip r:embed="rId4"/>
            <a:stretch>
              <a:fillRect l="0" t="0" r="0" b="0"/>
            </a:stretch>
          </a:blipFill>
        </p:spPr>
      </p:sp>
    </p:spTree>
  </p:cSld>
  <p:clrMapOvr>
    <a:masterClrMapping/>
  </p:clrMapOvr>
</p:sld>
</file>

<file path=ppt/slides/slide3.xml><?xml version="1.0" encoding="utf-8"?>
<p:sld xmlns:p="http://schemas.openxmlformats.org/presentationml/2006/main" xmlns:a="http://schemas.openxmlformats.org/drawingml/2006/main" xmlns:r="http://schemas.openxmlformats.org/officeDocument/2006/relationships">
  <p:cSld>
    <p:bg>
      <p:bgPr>
        <a:solidFill>
          <a:srgbClr val="CBDDD1"/>
        </a:solidFill>
      </p:bgPr>
    </p:bg>
    <p:spTree>
      <p:nvGrpSpPr>
        <p:cNvPr id="1" name=""/>
        <p:cNvGrpSpPr/>
        <p:nvPr/>
      </p:nvGrpSpPr>
      <p:grpSpPr>
        <a:xfrm>
          <a:off x="0" y="0"/>
          <a:ext cx="0" cy="0"/>
          <a:chOff x="0" y="0"/>
          <a:chExt cx="0" cy="0"/>
        </a:xfrm>
      </p:grpSpPr>
      <p:sp>
        <p:nvSpPr>
          <p:cNvPr name="TextBox 2" id="2"/>
          <p:cNvSpPr txBox="true"/>
          <p:nvPr/>
        </p:nvSpPr>
        <p:spPr>
          <a:xfrm rot="0">
            <a:off x="740025" y="756000"/>
            <a:ext cx="6601735" cy="8542020"/>
          </a:xfrm>
          <a:prstGeom prst="rect">
            <a:avLst/>
          </a:prstGeom>
        </p:spPr>
        <p:txBody>
          <a:bodyPr anchor="t" rtlCol="false" tIns="0" lIns="0" bIns="0" rIns="0">
            <a:spAutoFit/>
          </a:bodyPr>
          <a:lstStyle/>
          <a:p>
            <a:pPr algn="l">
              <a:lnSpc>
                <a:spcPts val="2159"/>
              </a:lnSpc>
              <a:spcBef>
                <a:spcPct val="0"/>
              </a:spcBef>
            </a:pPr>
            <a:r>
              <a:rPr lang="en-US" sz="1799" spc="-35">
                <a:solidFill>
                  <a:srgbClr val="000000"/>
                </a:solidFill>
                <a:latin typeface="Bitter"/>
                <a:ea typeface="Bitter"/>
                <a:cs typeface="Bitter"/>
                <a:sym typeface="Bitter"/>
              </a:rPr>
              <a:t>El proceso se divide en una serie de pasos lógicos que ayudan al alumno a identificar el tipo de problema, además de a</a:t>
            </a:r>
            <a:r>
              <a:rPr lang="en-US" sz="1799" spc="-35">
                <a:solidFill>
                  <a:srgbClr val="000000"/>
                </a:solidFill>
                <a:latin typeface="Bitter"/>
                <a:ea typeface="Bitter"/>
                <a:cs typeface="Bitter"/>
                <a:sym typeface="Bitter"/>
              </a:rPr>
              <a:t>yudarle a identificar la operación que debe realizar.</a:t>
            </a:r>
          </a:p>
          <a:p>
            <a:pPr algn="l">
              <a:lnSpc>
                <a:spcPts val="2159"/>
              </a:lnSpc>
              <a:spcBef>
                <a:spcPct val="0"/>
              </a:spcBef>
            </a:pPr>
          </a:p>
          <a:p>
            <a:pPr algn="l">
              <a:lnSpc>
                <a:spcPts val="2159"/>
              </a:lnSpc>
              <a:spcBef>
                <a:spcPct val="0"/>
              </a:spcBef>
            </a:pPr>
            <a:r>
              <a:rPr lang="en-US" sz="1799" spc="-35">
                <a:solidFill>
                  <a:srgbClr val="004AAD"/>
                </a:solidFill>
                <a:latin typeface="Bitter"/>
                <a:ea typeface="Bitter"/>
                <a:cs typeface="Bitter"/>
                <a:sym typeface="Bitter"/>
              </a:rPr>
              <a:t>Paso 1: Identificación del problema y su tipo (Bloques 1-2):</a:t>
            </a:r>
          </a:p>
          <a:p>
            <a:pPr algn="l">
              <a:lnSpc>
                <a:spcPts val="2159"/>
              </a:lnSpc>
              <a:spcBef>
                <a:spcPct val="0"/>
              </a:spcBef>
            </a:pPr>
          </a:p>
          <a:p>
            <a:pPr algn="l">
              <a:lnSpc>
                <a:spcPts val="2159"/>
              </a:lnSpc>
              <a:spcBef>
                <a:spcPct val="0"/>
              </a:spcBef>
            </a:pPr>
            <a:r>
              <a:rPr lang="en-US" sz="1799" spc="-35">
                <a:solidFill>
                  <a:srgbClr val="000000"/>
                </a:solidFill>
                <a:latin typeface="Bitter"/>
                <a:ea typeface="Bitter"/>
                <a:cs typeface="Bitter"/>
                <a:sym typeface="Bitter"/>
              </a:rPr>
              <a:t>Lo primero que el alumno debe hacer es </a:t>
            </a:r>
            <a:r>
              <a:rPr lang="en-US" b="true" sz="1799" spc="-35">
                <a:solidFill>
                  <a:srgbClr val="000000"/>
                </a:solidFill>
                <a:latin typeface="Bitter Bold"/>
                <a:ea typeface="Bitter Bold"/>
                <a:cs typeface="Bitter Bold"/>
                <a:sym typeface="Bitter Bold"/>
              </a:rPr>
              <a:t>pensar y reconocer ante qué situación se encuentra</a:t>
            </a:r>
            <a:r>
              <a:rPr lang="en-US" sz="1799" spc="-35">
                <a:solidFill>
                  <a:srgbClr val="000000"/>
                </a:solidFill>
                <a:latin typeface="Bitter"/>
                <a:ea typeface="Bitter"/>
                <a:cs typeface="Bitter"/>
                <a:sym typeface="Bitter"/>
              </a:rPr>
              <a:t>. Debe hacerse una de estas tres preguntas:</a:t>
            </a:r>
          </a:p>
          <a:p>
            <a:pPr algn="l">
              <a:lnSpc>
                <a:spcPts val="2159"/>
              </a:lnSpc>
              <a:spcBef>
                <a:spcPct val="0"/>
              </a:spcBef>
            </a:pPr>
          </a:p>
          <a:p>
            <a:pPr algn="l">
              <a:lnSpc>
                <a:spcPts val="2159"/>
              </a:lnSpc>
              <a:spcBef>
                <a:spcPct val="0"/>
              </a:spcBef>
            </a:pPr>
            <a:r>
              <a:rPr lang="en-US" sz="1799" spc="-35">
                <a:solidFill>
                  <a:srgbClr val="000000"/>
                </a:solidFill>
                <a:latin typeface="Bitter"/>
                <a:ea typeface="Bitter"/>
                <a:cs typeface="Bitter"/>
                <a:sym typeface="Bitter"/>
              </a:rPr>
              <a:t>• </a:t>
            </a:r>
            <a:r>
              <a:rPr lang="en-US" b="true" sz="1799" spc="-35">
                <a:solidFill>
                  <a:srgbClr val="000000"/>
                </a:solidFill>
                <a:latin typeface="Bitter Bold"/>
                <a:ea typeface="Bitter Bold"/>
                <a:cs typeface="Bitter Bold"/>
                <a:sym typeface="Bitter Bold"/>
              </a:rPr>
              <a:t>¿Es un problema de juntar o cambiar cantidades?</a:t>
            </a:r>
            <a:r>
              <a:rPr lang="en-US" sz="1799" spc="-35">
                <a:solidFill>
                  <a:srgbClr val="000000"/>
                </a:solidFill>
                <a:latin typeface="Bitter"/>
                <a:ea typeface="Bitter"/>
                <a:cs typeface="Bitter"/>
                <a:sym typeface="Bitter"/>
              </a:rPr>
              <a:t> Aquí se incluyen problemas de </a:t>
            </a:r>
            <a:r>
              <a:rPr lang="en-US" b="true" sz="1799" spc="-35">
                <a:solidFill>
                  <a:srgbClr val="000000"/>
                </a:solidFill>
                <a:latin typeface="Bitter Bold"/>
                <a:ea typeface="Bitter Bold"/>
                <a:cs typeface="Bitter Bold"/>
                <a:sym typeface="Bitter Bold"/>
              </a:rPr>
              <a:t>combinación </a:t>
            </a:r>
            <a:r>
              <a:rPr lang="en-US" sz="1799" spc="-35">
                <a:solidFill>
                  <a:srgbClr val="000000"/>
                </a:solidFill>
                <a:latin typeface="Bitter"/>
                <a:ea typeface="Bitter"/>
                <a:cs typeface="Bitter"/>
                <a:sym typeface="Bitter"/>
              </a:rPr>
              <a:t>(parte + parte = todo) o de </a:t>
            </a:r>
            <a:r>
              <a:rPr lang="en-US" b="true" sz="1799" spc="-35">
                <a:solidFill>
                  <a:srgbClr val="000000"/>
                </a:solidFill>
                <a:latin typeface="Bitter Bold"/>
                <a:ea typeface="Bitter Bold"/>
                <a:cs typeface="Bitter Bold"/>
                <a:sym typeface="Bitter Bold"/>
              </a:rPr>
              <a:t>cambio </a:t>
            </a:r>
            <a:r>
              <a:rPr lang="en-US" sz="1799" spc="-35">
                <a:solidFill>
                  <a:srgbClr val="000000"/>
                </a:solidFill>
                <a:latin typeface="Bitter"/>
                <a:ea typeface="Bitter"/>
                <a:cs typeface="Bitter"/>
                <a:sym typeface="Bitter"/>
              </a:rPr>
              <a:t>(una cantidad inicial aumenta o disminuye para dar una cantidad final). El problema es de doble sentido; incluye juntar o separar.</a:t>
            </a:r>
          </a:p>
          <a:p>
            <a:pPr algn="l">
              <a:lnSpc>
                <a:spcPts val="2159"/>
              </a:lnSpc>
              <a:spcBef>
                <a:spcPct val="0"/>
              </a:spcBef>
            </a:pPr>
            <a:r>
              <a:rPr lang="en-US" sz="1799" spc="-35">
                <a:solidFill>
                  <a:srgbClr val="000000"/>
                </a:solidFill>
                <a:latin typeface="Bitter"/>
                <a:ea typeface="Bitter"/>
                <a:cs typeface="Bitter"/>
                <a:sym typeface="Bitter"/>
              </a:rPr>
              <a:t>• </a:t>
            </a:r>
            <a:r>
              <a:rPr lang="en-US" b="true" sz="1799" spc="-35">
                <a:solidFill>
                  <a:srgbClr val="000000"/>
                </a:solidFill>
                <a:latin typeface="Bitter Bold"/>
                <a:ea typeface="Bitter Bold"/>
                <a:cs typeface="Bitter Bold"/>
                <a:sym typeface="Bitter Bold"/>
              </a:rPr>
              <a:t>¿Es un problema de comparar?</a:t>
            </a:r>
            <a:r>
              <a:rPr lang="en-US" sz="1799" spc="-35">
                <a:solidFill>
                  <a:srgbClr val="000000"/>
                </a:solidFill>
                <a:latin typeface="Bitter"/>
                <a:ea typeface="Bitter"/>
                <a:cs typeface="Bitter"/>
                <a:sym typeface="Bitter"/>
              </a:rPr>
              <a:t> El alumno debe identificar las </a:t>
            </a:r>
            <a:r>
              <a:rPr lang="en-US" b="true" sz="1799" spc="-35">
                <a:solidFill>
                  <a:srgbClr val="000000"/>
                </a:solidFill>
                <a:latin typeface="Bitter Bold"/>
                <a:ea typeface="Bitter Bold"/>
                <a:cs typeface="Bitter Bold"/>
                <a:sym typeface="Bitter Bold"/>
              </a:rPr>
              <a:t>dos cantidades</a:t>
            </a:r>
            <a:r>
              <a:rPr lang="en-US" sz="1799" spc="-35">
                <a:solidFill>
                  <a:srgbClr val="000000"/>
                </a:solidFill>
                <a:latin typeface="Bitter"/>
                <a:ea typeface="Bitter"/>
                <a:cs typeface="Bitter"/>
                <a:sym typeface="Bitter"/>
              </a:rPr>
              <a:t> (una mayor y otra menor) y la </a:t>
            </a:r>
            <a:r>
              <a:rPr lang="en-US" b="true" sz="1799" spc="-35">
                <a:solidFill>
                  <a:srgbClr val="000000"/>
                </a:solidFill>
                <a:latin typeface="Bitter Bold"/>
                <a:ea typeface="Bitter Bold"/>
                <a:cs typeface="Bitter Bold"/>
                <a:sym typeface="Bitter Bold"/>
              </a:rPr>
              <a:t>diferencia </a:t>
            </a:r>
            <a:r>
              <a:rPr lang="en-US" sz="1799" spc="-35">
                <a:solidFill>
                  <a:srgbClr val="000000"/>
                </a:solidFill>
                <a:latin typeface="Bitter"/>
                <a:ea typeface="Bitter"/>
                <a:cs typeface="Bitter"/>
                <a:sym typeface="Bitter"/>
              </a:rPr>
              <a:t>entre ellas.</a:t>
            </a:r>
          </a:p>
          <a:p>
            <a:pPr algn="l">
              <a:lnSpc>
                <a:spcPts val="2159"/>
              </a:lnSpc>
              <a:spcBef>
                <a:spcPct val="0"/>
              </a:spcBef>
            </a:pPr>
            <a:r>
              <a:rPr lang="en-US" sz="1799" spc="-35">
                <a:solidFill>
                  <a:srgbClr val="000000"/>
                </a:solidFill>
                <a:latin typeface="Bitter"/>
                <a:ea typeface="Bitter"/>
                <a:cs typeface="Bitter"/>
                <a:sym typeface="Bitter"/>
              </a:rPr>
              <a:t>• </a:t>
            </a:r>
            <a:r>
              <a:rPr lang="en-US" b="true" sz="1799" spc="-35">
                <a:solidFill>
                  <a:srgbClr val="000000"/>
                </a:solidFill>
                <a:latin typeface="Bitter Bold"/>
                <a:ea typeface="Bitter Bold"/>
                <a:cs typeface="Bitter Bold"/>
                <a:sym typeface="Bitter Bold"/>
              </a:rPr>
              <a:t>¿Es un problema de multiplicar?</a:t>
            </a:r>
            <a:r>
              <a:rPr lang="en-US" sz="1799" spc="-35">
                <a:solidFill>
                  <a:srgbClr val="000000"/>
                </a:solidFill>
                <a:latin typeface="Bitter"/>
                <a:ea typeface="Bitter"/>
                <a:cs typeface="Bitter"/>
                <a:sym typeface="Bitter"/>
              </a:rPr>
              <a:t> Debe observar si hay una </a:t>
            </a:r>
            <a:r>
              <a:rPr lang="en-US" sz="1799" i="true" spc="-35">
                <a:solidFill>
                  <a:srgbClr val="000000"/>
                </a:solidFill>
                <a:latin typeface="Bitter Italics"/>
                <a:ea typeface="Bitter Italics"/>
                <a:cs typeface="Bitter Italics"/>
                <a:sym typeface="Bitter Italics"/>
              </a:rPr>
              <a:t>cantidad que se repite varias veces</a:t>
            </a:r>
            <a:r>
              <a:rPr lang="en-US" sz="1799" spc="-35">
                <a:solidFill>
                  <a:srgbClr val="000000"/>
                </a:solidFill>
                <a:latin typeface="Bitter"/>
                <a:ea typeface="Bitter"/>
                <a:cs typeface="Bitter"/>
                <a:sym typeface="Bitter"/>
              </a:rPr>
              <a:t> (m1 x m2 = R), si hay una proporción (</a:t>
            </a:r>
            <a:r>
              <a:rPr lang="en-US" sz="1799" i="true" spc="-35">
                <a:solidFill>
                  <a:srgbClr val="000000"/>
                </a:solidFill>
                <a:latin typeface="Bitter Italics"/>
                <a:ea typeface="Bitter Italics"/>
                <a:cs typeface="Bitter Italics"/>
                <a:sym typeface="Bitter Italics"/>
              </a:rPr>
              <a:t>escalas</a:t>
            </a:r>
            <a:r>
              <a:rPr lang="en-US" sz="1799" spc="-35">
                <a:solidFill>
                  <a:srgbClr val="000000"/>
                </a:solidFill>
                <a:latin typeface="Bitter"/>
                <a:ea typeface="Bitter"/>
                <a:cs typeface="Bitter"/>
                <a:sym typeface="Bitter"/>
              </a:rPr>
              <a:t>) o si debe combinar elementos (</a:t>
            </a:r>
            <a:r>
              <a:rPr lang="en-US" sz="1799" i="true" spc="-35">
                <a:solidFill>
                  <a:srgbClr val="000000"/>
                </a:solidFill>
                <a:latin typeface="Bitter Italics"/>
                <a:ea typeface="Bitter Italics"/>
                <a:cs typeface="Bitter Italics"/>
                <a:sym typeface="Bitter Italics"/>
              </a:rPr>
              <a:t>producto cartesiano</a:t>
            </a:r>
            <a:r>
              <a:rPr lang="en-US" sz="1799" spc="-35">
                <a:solidFill>
                  <a:srgbClr val="000000"/>
                </a:solidFill>
                <a:latin typeface="Bitter"/>
                <a:ea typeface="Bitter"/>
                <a:cs typeface="Bitter"/>
                <a:sym typeface="Bitter"/>
              </a:rPr>
              <a:t>). Aquí he puesto dos opciones: la </a:t>
            </a:r>
            <a:r>
              <a:rPr lang="en-US" b="true" sz="1799" spc="-35">
                <a:solidFill>
                  <a:srgbClr val="000000"/>
                </a:solidFill>
                <a:latin typeface="Bitter Bold"/>
                <a:ea typeface="Bitter Bold"/>
                <a:cs typeface="Bitter Bold"/>
                <a:sym typeface="Bitter Bold"/>
              </a:rPr>
              <a:t>básica </a:t>
            </a:r>
            <a:r>
              <a:rPr lang="en-US" sz="1799" spc="-35">
                <a:solidFill>
                  <a:srgbClr val="000000"/>
                </a:solidFill>
                <a:latin typeface="Bitter"/>
                <a:ea typeface="Bitter"/>
                <a:cs typeface="Bitter"/>
                <a:sym typeface="Bitter"/>
              </a:rPr>
              <a:t>para los que se inician en la multiplicación y la </a:t>
            </a:r>
            <a:r>
              <a:rPr lang="en-US" b="true" sz="1799" spc="-35">
                <a:solidFill>
                  <a:srgbClr val="000000"/>
                </a:solidFill>
                <a:latin typeface="Bitter Bold"/>
                <a:ea typeface="Bitter Bold"/>
                <a:cs typeface="Bitter Bold"/>
                <a:sym typeface="Bitter Bold"/>
              </a:rPr>
              <a:t>completa </a:t>
            </a:r>
            <a:r>
              <a:rPr lang="en-US" sz="1799" spc="-35">
                <a:solidFill>
                  <a:srgbClr val="000000"/>
                </a:solidFill>
                <a:latin typeface="Bitter"/>
                <a:ea typeface="Bitter"/>
                <a:cs typeface="Bitter"/>
                <a:sym typeface="Bitter"/>
              </a:rPr>
              <a:t>para el resto; escoger la que necesitéis.</a:t>
            </a:r>
          </a:p>
          <a:p>
            <a:pPr algn="l">
              <a:lnSpc>
                <a:spcPts val="2159"/>
              </a:lnSpc>
              <a:spcBef>
                <a:spcPct val="0"/>
              </a:spcBef>
            </a:pPr>
          </a:p>
          <a:p>
            <a:pPr algn="l">
              <a:lnSpc>
                <a:spcPts val="2159"/>
              </a:lnSpc>
              <a:spcBef>
                <a:spcPct val="0"/>
              </a:spcBef>
            </a:pPr>
            <a:r>
              <a:rPr lang="en-US" sz="1799" spc="-35">
                <a:solidFill>
                  <a:srgbClr val="000000"/>
                </a:solidFill>
                <a:latin typeface="Open Sans"/>
                <a:ea typeface="Open Sans"/>
                <a:cs typeface="Open Sans"/>
                <a:sym typeface="Open Sans"/>
              </a:rPr>
              <a:t>Para llegar a la identificación, el alumno debe </a:t>
            </a:r>
            <a:r>
              <a:rPr lang="en-US" b="true" sz="1799" spc="-35">
                <a:solidFill>
                  <a:srgbClr val="000000"/>
                </a:solidFill>
                <a:latin typeface="Open Sans Bold"/>
                <a:ea typeface="Open Sans Bold"/>
                <a:cs typeface="Open Sans Bold"/>
                <a:sym typeface="Open Sans Bold"/>
              </a:rPr>
              <a:t>seguir </a:t>
            </a:r>
            <a:r>
              <a:rPr lang="en-US" sz="1799" spc="-35">
                <a:solidFill>
                  <a:srgbClr val="000000"/>
                </a:solidFill>
                <a:latin typeface="Open Sans"/>
                <a:ea typeface="Open Sans"/>
                <a:cs typeface="Open Sans"/>
                <a:sym typeface="Open Sans"/>
              </a:rPr>
              <a:t>la ruta y </a:t>
            </a:r>
            <a:r>
              <a:rPr lang="en-US" b="true" sz="1799" spc="-35">
                <a:solidFill>
                  <a:srgbClr val="000000"/>
                </a:solidFill>
                <a:latin typeface="Open Sans Bold"/>
                <a:ea typeface="Open Sans Bold"/>
                <a:cs typeface="Open Sans Bold"/>
                <a:sym typeface="Open Sans Bold"/>
              </a:rPr>
              <a:t>rodear </a:t>
            </a:r>
            <a:r>
              <a:rPr lang="en-US" sz="1799" spc="-35">
                <a:solidFill>
                  <a:srgbClr val="000000"/>
                </a:solidFill>
                <a:latin typeface="Open Sans"/>
                <a:ea typeface="Open Sans"/>
                <a:cs typeface="Open Sans"/>
                <a:sym typeface="Open Sans"/>
              </a:rPr>
              <a:t>la opción que se adapte al problema. Para su mejor comprensión, yo les hago poner  al lado de las incógnitas la </a:t>
            </a:r>
            <a:r>
              <a:rPr lang="en-US" b="true" sz="1799" spc="-35">
                <a:solidFill>
                  <a:srgbClr val="000000"/>
                </a:solidFill>
                <a:latin typeface="Open Sans Bold"/>
                <a:ea typeface="Open Sans Bold"/>
                <a:cs typeface="Open Sans Bold"/>
                <a:sym typeface="Open Sans Bold"/>
              </a:rPr>
              <a:t>cantidad </a:t>
            </a:r>
            <a:r>
              <a:rPr lang="en-US" sz="1799" spc="-35">
                <a:solidFill>
                  <a:srgbClr val="000000"/>
                </a:solidFill>
                <a:latin typeface="Open Sans"/>
                <a:ea typeface="Open Sans"/>
                <a:cs typeface="Open Sans"/>
                <a:sym typeface="Open Sans"/>
              </a:rPr>
              <a:t>que le dan en el problema. Este camino les lleva a una fórmula que deben completar en el paso 2 con los datos que le dan en el problema.</a:t>
            </a:r>
          </a:p>
        </p:txBody>
      </p:sp>
      <p:sp>
        <p:nvSpPr>
          <p:cNvPr name="Freeform 3" id="3"/>
          <p:cNvSpPr/>
          <p:nvPr/>
        </p:nvSpPr>
        <p:spPr>
          <a:xfrm flipH="false" flipV="false" rot="0">
            <a:off x="0" y="0"/>
            <a:ext cx="1252281" cy="1181840"/>
          </a:xfrm>
          <a:custGeom>
            <a:avLst/>
            <a:gdLst/>
            <a:ahLst/>
            <a:cxnLst/>
            <a:rect r="r" b="b" t="t" l="l"/>
            <a:pathLst>
              <a:path h="1181840" w="1252281">
                <a:moveTo>
                  <a:pt x="0" y="0"/>
                </a:moveTo>
                <a:lnTo>
                  <a:pt x="1252281" y="0"/>
                </a:lnTo>
                <a:lnTo>
                  <a:pt x="1252281" y="1181840"/>
                </a:lnTo>
                <a:lnTo>
                  <a:pt x="0" y="11818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5758034" y="9625572"/>
            <a:ext cx="1583726" cy="952215"/>
          </a:xfrm>
          <a:custGeom>
            <a:avLst/>
            <a:gdLst/>
            <a:ahLst/>
            <a:cxnLst/>
            <a:rect r="r" b="b" t="t" l="l"/>
            <a:pathLst>
              <a:path h="952215" w="1583726">
                <a:moveTo>
                  <a:pt x="0" y="0"/>
                </a:moveTo>
                <a:lnTo>
                  <a:pt x="1583726" y="0"/>
                </a:lnTo>
                <a:lnTo>
                  <a:pt x="1583726" y="952215"/>
                </a:lnTo>
                <a:lnTo>
                  <a:pt x="0" y="9522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Freeform 5" id="5"/>
          <p:cNvSpPr/>
          <p:nvPr/>
        </p:nvSpPr>
        <p:spPr>
          <a:xfrm flipH="false" flipV="false" rot="0">
            <a:off x="138903" y="10156911"/>
            <a:ext cx="1082306" cy="393566"/>
          </a:xfrm>
          <a:custGeom>
            <a:avLst/>
            <a:gdLst/>
            <a:ahLst/>
            <a:cxnLst/>
            <a:rect r="r" b="b" t="t" l="l"/>
            <a:pathLst>
              <a:path h="393566" w="1082306">
                <a:moveTo>
                  <a:pt x="0" y="0"/>
                </a:moveTo>
                <a:lnTo>
                  <a:pt x="1082306" y="0"/>
                </a:lnTo>
                <a:lnTo>
                  <a:pt x="1082306" y="393566"/>
                </a:lnTo>
                <a:lnTo>
                  <a:pt x="0" y="393566"/>
                </a:lnTo>
                <a:lnTo>
                  <a:pt x="0" y="0"/>
                </a:lnTo>
                <a:close/>
              </a:path>
            </a:pathLst>
          </a:custGeom>
          <a:blipFill>
            <a:blip r:embed="rId6"/>
            <a:stretch>
              <a:fillRect l="0" t="0" r="0" b="0"/>
            </a:stretch>
          </a:blipFill>
        </p:spPr>
      </p:sp>
      <p:sp>
        <p:nvSpPr>
          <p:cNvPr name="TextBox 6" id="6"/>
          <p:cNvSpPr txBox="true"/>
          <p:nvPr/>
        </p:nvSpPr>
        <p:spPr>
          <a:xfrm rot="0">
            <a:off x="2100192" y="9553950"/>
            <a:ext cx="3359616" cy="252876"/>
          </a:xfrm>
          <a:prstGeom prst="rect">
            <a:avLst/>
          </a:prstGeom>
        </p:spPr>
        <p:txBody>
          <a:bodyPr anchor="t" rtlCol="false" tIns="0" lIns="0" bIns="0" rIns="0">
            <a:spAutoFit/>
          </a:bodyPr>
          <a:lstStyle/>
          <a:p>
            <a:pPr algn="l">
              <a:lnSpc>
                <a:spcPts val="2163"/>
              </a:lnSpc>
            </a:pPr>
            <a:r>
              <a:rPr lang="en-US" sz="1545" spc="10">
                <a:solidFill>
                  <a:srgbClr val="149008"/>
                </a:solidFill>
                <a:latin typeface="Loubag"/>
                <a:ea typeface="Loubag"/>
                <a:cs typeface="Loubag"/>
                <a:sym typeface="Loubag"/>
              </a:rPr>
              <a:t>Autora: Belén Dávila Arias</a:t>
            </a:r>
          </a:p>
        </p:txBody>
      </p:sp>
      <p:sp>
        <p:nvSpPr>
          <p:cNvPr name="TextBox 7" id="7"/>
          <p:cNvSpPr txBox="true"/>
          <p:nvPr/>
        </p:nvSpPr>
        <p:spPr>
          <a:xfrm rot="0">
            <a:off x="2046090" y="9907425"/>
            <a:ext cx="3268221" cy="470397"/>
          </a:xfrm>
          <a:prstGeom prst="rect">
            <a:avLst/>
          </a:prstGeom>
        </p:spPr>
        <p:txBody>
          <a:bodyPr anchor="t" rtlCol="false" tIns="0" lIns="0" bIns="0" rIns="0">
            <a:spAutoFit/>
          </a:bodyPr>
          <a:lstStyle/>
          <a:p>
            <a:pPr algn="l">
              <a:lnSpc>
                <a:spcPts val="1897"/>
              </a:lnSpc>
            </a:pPr>
            <a:r>
              <a:rPr lang="en-US" sz="1355" spc="9">
                <a:solidFill>
                  <a:srgbClr val="FF3131"/>
                </a:solidFill>
                <a:latin typeface="Loubag"/>
                <a:ea typeface="Loubag"/>
                <a:cs typeface="Loubag"/>
                <a:sym typeface="Loubag"/>
              </a:rPr>
              <a:t>CEIP IPLACEA    ALCALÁ DE HENARES</a:t>
            </a:r>
          </a:p>
          <a:p>
            <a:pPr algn="l">
              <a:lnSpc>
                <a:spcPts val="1897"/>
              </a:lnSpc>
            </a:pPr>
          </a:p>
        </p:txBody>
      </p:sp>
      <p:sp>
        <p:nvSpPr>
          <p:cNvPr name="Freeform 8" id="8"/>
          <p:cNvSpPr/>
          <p:nvPr/>
        </p:nvSpPr>
        <p:spPr>
          <a:xfrm flipH="false" flipV="false" rot="-69182">
            <a:off x="1575827" y="9810245"/>
            <a:ext cx="343248" cy="343248"/>
          </a:xfrm>
          <a:custGeom>
            <a:avLst/>
            <a:gdLst/>
            <a:ahLst/>
            <a:cxnLst/>
            <a:rect r="r" b="b" t="t" l="l"/>
            <a:pathLst>
              <a:path h="343248" w="343248">
                <a:moveTo>
                  <a:pt x="0" y="0"/>
                </a:moveTo>
                <a:lnTo>
                  <a:pt x="343248" y="0"/>
                </a:lnTo>
                <a:lnTo>
                  <a:pt x="343248" y="343247"/>
                </a:lnTo>
                <a:lnTo>
                  <a:pt x="0" y="343247"/>
                </a:lnTo>
                <a:lnTo>
                  <a:pt x="0" y="0"/>
                </a:lnTo>
                <a:close/>
              </a:path>
            </a:pathLst>
          </a:custGeom>
          <a:blipFill>
            <a:blip r:embed="rId7"/>
            <a:stretch>
              <a:fillRect l="0" t="0" r="0" b="0"/>
            </a:stretch>
          </a:blipFill>
        </p:spPr>
      </p:sp>
    </p:spTree>
  </p:cSld>
  <p:clrMapOvr>
    <a:masterClrMapping/>
  </p:clrMapOvr>
</p:sld>
</file>

<file path=ppt/slides/slide4.xml><?xml version="1.0" encoding="utf-8"?>
<p:sld xmlns:p="http://schemas.openxmlformats.org/presentationml/2006/main" xmlns:a="http://schemas.openxmlformats.org/drawingml/2006/main" xmlns:r="http://schemas.openxmlformats.org/officeDocument/2006/relationships">
  <p:cSld>
    <p:bg>
      <p:bgPr>
        <a:solidFill>
          <a:srgbClr val="CBDDD1"/>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252281" cy="1181840"/>
          </a:xfrm>
          <a:custGeom>
            <a:avLst/>
            <a:gdLst/>
            <a:ahLst/>
            <a:cxnLst/>
            <a:rect r="r" b="b" t="t" l="l"/>
            <a:pathLst>
              <a:path h="1181840" w="1252281">
                <a:moveTo>
                  <a:pt x="0" y="0"/>
                </a:moveTo>
                <a:lnTo>
                  <a:pt x="1252281" y="0"/>
                </a:lnTo>
                <a:lnTo>
                  <a:pt x="1252281" y="1181840"/>
                </a:lnTo>
                <a:lnTo>
                  <a:pt x="0" y="11818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758034" y="9625572"/>
            <a:ext cx="1583726" cy="952215"/>
          </a:xfrm>
          <a:custGeom>
            <a:avLst/>
            <a:gdLst/>
            <a:ahLst/>
            <a:cxnLst/>
            <a:rect r="r" b="b" t="t" l="l"/>
            <a:pathLst>
              <a:path h="952215" w="1583726">
                <a:moveTo>
                  <a:pt x="0" y="0"/>
                </a:moveTo>
                <a:lnTo>
                  <a:pt x="1583726" y="0"/>
                </a:lnTo>
                <a:lnTo>
                  <a:pt x="1583726" y="952215"/>
                </a:lnTo>
                <a:lnTo>
                  <a:pt x="0" y="9522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853348" y="756000"/>
            <a:ext cx="6177859" cy="8138160"/>
          </a:xfrm>
          <a:prstGeom prst="rect">
            <a:avLst/>
          </a:prstGeom>
        </p:spPr>
        <p:txBody>
          <a:bodyPr anchor="t" rtlCol="false" tIns="0" lIns="0" bIns="0" rIns="0">
            <a:spAutoFit/>
          </a:bodyPr>
          <a:lstStyle/>
          <a:p>
            <a:pPr algn="l">
              <a:lnSpc>
                <a:spcPts val="2159"/>
              </a:lnSpc>
              <a:spcBef>
                <a:spcPct val="0"/>
              </a:spcBef>
            </a:pPr>
            <a:r>
              <a:rPr lang="en-US" sz="1799" spc="-35">
                <a:solidFill>
                  <a:srgbClr val="000000"/>
                </a:solidFill>
                <a:latin typeface="Bitter"/>
                <a:ea typeface="Bitter"/>
                <a:cs typeface="Bitter"/>
                <a:sym typeface="Bitter"/>
              </a:rPr>
              <a:t>Para los </a:t>
            </a:r>
            <a:r>
              <a:rPr lang="en-US" b="true" sz="1799" spc="-35">
                <a:solidFill>
                  <a:srgbClr val="000000"/>
                </a:solidFill>
                <a:latin typeface="Bitter Bold"/>
                <a:ea typeface="Bitter Bold"/>
                <a:cs typeface="Bitter Bold"/>
                <a:sym typeface="Bitter Bold"/>
              </a:rPr>
              <a:t>bloques 3, 4 y 5</a:t>
            </a:r>
            <a:r>
              <a:rPr lang="en-US" sz="1799" spc="-35">
                <a:solidFill>
                  <a:srgbClr val="000000"/>
                </a:solidFill>
                <a:latin typeface="Bitter"/>
                <a:ea typeface="Bitter"/>
                <a:cs typeface="Bitter"/>
                <a:sym typeface="Bitter"/>
              </a:rPr>
              <a:t> tenemos </a:t>
            </a:r>
            <a:r>
              <a:rPr lang="en-US" sz="1799" spc="-35">
                <a:solidFill>
                  <a:srgbClr val="000000"/>
                </a:solidFill>
                <a:latin typeface="Bitter"/>
                <a:ea typeface="Bitter"/>
                <a:cs typeface="Bitter"/>
                <a:sym typeface="Bitter"/>
              </a:rPr>
              <a:t>dos tipos de </a:t>
            </a:r>
            <a:r>
              <a:rPr lang="en-US" b="true" sz="1799" spc="-35">
                <a:solidFill>
                  <a:srgbClr val="000000"/>
                </a:solidFill>
                <a:latin typeface="Bitter Bold"/>
                <a:ea typeface="Bitter Bold"/>
                <a:cs typeface="Bitter Bold"/>
                <a:sym typeface="Bitter Bold"/>
              </a:rPr>
              <a:t>plantillas</a:t>
            </a:r>
            <a:r>
              <a:rPr lang="en-US" sz="1799" spc="-35">
                <a:solidFill>
                  <a:srgbClr val="000000"/>
                </a:solidFill>
                <a:latin typeface="Bitter"/>
                <a:ea typeface="Bitter"/>
                <a:cs typeface="Bitter"/>
                <a:sym typeface="Bitter"/>
              </a:rPr>
              <a:t>, dependiendo de si </a:t>
            </a:r>
            <a:r>
              <a:rPr lang="en-US" sz="1799" spc="-35">
                <a:solidFill>
                  <a:srgbClr val="000000"/>
                </a:solidFill>
                <a:latin typeface="Bitter"/>
                <a:ea typeface="Bitter"/>
                <a:cs typeface="Bitter"/>
                <a:sym typeface="Bitter"/>
              </a:rPr>
              <a:t>mi problema</a:t>
            </a:r>
            <a:r>
              <a:rPr lang="en-US" sz="1799" i="true" spc="-35">
                <a:solidFill>
                  <a:srgbClr val="000000"/>
                </a:solidFill>
                <a:latin typeface="Bitter Italics"/>
                <a:ea typeface="Bitter Italics"/>
                <a:cs typeface="Bitter Italics"/>
                <a:sym typeface="Bitter Italics"/>
              </a:rPr>
              <a:t> </a:t>
            </a:r>
            <a:r>
              <a:rPr lang="en-US" b="true" sz="1799" spc="-35">
                <a:solidFill>
                  <a:srgbClr val="000000"/>
                </a:solidFill>
                <a:latin typeface="Bitter Bold"/>
                <a:ea typeface="Bitter Bold"/>
                <a:cs typeface="Bitter Bold"/>
                <a:sym typeface="Bitter Bold"/>
              </a:rPr>
              <a:t>es de comparación o no</a:t>
            </a:r>
            <a:r>
              <a:rPr lang="en-US" sz="1799" spc="-35">
                <a:solidFill>
                  <a:srgbClr val="000000"/>
                </a:solidFill>
                <a:latin typeface="Bitter"/>
                <a:ea typeface="Bitter"/>
                <a:cs typeface="Bitter"/>
                <a:sym typeface="Bitter"/>
              </a:rPr>
              <a:t>.</a:t>
            </a:r>
          </a:p>
          <a:p>
            <a:pPr algn="l">
              <a:lnSpc>
                <a:spcPts val="2159"/>
              </a:lnSpc>
              <a:spcBef>
                <a:spcPct val="0"/>
              </a:spcBef>
            </a:pPr>
          </a:p>
          <a:p>
            <a:pPr algn="l">
              <a:lnSpc>
                <a:spcPts val="2159"/>
              </a:lnSpc>
              <a:spcBef>
                <a:spcPct val="0"/>
              </a:spcBef>
            </a:pPr>
            <a:r>
              <a:rPr lang="en-US" sz="1799" spc="-35">
                <a:solidFill>
                  <a:srgbClr val="004AAD"/>
                </a:solidFill>
                <a:latin typeface="Bitter"/>
                <a:ea typeface="Bitter"/>
                <a:cs typeface="Bitter"/>
                <a:sym typeface="Bitter"/>
              </a:rPr>
              <a:t>Paso 2: Completar los datos de la operación.</a:t>
            </a:r>
          </a:p>
          <a:p>
            <a:pPr algn="l">
              <a:lnSpc>
                <a:spcPts val="2159"/>
              </a:lnSpc>
              <a:spcBef>
                <a:spcPct val="0"/>
              </a:spcBef>
            </a:pPr>
          </a:p>
          <a:p>
            <a:pPr algn="l">
              <a:lnSpc>
                <a:spcPts val="2159"/>
              </a:lnSpc>
              <a:spcBef>
                <a:spcPct val="0"/>
              </a:spcBef>
            </a:pPr>
            <a:r>
              <a:rPr lang="en-US" sz="1799" spc="-35">
                <a:solidFill>
                  <a:srgbClr val="000000"/>
                </a:solidFill>
                <a:latin typeface="Bitter"/>
                <a:ea typeface="Bitter"/>
                <a:cs typeface="Bitter"/>
                <a:sym typeface="Bitter"/>
              </a:rPr>
              <a:t>El alumno tiene que transcribir aquí los datos del problema de acuerdo con la fórmula a la que ha llegado en el paso anterior.</a:t>
            </a:r>
          </a:p>
          <a:p>
            <a:pPr algn="l">
              <a:lnSpc>
                <a:spcPts val="2159"/>
              </a:lnSpc>
              <a:spcBef>
                <a:spcPct val="0"/>
              </a:spcBef>
            </a:pPr>
          </a:p>
          <a:p>
            <a:pPr algn="l">
              <a:lnSpc>
                <a:spcPts val="2159"/>
              </a:lnSpc>
              <a:spcBef>
                <a:spcPct val="0"/>
              </a:spcBef>
            </a:pPr>
            <a:r>
              <a:rPr lang="en-US" sz="1799" spc="-35">
                <a:solidFill>
                  <a:srgbClr val="000000"/>
                </a:solidFill>
                <a:latin typeface="Bitter"/>
                <a:ea typeface="Bitter"/>
                <a:cs typeface="Bitter"/>
                <a:sym typeface="Bitter"/>
              </a:rPr>
              <a:t>Es importante:</a:t>
            </a:r>
          </a:p>
          <a:p>
            <a:pPr algn="l">
              <a:lnSpc>
                <a:spcPts val="2159"/>
              </a:lnSpc>
              <a:spcBef>
                <a:spcPct val="0"/>
              </a:spcBef>
            </a:pPr>
            <a:r>
              <a:rPr lang="en-US" sz="1799" spc="-35">
                <a:solidFill>
                  <a:srgbClr val="000000"/>
                </a:solidFill>
                <a:latin typeface="Bitter"/>
                <a:ea typeface="Bitter"/>
                <a:cs typeface="Bitter"/>
                <a:sym typeface="Bitter"/>
              </a:rPr>
              <a:t>1. </a:t>
            </a:r>
            <a:r>
              <a:rPr lang="en-US" b="true" sz="1799" spc="-35">
                <a:solidFill>
                  <a:srgbClr val="000000"/>
                </a:solidFill>
                <a:latin typeface="Bitter Bold"/>
                <a:ea typeface="Bitter Bold"/>
                <a:cs typeface="Bitter Bold"/>
                <a:sym typeface="Bitter Bold"/>
              </a:rPr>
              <a:t>Organizar los datos conocidos: </a:t>
            </a:r>
            <a:r>
              <a:rPr lang="en-US" sz="1799" spc="-35">
                <a:solidFill>
                  <a:srgbClr val="000000"/>
                </a:solidFill>
                <a:latin typeface="Bitter"/>
                <a:ea typeface="Bitter"/>
                <a:cs typeface="Bitter"/>
                <a:sym typeface="Bitter"/>
              </a:rPr>
              <a:t>Debe completar los huecos con los números que ofrece el problema. Por ejemplo, en problemas de cambio, identificará la Cantidad Inicial (CI), el Cambio (C) y la Cantidad Final (CF).</a:t>
            </a:r>
          </a:p>
          <a:p>
            <a:pPr algn="l">
              <a:lnSpc>
                <a:spcPts val="2159"/>
              </a:lnSpc>
              <a:spcBef>
                <a:spcPct val="0"/>
              </a:spcBef>
            </a:pPr>
            <a:r>
              <a:rPr lang="en-US" sz="1799" spc="-35">
                <a:solidFill>
                  <a:srgbClr val="000000"/>
                </a:solidFill>
                <a:latin typeface="Bitter"/>
                <a:ea typeface="Bitter"/>
                <a:cs typeface="Bitter"/>
                <a:sym typeface="Bitter"/>
              </a:rPr>
              <a:t>2. </a:t>
            </a:r>
            <a:r>
              <a:rPr lang="en-US" b="true" sz="1799" spc="-35">
                <a:solidFill>
                  <a:srgbClr val="000000"/>
                </a:solidFill>
                <a:latin typeface="Bitter Bold"/>
                <a:ea typeface="Bitter Bold"/>
                <a:cs typeface="Bitter Bold"/>
                <a:sym typeface="Bitter Bold"/>
              </a:rPr>
              <a:t>Localizar la pregunta:</a:t>
            </a:r>
            <a:r>
              <a:rPr lang="en-US" sz="1799" spc="-35">
                <a:solidFill>
                  <a:srgbClr val="000000"/>
                </a:solidFill>
                <a:latin typeface="Bitter"/>
                <a:ea typeface="Bitter"/>
                <a:cs typeface="Bitter"/>
                <a:sym typeface="Bitter"/>
              </a:rPr>
              <a:t> tiene que fijarse bien qué dato es el que desconoce y marcarlo con un signo de interrogación (?). </a:t>
            </a:r>
          </a:p>
          <a:p>
            <a:pPr algn="l">
              <a:lnSpc>
                <a:spcPts val="2159"/>
              </a:lnSpc>
              <a:spcBef>
                <a:spcPct val="0"/>
              </a:spcBef>
            </a:pPr>
          </a:p>
          <a:p>
            <a:pPr algn="l">
              <a:lnSpc>
                <a:spcPts val="2159"/>
              </a:lnSpc>
              <a:spcBef>
                <a:spcPct val="0"/>
              </a:spcBef>
            </a:pPr>
            <a:r>
              <a:rPr lang="en-US" sz="1799" spc="-35">
                <a:solidFill>
                  <a:srgbClr val="004AAD"/>
                </a:solidFill>
                <a:latin typeface="Bitter"/>
                <a:ea typeface="Bitter"/>
                <a:cs typeface="Bitter"/>
                <a:sym typeface="Bitter"/>
              </a:rPr>
              <a:t>Paso 3: Decidir la operación que resuelve el problema</a:t>
            </a:r>
          </a:p>
          <a:p>
            <a:pPr algn="l">
              <a:lnSpc>
                <a:spcPts val="2159"/>
              </a:lnSpc>
              <a:spcBef>
                <a:spcPct val="0"/>
              </a:spcBef>
            </a:pPr>
          </a:p>
          <a:p>
            <a:pPr algn="l">
              <a:lnSpc>
                <a:spcPts val="2159"/>
              </a:lnSpc>
              <a:spcBef>
                <a:spcPct val="0"/>
              </a:spcBef>
            </a:pPr>
            <a:r>
              <a:rPr lang="en-US" b="true" sz="1799" spc="-35">
                <a:solidFill>
                  <a:srgbClr val="000000"/>
                </a:solidFill>
                <a:latin typeface="Bitter Bold"/>
                <a:ea typeface="Bitter Bold"/>
                <a:cs typeface="Bitter Bold"/>
                <a:sym typeface="Bitter Bold"/>
              </a:rPr>
              <a:t>Pensar el signo: </a:t>
            </a:r>
          </a:p>
          <a:p>
            <a:pPr algn="l">
              <a:lnSpc>
                <a:spcPts val="2159"/>
              </a:lnSpc>
              <a:spcBef>
                <a:spcPct val="0"/>
              </a:spcBef>
            </a:pPr>
            <a:r>
              <a:rPr lang="en-US" sz="1799" spc="-35">
                <a:solidFill>
                  <a:srgbClr val="000000"/>
                </a:solidFill>
                <a:latin typeface="Bitter"/>
                <a:ea typeface="Bitter"/>
                <a:cs typeface="Bitter"/>
                <a:sym typeface="Bitter"/>
              </a:rPr>
              <a:t>Antes de calcular, el alumno debe pensar qué operación resuelve el problema (suma, resta, igualación, multiplicación o división). La operación será distinta dependiendo de </a:t>
            </a:r>
            <a:r>
              <a:rPr lang="en-US" b="true" sz="1799" spc="-35">
                <a:solidFill>
                  <a:srgbClr val="000000"/>
                </a:solidFill>
                <a:latin typeface="Bitter Bold"/>
                <a:ea typeface="Bitter Bold"/>
                <a:cs typeface="Bitter Bold"/>
                <a:sym typeface="Bitter Bold"/>
              </a:rPr>
              <a:t>dónde se encuentra mi incógnita</a:t>
            </a:r>
            <a:r>
              <a:rPr lang="en-US" sz="1799" spc="-35">
                <a:solidFill>
                  <a:srgbClr val="000000"/>
                </a:solidFill>
                <a:latin typeface="Bitter"/>
                <a:ea typeface="Bitter"/>
                <a:cs typeface="Bitter"/>
                <a:sym typeface="Bitter"/>
              </a:rPr>
              <a:t>.</a:t>
            </a:r>
          </a:p>
          <a:p>
            <a:pPr algn="l">
              <a:lnSpc>
                <a:spcPts val="2159"/>
              </a:lnSpc>
              <a:spcBef>
                <a:spcPct val="0"/>
              </a:spcBef>
            </a:pPr>
          </a:p>
          <a:p>
            <a:pPr algn="l">
              <a:lnSpc>
                <a:spcPts val="2159"/>
              </a:lnSpc>
              <a:spcBef>
                <a:spcPct val="0"/>
              </a:spcBef>
            </a:pPr>
            <a:r>
              <a:rPr lang="en-US" sz="1799" spc="-35">
                <a:solidFill>
                  <a:srgbClr val="000000"/>
                </a:solidFill>
                <a:latin typeface="Bitter"/>
                <a:ea typeface="Bitter"/>
                <a:cs typeface="Bitter"/>
                <a:sym typeface="Bitter"/>
              </a:rPr>
              <a:t>He puesto dos opciones aquí; la segunda es para las operaciones consideradas especiales (sumirresta, doble suma, doble resta).</a:t>
            </a:r>
          </a:p>
          <a:p>
            <a:pPr algn="l">
              <a:lnSpc>
                <a:spcPts val="2159"/>
              </a:lnSpc>
              <a:spcBef>
                <a:spcPct val="0"/>
              </a:spcBef>
            </a:pPr>
          </a:p>
        </p:txBody>
      </p:sp>
      <p:sp>
        <p:nvSpPr>
          <p:cNvPr name="Freeform 5" id="5"/>
          <p:cNvSpPr/>
          <p:nvPr/>
        </p:nvSpPr>
        <p:spPr>
          <a:xfrm flipH="false" flipV="false" rot="0">
            <a:off x="437129" y="10053210"/>
            <a:ext cx="1082306" cy="393566"/>
          </a:xfrm>
          <a:custGeom>
            <a:avLst/>
            <a:gdLst/>
            <a:ahLst/>
            <a:cxnLst/>
            <a:rect r="r" b="b" t="t" l="l"/>
            <a:pathLst>
              <a:path h="393566" w="1082306">
                <a:moveTo>
                  <a:pt x="0" y="0"/>
                </a:moveTo>
                <a:lnTo>
                  <a:pt x="1082306" y="0"/>
                </a:lnTo>
                <a:lnTo>
                  <a:pt x="1082306" y="393565"/>
                </a:lnTo>
                <a:lnTo>
                  <a:pt x="0" y="393565"/>
                </a:lnTo>
                <a:lnTo>
                  <a:pt x="0" y="0"/>
                </a:lnTo>
                <a:close/>
              </a:path>
            </a:pathLst>
          </a:custGeom>
          <a:blipFill>
            <a:blip r:embed="rId6"/>
            <a:stretch>
              <a:fillRect l="0" t="0" r="0" b="0"/>
            </a:stretch>
          </a:blipFill>
        </p:spPr>
      </p:sp>
      <p:sp>
        <p:nvSpPr>
          <p:cNvPr name="TextBox 6" id="6"/>
          <p:cNvSpPr txBox="true"/>
          <p:nvPr/>
        </p:nvSpPr>
        <p:spPr>
          <a:xfrm rot="0">
            <a:off x="2398418" y="9450249"/>
            <a:ext cx="3359616" cy="252876"/>
          </a:xfrm>
          <a:prstGeom prst="rect">
            <a:avLst/>
          </a:prstGeom>
        </p:spPr>
        <p:txBody>
          <a:bodyPr anchor="t" rtlCol="false" tIns="0" lIns="0" bIns="0" rIns="0">
            <a:spAutoFit/>
          </a:bodyPr>
          <a:lstStyle/>
          <a:p>
            <a:pPr algn="l">
              <a:lnSpc>
                <a:spcPts val="2163"/>
              </a:lnSpc>
            </a:pPr>
            <a:r>
              <a:rPr lang="en-US" sz="1545" spc="10">
                <a:solidFill>
                  <a:srgbClr val="149008"/>
                </a:solidFill>
                <a:latin typeface="Loubag"/>
                <a:ea typeface="Loubag"/>
                <a:cs typeface="Loubag"/>
                <a:sym typeface="Loubag"/>
              </a:rPr>
              <a:t>Autora: Belén Dávila Arias</a:t>
            </a:r>
          </a:p>
        </p:txBody>
      </p:sp>
      <p:sp>
        <p:nvSpPr>
          <p:cNvPr name="TextBox 7" id="7"/>
          <p:cNvSpPr txBox="true"/>
          <p:nvPr/>
        </p:nvSpPr>
        <p:spPr>
          <a:xfrm rot="0">
            <a:off x="2344316" y="9803723"/>
            <a:ext cx="3268221" cy="470397"/>
          </a:xfrm>
          <a:prstGeom prst="rect">
            <a:avLst/>
          </a:prstGeom>
        </p:spPr>
        <p:txBody>
          <a:bodyPr anchor="t" rtlCol="false" tIns="0" lIns="0" bIns="0" rIns="0">
            <a:spAutoFit/>
          </a:bodyPr>
          <a:lstStyle/>
          <a:p>
            <a:pPr algn="l">
              <a:lnSpc>
                <a:spcPts val="1897"/>
              </a:lnSpc>
            </a:pPr>
            <a:r>
              <a:rPr lang="en-US" sz="1355" spc="9">
                <a:solidFill>
                  <a:srgbClr val="FF3131"/>
                </a:solidFill>
                <a:latin typeface="Loubag"/>
                <a:ea typeface="Loubag"/>
                <a:cs typeface="Loubag"/>
                <a:sym typeface="Loubag"/>
              </a:rPr>
              <a:t>CEIP IPLACEA    ALCALÁ DE HENARES</a:t>
            </a:r>
          </a:p>
          <a:p>
            <a:pPr algn="l">
              <a:lnSpc>
                <a:spcPts val="1897"/>
              </a:lnSpc>
            </a:pPr>
          </a:p>
        </p:txBody>
      </p:sp>
      <p:sp>
        <p:nvSpPr>
          <p:cNvPr name="Freeform 8" id="8"/>
          <p:cNvSpPr/>
          <p:nvPr/>
        </p:nvSpPr>
        <p:spPr>
          <a:xfrm flipH="false" flipV="false" rot="-69182">
            <a:off x="1874053" y="9706543"/>
            <a:ext cx="343248" cy="343248"/>
          </a:xfrm>
          <a:custGeom>
            <a:avLst/>
            <a:gdLst/>
            <a:ahLst/>
            <a:cxnLst/>
            <a:rect r="r" b="b" t="t" l="l"/>
            <a:pathLst>
              <a:path h="343248" w="343248">
                <a:moveTo>
                  <a:pt x="0" y="0"/>
                </a:moveTo>
                <a:lnTo>
                  <a:pt x="343248" y="0"/>
                </a:lnTo>
                <a:lnTo>
                  <a:pt x="343248" y="343248"/>
                </a:lnTo>
                <a:lnTo>
                  <a:pt x="0" y="343248"/>
                </a:lnTo>
                <a:lnTo>
                  <a:pt x="0" y="0"/>
                </a:lnTo>
                <a:close/>
              </a:path>
            </a:pathLst>
          </a:custGeom>
          <a:blipFill>
            <a:blip r:embed="rId7"/>
            <a:stretch>
              <a:fillRect l="0" t="0" r="0" b="0"/>
            </a:stretch>
          </a:blipFill>
        </p:spPr>
      </p:sp>
    </p:spTree>
  </p:cSld>
  <p:clrMapOvr>
    <a:masterClrMapping/>
  </p:clrMapOvr>
</p:sld>
</file>

<file path=ppt/slides/slide5.xml><?xml version="1.0" encoding="utf-8"?>
<p:sld xmlns:p="http://schemas.openxmlformats.org/presentationml/2006/main" xmlns:a="http://schemas.openxmlformats.org/drawingml/2006/main" xmlns:r="http://schemas.openxmlformats.org/officeDocument/2006/relationships">
  <p:cSld>
    <p:bg>
      <p:bgPr>
        <a:solidFill>
          <a:srgbClr val="CBDDD1"/>
        </a:solidFill>
      </p:bgPr>
    </p:bg>
    <p:spTree>
      <p:nvGrpSpPr>
        <p:cNvPr id="1" name=""/>
        <p:cNvGrpSpPr/>
        <p:nvPr/>
      </p:nvGrpSpPr>
      <p:grpSpPr>
        <a:xfrm>
          <a:off x="0" y="0"/>
          <a:ext cx="0" cy="0"/>
          <a:chOff x="0" y="0"/>
          <a:chExt cx="0" cy="0"/>
        </a:xfrm>
      </p:grpSpPr>
      <p:sp>
        <p:nvSpPr>
          <p:cNvPr name="Freeform 2" id="2"/>
          <p:cNvSpPr/>
          <p:nvPr/>
        </p:nvSpPr>
        <p:spPr>
          <a:xfrm flipH="false" flipV="false" rot="0">
            <a:off x="0" y="0"/>
            <a:ext cx="1252281" cy="1181840"/>
          </a:xfrm>
          <a:custGeom>
            <a:avLst/>
            <a:gdLst/>
            <a:ahLst/>
            <a:cxnLst/>
            <a:rect r="r" b="b" t="t" l="l"/>
            <a:pathLst>
              <a:path h="1181840" w="1252281">
                <a:moveTo>
                  <a:pt x="0" y="0"/>
                </a:moveTo>
                <a:lnTo>
                  <a:pt x="1252281" y="0"/>
                </a:lnTo>
                <a:lnTo>
                  <a:pt x="1252281" y="1181840"/>
                </a:lnTo>
                <a:lnTo>
                  <a:pt x="0" y="118184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5758034" y="9625572"/>
            <a:ext cx="1583726" cy="952215"/>
          </a:xfrm>
          <a:custGeom>
            <a:avLst/>
            <a:gdLst/>
            <a:ahLst/>
            <a:cxnLst/>
            <a:rect r="r" b="b" t="t" l="l"/>
            <a:pathLst>
              <a:path h="952215" w="1583726">
                <a:moveTo>
                  <a:pt x="0" y="0"/>
                </a:moveTo>
                <a:lnTo>
                  <a:pt x="1583726" y="0"/>
                </a:lnTo>
                <a:lnTo>
                  <a:pt x="1583726" y="952215"/>
                </a:lnTo>
                <a:lnTo>
                  <a:pt x="0" y="952215"/>
                </a:lnTo>
                <a:lnTo>
                  <a:pt x="0" y="0"/>
                </a:lnTo>
                <a:close/>
              </a:path>
            </a:pathLst>
          </a:custGeom>
          <a:blipFill>
            <a:blip r:embed="rId4">
              <a:extLst>
                <a:ext uri="{96DAC541-7B7A-43D3-8B79-37D633B846F1}">
                  <asvg:svgBlip xmlns:asvg="http://schemas.microsoft.com/office/drawing/2016/SVG/main" r:embed="rId5"/>
                </a:ext>
              </a:extLst>
            </a:blip>
            <a:stretch>
              <a:fillRect l="0" t="0" r="0" b="0"/>
            </a:stretch>
          </a:blipFill>
        </p:spPr>
      </p:sp>
      <p:sp>
        <p:nvSpPr>
          <p:cNvPr name="TextBox 4" id="4"/>
          <p:cNvSpPr txBox="true"/>
          <p:nvPr/>
        </p:nvSpPr>
        <p:spPr>
          <a:xfrm rot="0">
            <a:off x="756000" y="457269"/>
            <a:ext cx="6311673" cy="5113020"/>
          </a:xfrm>
          <a:prstGeom prst="rect">
            <a:avLst/>
          </a:prstGeom>
        </p:spPr>
        <p:txBody>
          <a:bodyPr anchor="t" rtlCol="false" tIns="0" lIns="0" bIns="0" rIns="0">
            <a:spAutoFit/>
          </a:bodyPr>
          <a:lstStyle/>
          <a:p>
            <a:pPr algn="l">
              <a:lnSpc>
                <a:spcPts val="2159"/>
              </a:lnSpc>
              <a:spcBef>
                <a:spcPct val="0"/>
              </a:spcBef>
            </a:pPr>
          </a:p>
          <a:p>
            <a:pPr algn="l">
              <a:lnSpc>
                <a:spcPts val="2159"/>
              </a:lnSpc>
              <a:spcBef>
                <a:spcPct val="0"/>
              </a:spcBef>
            </a:pPr>
          </a:p>
          <a:p>
            <a:pPr algn="l">
              <a:lnSpc>
                <a:spcPts val="2159"/>
              </a:lnSpc>
              <a:spcBef>
                <a:spcPct val="0"/>
              </a:spcBef>
            </a:pPr>
            <a:r>
              <a:rPr lang="en-US" sz="1799" spc="-35">
                <a:solidFill>
                  <a:srgbClr val="004AAD"/>
                </a:solidFill>
                <a:latin typeface="Bitter"/>
                <a:ea typeface="Bitter"/>
                <a:cs typeface="Bitter"/>
                <a:sym typeface="Bitter"/>
              </a:rPr>
              <a:t>Paso 4: Operación y solución</a:t>
            </a:r>
          </a:p>
          <a:p>
            <a:pPr algn="l">
              <a:lnSpc>
                <a:spcPts val="2159"/>
              </a:lnSpc>
              <a:spcBef>
                <a:spcPct val="0"/>
              </a:spcBef>
            </a:pPr>
          </a:p>
          <a:p>
            <a:pPr algn="l">
              <a:lnSpc>
                <a:spcPts val="2159"/>
              </a:lnSpc>
              <a:spcBef>
                <a:spcPct val="0"/>
              </a:spcBef>
            </a:pPr>
            <a:r>
              <a:rPr lang="en-US" sz="1799" spc="-35">
                <a:solidFill>
                  <a:srgbClr val="000000"/>
                </a:solidFill>
                <a:latin typeface="Bitter"/>
                <a:ea typeface="Bitter"/>
                <a:cs typeface="Bitter"/>
                <a:sym typeface="Bitter"/>
              </a:rPr>
              <a:t>En el paso final debemos:</a:t>
            </a:r>
          </a:p>
          <a:p>
            <a:pPr algn="l">
              <a:lnSpc>
                <a:spcPts val="2159"/>
              </a:lnSpc>
              <a:spcBef>
                <a:spcPct val="0"/>
              </a:spcBef>
            </a:pPr>
            <a:r>
              <a:rPr lang="en-US" b="true" sz="1799" spc="-35">
                <a:solidFill>
                  <a:srgbClr val="000000"/>
                </a:solidFill>
                <a:latin typeface="Bitter Bold"/>
                <a:ea typeface="Bitter Bold"/>
                <a:cs typeface="Bitter Bold"/>
                <a:sym typeface="Bitter Bold"/>
              </a:rPr>
              <a:t>1. Resolver la operación: </a:t>
            </a:r>
            <a:r>
              <a:rPr lang="en-US" sz="1799" spc="-35">
                <a:solidFill>
                  <a:srgbClr val="000000"/>
                </a:solidFill>
                <a:latin typeface="Bitter"/>
                <a:ea typeface="Bitter"/>
                <a:cs typeface="Bitter"/>
                <a:sym typeface="Bitter"/>
              </a:rPr>
              <a:t>El alumno completa la rejilla de basándose en la operación y los datos del problema. </a:t>
            </a:r>
          </a:p>
          <a:p>
            <a:pPr algn="l">
              <a:lnSpc>
                <a:spcPts val="2159"/>
              </a:lnSpc>
              <a:spcBef>
                <a:spcPct val="0"/>
              </a:spcBef>
            </a:pPr>
            <a:r>
              <a:rPr lang="en-US" b="true" sz="1799" spc="-35">
                <a:solidFill>
                  <a:srgbClr val="000000"/>
                </a:solidFill>
                <a:latin typeface="Bitter Bold"/>
                <a:ea typeface="Bitter Bold"/>
                <a:cs typeface="Bitter Bold"/>
                <a:sym typeface="Bitter Bold"/>
              </a:rPr>
              <a:t>2. Redactar la solución: </a:t>
            </a:r>
            <a:r>
              <a:rPr lang="en-US" sz="1799" spc="-35">
                <a:solidFill>
                  <a:srgbClr val="000000"/>
                </a:solidFill>
                <a:latin typeface="Bitter"/>
                <a:ea typeface="Bitter"/>
                <a:cs typeface="Bitter"/>
                <a:sym typeface="Bitter"/>
              </a:rPr>
              <a:t>No basta con poner un número; el alumno debe escribir una frase completa que responda a la pregunta inicial, por ejemplo: "Solución: Tiene 15 camisetas".</a:t>
            </a:r>
          </a:p>
          <a:p>
            <a:pPr algn="l">
              <a:lnSpc>
                <a:spcPts val="2159"/>
              </a:lnSpc>
              <a:spcBef>
                <a:spcPct val="0"/>
              </a:spcBef>
            </a:pPr>
          </a:p>
          <a:p>
            <a:pPr algn="l">
              <a:lnSpc>
                <a:spcPts val="2159"/>
              </a:lnSpc>
              <a:spcBef>
                <a:spcPct val="0"/>
              </a:spcBef>
            </a:pPr>
          </a:p>
          <a:p>
            <a:pPr algn="l">
              <a:lnSpc>
                <a:spcPts val="2159"/>
              </a:lnSpc>
              <a:spcBef>
                <a:spcPct val="0"/>
              </a:spcBef>
            </a:pPr>
            <a:r>
              <a:rPr lang="en-US" sz="1799" spc="-35">
                <a:solidFill>
                  <a:srgbClr val="000000"/>
                </a:solidFill>
                <a:latin typeface="Open Sans"/>
                <a:ea typeface="Open Sans"/>
                <a:cs typeface="Open Sans"/>
                <a:sym typeface="Open Sans"/>
              </a:rPr>
              <a:t>La plantilla usada para la resolución de la operación son rejillas puesto que este planteamiento lo he basado en el método ABN. Permite cualquier operación de este método, incluyendo doble suma, doble resta, sumirresta e igualación. Si trabajáis con el método tradicional, lo tendréis que adaptar.</a:t>
            </a:r>
          </a:p>
        </p:txBody>
      </p:sp>
      <p:sp>
        <p:nvSpPr>
          <p:cNvPr name="Freeform 5" id="5"/>
          <p:cNvSpPr/>
          <p:nvPr/>
        </p:nvSpPr>
        <p:spPr>
          <a:xfrm flipH="false" flipV="false" rot="0">
            <a:off x="291632" y="9853470"/>
            <a:ext cx="1082306" cy="393566"/>
          </a:xfrm>
          <a:custGeom>
            <a:avLst/>
            <a:gdLst/>
            <a:ahLst/>
            <a:cxnLst/>
            <a:rect r="r" b="b" t="t" l="l"/>
            <a:pathLst>
              <a:path h="393566" w="1082306">
                <a:moveTo>
                  <a:pt x="0" y="0"/>
                </a:moveTo>
                <a:lnTo>
                  <a:pt x="1082305" y="0"/>
                </a:lnTo>
                <a:lnTo>
                  <a:pt x="1082305" y="393566"/>
                </a:lnTo>
                <a:lnTo>
                  <a:pt x="0" y="393566"/>
                </a:lnTo>
                <a:lnTo>
                  <a:pt x="0" y="0"/>
                </a:lnTo>
                <a:close/>
              </a:path>
            </a:pathLst>
          </a:custGeom>
          <a:blipFill>
            <a:blip r:embed="rId6"/>
            <a:stretch>
              <a:fillRect l="0" t="0" r="0" b="0"/>
            </a:stretch>
          </a:blipFill>
        </p:spPr>
      </p:sp>
      <p:sp>
        <p:nvSpPr>
          <p:cNvPr name="TextBox 6" id="6"/>
          <p:cNvSpPr txBox="true"/>
          <p:nvPr/>
        </p:nvSpPr>
        <p:spPr>
          <a:xfrm rot="0">
            <a:off x="2252920" y="9250509"/>
            <a:ext cx="3359616" cy="252876"/>
          </a:xfrm>
          <a:prstGeom prst="rect">
            <a:avLst/>
          </a:prstGeom>
        </p:spPr>
        <p:txBody>
          <a:bodyPr anchor="t" rtlCol="false" tIns="0" lIns="0" bIns="0" rIns="0">
            <a:spAutoFit/>
          </a:bodyPr>
          <a:lstStyle/>
          <a:p>
            <a:pPr algn="l">
              <a:lnSpc>
                <a:spcPts val="2163"/>
              </a:lnSpc>
            </a:pPr>
            <a:r>
              <a:rPr lang="en-US" sz="1545" spc="10">
                <a:solidFill>
                  <a:srgbClr val="149008"/>
                </a:solidFill>
                <a:latin typeface="Loubag"/>
                <a:ea typeface="Loubag"/>
                <a:cs typeface="Loubag"/>
                <a:sym typeface="Loubag"/>
              </a:rPr>
              <a:t>Autora: Belén Dávila Arias</a:t>
            </a:r>
          </a:p>
        </p:txBody>
      </p:sp>
      <p:sp>
        <p:nvSpPr>
          <p:cNvPr name="TextBox 7" id="7"/>
          <p:cNvSpPr txBox="true"/>
          <p:nvPr/>
        </p:nvSpPr>
        <p:spPr>
          <a:xfrm rot="0">
            <a:off x="2198818" y="9603984"/>
            <a:ext cx="3268221" cy="470397"/>
          </a:xfrm>
          <a:prstGeom prst="rect">
            <a:avLst/>
          </a:prstGeom>
        </p:spPr>
        <p:txBody>
          <a:bodyPr anchor="t" rtlCol="false" tIns="0" lIns="0" bIns="0" rIns="0">
            <a:spAutoFit/>
          </a:bodyPr>
          <a:lstStyle/>
          <a:p>
            <a:pPr algn="l">
              <a:lnSpc>
                <a:spcPts val="1897"/>
              </a:lnSpc>
            </a:pPr>
            <a:r>
              <a:rPr lang="en-US" sz="1355" spc="9">
                <a:solidFill>
                  <a:srgbClr val="FF3131"/>
                </a:solidFill>
                <a:latin typeface="Loubag"/>
                <a:ea typeface="Loubag"/>
                <a:cs typeface="Loubag"/>
                <a:sym typeface="Loubag"/>
              </a:rPr>
              <a:t>CEIP IPLACEA    ALCALÁ DE HENARES</a:t>
            </a:r>
          </a:p>
          <a:p>
            <a:pPr algn="l">
              <a:lnSpc>
                <a:spcPts val="1897"/>
              </a:lnSpc>
            </a:pPr>
          </a:p>
        </p:txBody>
      </p:sp>
      <p:sp>
        <p:nvSpPr>
          <p:cNvPr name="Freeform 8" id="8"/>
          <p:cNvSpPr/>
          <p:nvPr/>
        </p:nvSpPr>
        <p:spPr>
          <a:xfrm flipH="false" flipV="false" rot="-69182">
            <a:off x="1728555" y="9506803"/>
            <a:ext cx="343248" cy="343248"/>
          </a:xfrm>
          <a:custGeom>
            <a:avLst/>
            <a:gdLst/>
            <a:ahLst/>
            <a:cxnLst/>
            <a:rect r="r" b="b" t="t" l="l"/>
            <a:pathLst>
              <a:path h="343248" w="343248">
                <a:moveTo>
                  <a:pt x="0" y="0"/>
                </a:moveTo>
                <a:lnTo>
                  <a:pt x="343248" y="0"/>
                </a:lnTo>
                <a:lnTo>
                  <a:pt x="343248" y="343248"/>
                </a:lnTo>
                <a:lnTo>
                  <a:pt x="0" y="343248"/>
                </a:lnTo>
                <a:lnTo>
                  <a:pt x="0" y="0"/>
                </a:lnTo>
                <a:close/>
              </a:path>
            </a:pathLst>
          </a:custGeom>
          <a:blipFill>
            <a:blip r:embed="rId7"/>
            <a:stretch>
              <a:fillRect l="0" t="0" r="0" b="0"/>
            </a:stretch>
          </a:blipFill>
        </p:spPr>
      </p:sp>
    </p:spTree>
  </p:cSld>
  <p:clrMapOvr>
    <a:masterClrMapping/>
  </p:clrMapOvr>
</p:sld>
</file>

<file path=ppt/slides/slide6.xml><?xml version="1.0" encoding="utf-8"?>
<p:sld xmlns:p="http://schemas.openxmlformats.org/presentationml/2006/main" xmlns:a="http://schemas.openxmlformats.org/drawingml/2006/main" xmlns:r="http://schemas.openxmlformats.org/officeDocument/2006/relationships">
  <p:cSld>
    <p:bg>
      <p:bgPr>
        <a:solidFill>
          <a:srgbClr val="C0DAE4"/>
        </a:solidFill>
      </p:bgPr>
    </p:bg>
    <p:spTree>
      <p:nvGrpSpPr>
        <p:cNvPr id="1" name=""/>
        <p:cNvGrpSpPr/>
        <p:nvPr/>
      </p:nvGrpSpPr>
      <p:grpSpPr>
        <a:xfrm>
          <a:off x="0" y="0"/>
          <a:ext cx="0" cy="0"/>
          <a:chOff x="0" y="0"/>
          <a:chExt cx="0" cy="0"/>
        </a:xfrm>
      </p:grpSpPr>
      <p:sp>
        <p:nvSpPr>
          <p:cNvPr name="Freeform 2" id="2"/>
          <p:cNvSpPr/>
          <p:nvPr/>
        </p:nvSpPr>
        <p:spPr>
          <a:xfrm flipH="false" flipV="false" rot="0">
            <a:off x="-756000" y="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3" id="3"/>
          <p:cNvSpPr/>
          <p:nvPr/>
        </p:nvSpPr>
        <p:spPr>
          <a:xfrm flipH="false" flipV="false" rot="0">
            <a:off x="2268000" y="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4" id="4"/>
          <p:cNvSpPr/>
          <p:nvPr/>
        </p:nvSpPr>
        <p:spPr>
          <a:xfrm flipH="false" flipV="false" rot="0">
            <a:off x="5292000" y="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5" id="5"/>
          <p:cNvSpPr/>
          <p:nvPr/>
        </p:nvSpPr>
        <p:spPr>
          <a:xfrm flipH="false" flipV="false" rot="0">
            <a:off x="-756000" y="302400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6" id="6"/>
          <p:cNvSpPr/>
          <p:nvPr/>
        </p:nvSpPr>
        <p:spPr>
          <a:xfrm flipH="false" flipV="false" rot="0">
            <a:off x="5292000" y="302400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7" id="7"/>
          <p:cNvSpPr/>
          <p:nvPr/>
        </p:nvSpPr>
        <p:spPr>
          <a:xfrm flipH="false" flipV="false" rot="0">
            <a:off x="-756000" y="302400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8" id="8"/>
          <p:cNvSpPr/>
          <p:nvPr/>
        </p:nvSpPr>
        <p:spPr>
          <a:xfrm flipH="false" flipV="false" rot="0">
            <a:off x="5292000" y="302400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9" id="9"/>
          <p:cNvSpPr/>
          <p:nvPr/>
        </p:nvSpPr>
        <p:spPr>
          <a:xfrm flipH="false" flipV="false" rot="0">
            <a:off x="2268000" y="907200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0" id="10"/>
          <p:cNvSpPr/>
          <p:nvPr/>
        </p:nvSpPr>
        <p:spPr>
          <a:xfrm flipH="false" flipV="false" rot="0">
            <a:off x="-756000" y="604800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1" id="11"/>
          <p:cNvSpPr/>
          <p:nvPr/>
        </p:nvSpPr>
        <p:spPr>
          <a:xfrm flipH="false" flipV="false" rot="0">
            <a:off x="5292000" y="604800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2" id="12"/>
          <p:cNvSpPr/>
          <p:nvPr/>
        </p:nvSpPr>
        <p:spPr>
          <a:xfrm flipH="false" flipV="false" rot="0">
            <a:off x="-756000" y="907200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sp>
        <p:nvSpPr>
          <p:cNvPr name="Freeform 13" id="13"/>
          <p:cNvSpPr/>
          <p:nvPr/>
        </p:nvSpPr>
        <p:spPr>
          <a:xfrm flipH="false" flipV="false" rot="0">
            <a:off x="5292000" y="9072000"/>
            <a:ext cx="3024000" cy="3024000"/>
          </a:xfrm>
          <a:custGeom>
            <a:avLst/>
            <a:gdLst/>
            <a:ahLst/>
            <a:cxnLst/>
            <a:rect r="r" b="b" t="t" l="l"/>
            <a:pathLst>
              <a:path h="3024000" w="3024000">
                <a:moveTo>
                  <a:pt x="0" y="0"/>
                </a:moveTo>
                <a:lnTo>
                  <a:pt x="3024000" y="0"/>
                </a:lnTo>
                <a:lnTo>
                  <a:pt x="3024000" y="3024000"/>
                </a:lnTo>
                <a:lnTo>
                  <a:pt x="0" y="3024000"/>
                </a:lnTo>
                <a:lnTo>
                  <a:pt x="0" y="0"/>
                </a:lnTo>
                <a:close/>
              </a:path>
            </a:pathLst>
          </a:custGeom>
          <a:blipFill>
            <a:blip r:embed="rId2">
              <a:extLst>
                <a:ext uri="{96DAC541-7B7A-43D3-8B79-37D633B846F1}">
                  <asvg:svgBlip xmlns:asvg="http://schemas.microsoft.com/office/drawing/2016/SVG/main" r:embed="rId3"/>
                </a:ext>
              </a:extLst>
            </a:blip>
            <a:stretch>
              <a:fillRect l="0" t="0" r="0" b="0"/>
            </a:stretch>
          </a:blipFill>
        </p:spPr>
      </p:sp>
      <p:grpSp>
        <p:nvGrpSpPr>
          <p:cNvPr name="Group 14" id="14"/>
          <p:cNvGrpSpPr/>
          <p:nvPr/>
        </p:nvGrpSpPr>
        <p:grpSpPr>
          <a:xfrm rot="0">
            <a:off x="389294" y="441000"/>
            <a:ext cx="6633258" cy="9495000"/>
            <a:chOff x="0" y="0"/>
            <a:chExt cx="2377210" cy="3402794"/>
          </a:xfrm>
        </p:grpSpPr>
        <p:sp>
          <p:nvSpPr>
            <p:cNvPr name="Freeform 15" id="15"/>
            <p:cNvSpPr/>
            <p:nvPr/>
          </p:nvSpPr>
          <p:spPr>
            <a:xfrm flipH="false" flipV="false" rot="0">
              <a:off x="0" y="0"/>
              <a:ext cx="2377210" cy="3402794"/>
            </a:xfrm>
            <a:custGeom>
              <a:avLst/>
              <a:gdLst/>
              <a:ahLst/>
              <a:cxnLst/>
              <a:rect r="r" b="b" t="t" l="l"/>
              <a:pathLst>
                <a:path h="3402794" w="2377210">
                  <a:moveTo>
                    <a:pt x="43184" y="0"/>
                  </a:moveTo>
                  <a:lnTo>
                    <a:pt x="2334026" y="0"/>
                  </a:lnTo>
                  <a:cubicBezTo>
                    <a:pt x="2345479" y="0"/>
                    <a:pt x="2356463" y="4550"/>
                    <a:pt x="2364562" y="12648"/>
                  </a:cubicBezTo>
                  <a:cubicBezTo>
                    <a:pt x="2372660" y="20747"/>
                    <a:pt x="2377210" y="31731"/>
                    <a:pt x="2377210" y="43184"/>
                  </a:cubicBezTo>
                  <a:lnTo>
                    <a:pt x="2377210" y="3359610"/>
                  </a:lnTo>
                  <a:cubicBezTo>
                    <a:pt x="2377210" y="3371063"/>
                    <a:pt x="2372660" y="3382047"/>
                    <a:pt x="2364562" y="3390145"/>
                  </a:cubicBezTo>
                  <a:cubicBezTo>
                    <a:pt x="2356463" y="3398244"/>
                    <a:pt x="2345479" y="3402794"/>
                    <a:pt x="2334026" y="3402794"/>
                  </a:cubicBezTo>
                  <a:lnTo>
                    <a:pt x="43184" y="3402794"/>
                  </a:lnTo>
                  <a:cubicBezTo>
                    <a:pt x="19334" y="3402794"/>
                    <a:pt x="0" y="3383460"/>
                    <a:pt x="0" y="3359610"/>
                  </a:cubicBezTo>
                  <a:lnTo>
                    <a:pt x="0" y="43184"/>
                  </a:lnTo>
                  <a:cubicBezTo>
                    <a:pt x="0" y="31731"/>
                    <a:pt x="4550" y="20747"/>
                    <a:pt x="12648" y="12648"/>
                  </a:cubicBezTo>
                  <a:cubicBezTo>
                    <a:pt x="20747" y="4550"/>
                    <a:pt x="31731" y="0"/>
                    <a:pt x="43184" y="0"/>
                  </a:cubicBezTo>
                  <a:close/>
                </a:path>
              </a:pathLst>
            </a:custGeom>
            <a:solidFill>
              <a:srgbClr val="FFFEF3"/>
            </a:solidFill>
          </p:spPr>
        </p:sp>
        <p:sp>
          <p:nvSpPr>
            <p:cNvPr name="TextBox 16" id="16"/>
            <p:cNvSpPr txBox="true"/>
            <p:nvPr/>
          </p:nvSpPr>
          <p:spPr>
            <a:xfrm>
              <a:off x="0" y="-28575"/>
              <a:ext cx="2377210" cy="3431369"/>
            </a:xfrm>
            <a:prstGeom prst="rect">
              <a:avLst/>
            </a:prstGeom>
          </p:spPr>
          <p:txBody>
            <a:bodyPr anchor="ctr" rtlCol="false" tIns="50800" lIns="50800" bIns="50800" rIns="50800"/>
            <a:lstStyle/>
            <a:p>
              <a:pPr algn="ctr">
                <a:lnSpc>
                  <a:spcPts val="1960"/>
                </a:lnSpc>
              </a:pPr>
            </a:p>
            <a:p>
              <a:pPr algn="ctr">
                <a:lnSpc>
                  <a:spcPts val="1960"/>
                </a:lnSpc>
                <a:spcBef>
                  <a:spcPct val="0"/>
                </a:spcBef>
              </a:pPr>
            </a:p>
          </p:txBody>
        </p:sp>
      </p:grpSp>
      <p:sp>
        <p:nvSpPr>
          <p:cNvPr name="AutoShape 17" id="17"/>
          <p:cNvSpPr/>
          <p:nvPr/>
        </p:nvSpPr>
        <p:spPr>
          <a:xfrm>
            <a:off x="3481810" y="3661905"/>
            <a:ext cx="596380" cy="0"/>
          </a:xfrm>
          <a:prstGeom prst="line">
            <a:avLst/>
          </a:prstGeom>
          <a:ln cap="flat" w="19050">
            <a:solidFill>
              <a:srgbClr val="FA6B59"/>
            </a:solidFill>
            <a:prstDash val="lgDash"/>
            <a:headEnd type="none" len="sm" w="sm"/>
            <a:tailEnd type="none" len="sm" w="sm"/>
          </a:ln>
        </p:spPr>
      </p:sp>
      <p:sp>
        <p:nvSpPr>
          <p:cNvPr name="Freeform 18" id="18"/>
          <p:cNvSpPr/>
          <p:nvPr/>
        </p:nvSpPr>
        <p:spPr>
          <a:xfrm flipH="false" flipV="false" rot="0">
            <a:off x="1156513" y="9445362"/>
            <a:ext cx="1234193" cy="448798"/>
          </a:xfrm>
          <a:custGeom>
            <a:avLst/>
            <a:gdLst/>
            <a:ahLst/>
            <a:cxnLst/>
            <a:rect r="r" b="b" t="t" l="l"/>
            <a:pathLst>
              <a:path h="448798" w="1234193">
                <a:moveTo>
                  <a:pt x="0" y="0"/>
                </a:moveTo>
                <a:lnTo>
                  <a:pt x="1234194" y="0"/>
                </a:lnTo>
                <a:lnTo>
                  <a:pt x="1234194" y="448798"/>
                </a:lnTo>
                <a:lnTo>
                  <a:pt x="0" y="448798"/>
                </a:lnTo>
                <a:lnTo>
                  <a:pt x="0" y="0"/>
                </a:lnTo>
                <a:close/>
              </a:path>
            </a:pathLst>
          </a:custGeom>
          <a:blipFill>
            <a:blip r:embed="rId4"/>
            <a:stretch>
              <a:fillRect l="0" t="0" r="0" b="0"/>
            </a:stretch>
          </a:blipFill>
        </p:spPr>
      </p:sp>
      <p:sp>
        <p:nvSpPr>
          <p:cNvPr name="Freeform 19" id="19"/>
          <p:cNvSpPr/>
          <p:nvPr/>
        </p:nvSpPr>
        <p:spPr>
          <a:xfrm flipH="false" flipV="false" rot="-69182">
            <a:off x="2590898" y="9434881"/>
            <a:ext cx="454750" cy="454750"/>
          </a:xfrm>
          <a:custGeom>
            <a:avLst/>
            <a:gdLst/>
            <a:ahLst/>
            <a:cxnLst/>
            <a:rect r="r" b="b" t="t" l="l"/>
            <a:pathLst>
              <a:path h="454750" w="454750">
                <a:moveTo>
                  <a:pt x="0" y="0"/>
                </a:moveTo>
                <a:lnTo>
                  <a:pt x="454750" y="0"/>
                </a:lnTo>
                <a:lnTo>
                  <a:pt x="454750" y="454749"/>
                </a:lnTo>
                <a:lnTo>
                  <a:pt x="0" y="454749"/>
                </a:lnTo>
                <a:lnTo>
                  <a:pt x="0" y="0"/>
                </a:lnTo>
                <a:close/>
              </a:path>
            </a:pathLst>
          </a:custGeom>
          <a:blipFill>
            <a:blip r:embed="rId5"/>
            <a:stretch>
              <a:fillRect l="0" t="0" r="0" b="0"/>
            </a:stretch>
          </a:blipFill>
        </p:spPr>
      </p:sp>
      <p:sp>
        <p:nvSpPr>
          <p:cNvPr name="TextBox 20" id="20"/>
          <p:cNvSpPr txBox="true"/>
          <p:nvPr/>
        </p:nvSpPr>
        <p:spPr>
          <a:xfrm rot="0">
            <a:off x="797933" y="631072"/>
            <a:ext cx="6006067" cy="6553200"/>
          </a:xfrm>
          <a:prstGeom prst="rect">
            <a:avLst/>
          </a:prstGeom>
        </p:spPr>
        <p:txBody>
          <a:bodyPr anchor="t" rtlCol="false" tIns="0" lIns="0" bIns="0" rIns="0">
            <a:spAutoFit/>
          </a:bodyPr>
          <a:lstStyle/>
          <a:p>
            <a:pPr algn="l">
              <a:lnSpc>
                <a:spcPts val="1439"/>
              </a:lnSpc>
              <a:spcBef>
                <a:spcPct val="0"/>
              </a:spcBef>
            </a:pPr>
            <a:r>
              <a:rPr lang="en-US" sz="1200" spc="-24">
                <a:solidFill>
                  <a:srgbClr val="149008"/>
                </a:solidFill>
                <a:latin typeface="Bitter"/>
                <a:ea typeface="Bitter"/>
                <a:cs typeface="Bitter"/>
                <a:sym typeface="Bitter"/>
              </a:rPr>
              <a:t>RESUMEN DE </a:t>
            </a:r>
            <a:r>
              <a:rPr lang="en-US" sz="1200" spc="-24">
                <a:solidFill>
                  <a:srgbClr val="149008"/>
                </a:solidFill>
                <a:latin typeface="Bitter"/>
                <a:ea typeface="Bitter"/>
                <a:cs typeface="Bitter"/>
                <a:sym typeface="Bitter"/>
              </a:rPr>
              <a:t>PASOS PARA RESOLVER PROBLEMAS</a:t>
            </a:r>
          </a:p>
          <a:p>
            <a:pPr algn="l">
              <a:lnSpc>
                <a:spcPts val="1439"/>
              </a:lnSpc>
              <a:spcBef>
                <a:spcPct val="0"/>
              </a:spcBef>
            </a:pPr>
            <a:r>
              <a:rPr lang="en-US" b="true" sz="1200" spc="-24">
                <a:solidFill>
                  <a:srgbClr val="000000"/>
                </a:solidFill>
                <a:latin typeface="Bitter Bold"/>
                <a:ea typeface="Bitter Bold"/>
                <a:cs typeface="Bitter Bold"/>
                <a:sym typeface="Bitter Bold"/>
              </a:rPr>
              <a:t>Bloque</a:t>
            </a:r>
            <a:r>
              <a:rPr lang="en-US" b="true" sz="1200" spc="-24">
                <a:solidFill>
                  <a:srgbClr val="000000"/>
                </a:solidFill>
                <a:latin typeface="Bitter Bold"/>
                <a:ea typeface="Bitter Bold"/>
                <a:cs typeface="Bitter Bold"/>
                <a:sym typeface="Bitter Bold"/>
              </a:rPr>
              <a:t> 1: Identificación</a:t>
            </a:r>
            <a:r>
              <a:rPr lang="en-US" sz="1200" spc="-24">
                <a:solidFill>
                  <a:srgbClr val="000000"/>
                </a:solidFill>
                <a:latin typeface="Bitter"/>
                <a:ea typeface="Bitter"/>
                <a:cs typeface="Bitter"/>
                <a:sym typeface="Bitter"/>
              </a:rPr>
              <a:t> ("Pienso")</a:t>
            </a:r>
          </a:p>
          <a:p>
            <a:pPr algn="l">
              <a:lnSpc>
                <a:spcPts val="1439"/>
              </a:lnSpc>
              <a:spcBef>
                <a:spcPct val="0"/>
              </a:spcBef>
            </a:pPr>
            <a:r>
              <a:rPr lang="en-US" sz="1200" spc="-24">
                <a:solidFill>
                  <a:srgbClr val="000000"/>
                </a:solidFill>
                <a:latin typeface="Bitter"/>
                <a:ea typeface="Bitter"/>
                <a:cs typeface="Bitter"/>
                <a:sym typeface="Bitter"/>
              </a:rPr>
              <a:t>Lo primero es reflexionar sobre la naturaleza del problema antes de mirar los números. Debes rodear la opción correcta según lo que plantee el problema:</a:t>
            </a:r>
          </a:p>
          <a:p>
            <a:pPr algn="l">
              <a:lnSpc>
                <a:spcPts val="1439"/>
              </a:lnSpc>
              <a:spcBef>
                <a:spcPct val="0"/>
              </a:spcBef>
            </a:pPr>
          </a:p>
          <a:p>
            <a:pPr algn="l" marL="259080" indent="-129540" lvl="1">
              <a:lnSpc>
                <a:spcPts val="1439"/>
              </a:lnSpc>
              <a:buFont typeface="Arial"/>
              <a:buChar char="•"/>
            </a:pPr>
            <a:r>
              <a:rPr lang="en-US" sz="1200" spc="-24">
                <a:solidFill>
                  <a:srgbClr val="000000"/>
                </a:solidFill>
                <a:latin typeface="Bitter"/>
                <a:ea typeface="Bitter"/>
                <a:cs typeface="Bitter"/>
                <a:sym typeface="Bitter"/>
              </a:rPr>
              <a:t>¿Es de juntar o cambiar? </a:t>
            </a:r>
          </a:p>
          <a:p>
            <a:pPr algn="l" marL="259080" indent="-129540" lvl="1">
              <a:lnSpc>
                <a:spcPts val="1439"/>
              </a:lnSpc>
              <a:buFont typeface="Arial"/>
              <a:buChar char="•"/>
            </a:pPr>
            <a:r>
              <a:rPr lang="en-US" sz="1200" spc="-24">
                <a:solidFill>
                  <a:srgbClr val="000000"/>
                </a:solidFill>
                <a:latin typeface="Bitter"/>
                <a:ea typeface="Bitter"/>
                <a:cs typeface="Bitter"/>
                <a:sym typeface="Bitter"/>
              </a:rPr>
              <a:t>¿Es de comparar? </a:t>
            </a:r>
          </a:p>
          <a:p>
            <a:pPr algn="l" marL="259080" indent="-129540" lvl="1">
              <a:lnSpc>
                <a:spcPts val="1439"/>
              </a:lnSpc>
              <a:buFont typeface="Arial"/>
              <a:buChar char="•"/>
            </a:pPr>
            <a:r>
              <a:rPr lang="en-US" sz="1200" spc="-24">
                <a:solidFill>
                  <a:srgbClr val="000000"/>
                </a:solidFill>
                <a:latin typeface="Bitter"/>
                <a:ea typeface="Bitter"/>
                <a:cs typeface="Bitter"/>
                <a:sym typeface="Bitter"/>
              </a:rPr>
              <a:t>¿Es de multiplicar?</a:t>
            </a:r>
          </a:p>
          <a:p>
            <a:pPr algn="l">
              <a:lnSpc>
                <a:spcPts val="1439"/>
              </a:lnSpc>
              <a:spcBef>
                <a:spcPct val="0"/>
              </a:spcBef>
            </a:pPr>
          </a:p>
          <a:p>
            <a:pPr algn="l">
              <a:lnSpc>
                <a:spcPts val="1439"/>
              </a:lnSpc>
              <a:spcBef>
                <a:spcPct val="0"/>
              </a:spcBef>
            </a:pPr>
            <a:r>
              <a:rPr lang="en-US" b="true" sz="1200" spc="-24">
                <a:solidFill>
                  <a:srgbClr val="000000"/>
                </a:solidFill>
                <a:latin typeface="Bitter Bold"/>
                <a:ea typeface="Bitter Bold"/>
                <a:cs typeface="Bitter Bold"/>
                <a:sym typeface="Bitter Bold"/>
              </a:rPr>
              <a:t>Bloque 2: Categorización y escritura de la operación.</a:t>
            </a:r>
          </a:p>
          <a:p>
            <a:pPr algn="l">
              <a:lnSpc>
                <a:spcPts val="1439"/>
              </a:lnSpc>
              <a:spcBef>
                <a:spcPct val="0"/>
              </a:spcBef>
            </a:pPr>
          </a:p>
          <a:p>
            <a:pPr algn="l">
              <a:lnSpc>
                <a:spcPts val="1439"/>
              </a:lnSpc>
              <a:spcBef>
                <a:spcPct val="0"/>
              </a:spcBef>
            </a:pPr>
            <a:r>
              <a:rPr lang="en-US" sz="1200" spc="-24">
                <a:solidFill>
                  <a:srgbClr val="000000"/>
                </a:solidFill>
                <a:latin typeface="Bitter"/>
                <a:ea typeface="Bitter"/>
                <a:cs typeface="Bitter"/>
                <a:sym typeface="Bitter"/>
              </a:rPr>
              <a:t>Elige la estructura visual que corresponde a tu elección anterior:</a:t>
            </a:r>
          </a:p>
          <a:p>
            <a:pPr algn="l" marL="259080" indent="-129540" lvl="1">
              <a:lnSpc>
                <a:spcPts val="1439"/>
              </a:lnSpc>
              <a:buFont typeface="Arial"/>
              <a:buChar char="•"/>
            </a:pPr>
            <a:r>
              <a:rPr lang="en-US" b="true" sz="1200" spc="-24">
                <a:solidFill>
                  <a:srgbClr val="000000"/>
                </a:solidFill>
                <a:latin typeface="Bitter Bold"/>
                <a:ea typeface="Bitter Bold"/>
                <a:cs typeface="Bitter Bold"/>
                <a:sym typeface="Bitter Bold"/>
              </a:rPr>
              <a:t>Opción A </a:t>
            </a:r>
            <a:r>
              <a:rPr lang="en-US" sz="1200" spc="-24">
                <a:solidFill>
                  <a:srgbClr val="000000"/>
                </a:solidFill>
                <a:latin typeface="Bitter"/>
                <a:ea typeface="Bitter"/>
                <a:cs typeface="Bitter"/>
                <a:sym typeface="Bitter"/>
              </a:rPr>
              <a:t>(Si hay que juntar o separar): </a:t>
            </a:r>
          </a:p>
          <a:p>
            <a:pPr algn="l" marL="518160" indent="-172720" lvl="2">
              <a:lnSpc>
                <a:spcPts val="1439"/>
              </a:lnSpc>
              <a:buAutoNum type="alphaLcPeriod" startAt="1"/>
            </a:pPr>
            <a:r>
              <a:rPr lang="en-US" sz="1200" spc="-24">
                <a:solidFill>
                  <a:srgbClr val="000000"/>
                </a:solidFill>
                <a:latin typeface="Bitter"/>
                <a:ea typeface="Bitter"/>
                <a:cs typeface="Bitter"/>
                <a:sym typeface="Bitter"/>
              </a:rPr>
              <a:t>Parte + Parte = Todo (</a:t>
            </a:r>
            <a:r>
              <a:rPr lang="en-US" b="true" sz="1200" spc="-24">
                <a:solidFill>
                  <a:srgbClr val="000000"/>
                </a:solidFill>
                <a:latin typeface="Bitter Bold"/>
                <a:ea typeface="Bitter Bold"/>
                <a:cs typeface="Bitter Bold"/>
                <a:sym typeface="Bitter Bold"/>
              </a:rPr>
              <a:t>Combinación</a:t>
            </a:r>
            <a:r>
              <a:rPr lang="en-US" sz="1200" spc="-24">
                <a:solidFill>
                  <a:srgbClr val="000000"/>
                </a:solidFill>
                <a:latin typeface="Bitter"/>
                <a:ea typeface="Bitter"/>
                <a:cs typeface="Bitter"/>
                <a:sym typeface="Bitter"/>
              </a:rPr>
              <a:t>)</a:t>
            </a:r>
          </a:p>
          <a:p>
            <a:pPr algn="l" marL="518160" indent="-172720" lvl="2">
              <a:lnSpc>
                <a:spcPts val="1439"/>
              </a:lnSpc>
              <a:buAutoNum type="alphaLcPeriod" startAt="1"/>
            </a:pPr>
            <a:r>
              <a:rPr lang="en-US" sz="1200" spc="-24">
                <a:solidFill>
                  <a:srgbClr val="000000"/>
                </a:solidFill>
                <a:latin typeface="Bitter"/>
                <a:ea typeface="Bitter"/>
                <a:cs typeface="Bitter"/>
                <a:sym typeface="Bitter"/>
              </a:rPr>
              <a:t>Cantidad Inicial (CI) ± Cambio (C) = Cantidad Final (CF)  (</a:t>
            </a:r>
            <a:r>
              <a:rPr lang="en-US" b="true" sz="1200" spc="-24">
                <a:solidFill>
                  <a:srgbClr val="000000"/>
                </a:solidFill>
                <a:latin typeface="Bitter Bold"/>
                <a:ea typeface="Bitter Bold"/>
                <a:cs typeface="Bitter Bold"/>
                <a:sym typeface="Bitter Bold"/>
              </a:rPr>
              <a:t>Cambio</a:t>
            </a:r>
            <a:r>
              <a:rPr lang="en-US" sz="1200" spc="-24">
                <a:solidFill>
                  <a:srgbClr val="000000"/>
                </a:solidFill>
                <a:latin typeface="Bitter"/>
                <a:ea typeface="Bitter"/>
                <a:cs typeface="Bitter"/>
                <a:sym typeface="Bitter"/>
              </a:rPr>
              <a:t>)</a:t>
            </a:r>
          </a:p>
          <a:p>
            <a:pPr algn="l" marL="259080" indent="-129540" lvl="1">
              <a:lnSpc>
                <a:spcPts val="1439"/>
              </a:lnSpc>
              <a:buFont typeface="Arial"/>
              <a:buChar char="•"/>
            </a:pPr>
            <a:r>
              <a:rPr lang="en-US" b="true" sz="1200" spc="-24">
                <a:solidFill>
                  <a:srgbClr val="000000"/>
                </a:solidFill>
                <a:latin typeface="Bitter Bold"/>
                <a:ea typeface="Bitter Bold"/>
                <a:cs typeface="Bitter Bold"/>
                <a:sym typeface="Bitter Bold"/>
              </a:rPr>
              <a:t>Opción B</a:t>
            </a:r>
            <a:r>
              <a:rPr lang="en-US" sz="1200" spc="-24">
                <a:solidFill>
                  <a:srgbClr val="000000"/>
                </a:solidFill>
                <a:latin typeface="Bitter"/>
                <a:ea typeface="Bitter"/>
                <a:cs typeface="Bitter"/>
                <a:sym typeface="Bitter"/>
              </a:rPr>
              <a:t> (</a:t>
            </a:r>
            <a:r>
              <a:rPr lang="en-US" b="true" sz="1200" spc="-24">
                <a:solidFill>
                  <a:srgbClr val="000000"/>
                </a:solidFill>
                <a:latin typeface="Bitter Bold"/>
                <a:ea typeface="Bitter Bold"/>
                <a:cs typeface="Bitter Bold"/>
                <a:sym typeface="Bitter Bold"/>
              </a:rPr>
              <a:t>Comparación</a:t>
            </a:r>
            <a:r>
              <a:rPr lang="en-US" sz="1200" spc="-24">
                <a:solidFill>
                  <a:srgbClr val="000000"/>
                </a:solidFill>
                <a:latin typeface="Bitter"/>
                <a:ea typeface="Bitter"/>
                <a:cs typeface="Bitter"/>
                <a:sym typeface="Bitter"/>
              </a:rPr>
              <a:t>): Identificas la Cantidad Mayor (C1), la Cantidad Menor (C2) y la Diferencia (D).</a:t>
            </a:r>
          </a:p>
          <a:p>
            <a:pPr algn="l" marL="259080" indent="-129540" lvl="1">
              <a:lnSpc>
                <a:spcPts val="1439"/>
              </a:lnSpc>
              <a:buFont typeface="Arial"/>
              <a:buChar char="•"/>
            </a:pPr>
            <a:r>
              <a:rPr lang="en-US" b="true" sz="1200" spc="-24">
                <a:solidFill>
                  <a:srgbClr val="000000"/>
                </a:solidFill>
                <a:latin typeface="Bitter Bold"/>
                <a:ea typeface="Bitter Bold"/>
                <a:cs typeface="Bitter Bold"/>
                <a:sym typeface="Bitter Bold"/>
              </a:rPr>
              <a:t>Opción C (Multiplicar o dividir</a:t>
            </a:r>
            <a:r>
              <a:rPr lang="en-US" sz="1200" spc="-24">
                <a:solidFill>
                  <a:srgbClr val="000000"/>
                </a:solidFill>
                <a:latin typeface="Bitter"/>
                <a:ea typeface="Bitter"/>
                <a:cs typeface="Bitter"/>
                <a:sym typeface="Bitter"/>
              </a:rPr>
              <a:t>): Tenemos los factores como Multiplicando (m1), Multiplicador (m2) y un Resultado (R). </a:t>
            </a:r>
          </a:p>
          <a:p>
            <a:pPr algn="l">
              <a:lnSpc>
                <a:spcPts val="1439"/>
              </a:lnSpc>
              <a:spcBef>
                <a:spcPct val="0"/>
              </a:spcBef>
            </a:pPr>
          </a:p>
          <a:p>
            <a:pPr algn="l">
              <a:lnSpc>
                <a:spcPts val="1439"/>
              </a:lnSpc>
              <a:spcBef>
                <a:spcPct val="0"/>
              </a:spcBef>
            </a:pPr>
            <a:r>
              <a:rPr lang="en-US" b="true" sz="1200" spc="-24">
                <a:solidFill>
                  <a:srgbClr val="000000"/>
                </a:solidFill>
                <a:latin typeface="Bitter Bold"/>
                <a:ea typeface="Bitter Bold"/>
                <a:cs typeface="Bitter Bold"/>
                <a:sym typeface="Bitter Bold"/>
              </a:rPr>
              <a:t>Bloque 3: Localización de la Incógnita</a:t>
            </a:r>
          </a:p>
          <a:p>
            <a:pPr algn="l">
              <a:lnSpc>
                <a:spcPts val="1439"/>
              </a:lnSpc>
              <a:spcBef>
                <a:spcPct val="0"/>
              </a:spcBef>
            </a:pPr>
            <a:r>
              <a:rPr lang="en-US" sz="1200" spc="-24">
                <a:solidFill>
                  <a:srgbClr val="000000"/>
                </a:solidFill>
                <a:latin typeface="Bitter"/>
                <a:ea typeface="Bitter"/>
                <a:cs typeface="Bitter"/>
                <a:sym typeface="Bitter"/>
              </a:rPr>
              <a:t>Observa la pregunta del problema y</a:t>
            </a:r>
            <a:r>
              <a:rPr lang="en-US" b="true" sz="1200" spc="-24">
                <a:solidFill>
                  <a:srgbClr val="000000"/>
                </a:solidFill>
                <a:latin typeface="Bitter Bold"/>
                <a:ea typeface="Bitter Bold"/>
                <a:cs typeface="Bitter Bold"/>
                <a:sym typeface="Bitter Bold"/>
              </a:rPr>
              <a:t> coloca un signo de interrogación</a:t>
            </a:r>
            <a:r>
              <a:rPr lang="en-US" sz="1200" spc="-24">
                <a:solidFill>
                  <a:srgbClr val="000000"/>
                </a:solidFill>
                <a:latin typeface="Bitter"/>
                <a:ea typeface="Bitter"/>
                <a:cs typeface="Bitter"/>
                <a:sym typeface="Bitter"/>
              </a:rPr>
              <a:t> (?) en el lugar del esquema donde falta el dato. Esto te ayuda a visualizar qué es lo que necesitas descubrir y cuál es la operación que necesitas para ello.</a:t>
            </a:r>
          </a:p>
          <a:p>
            <a:pPr algn="l">
              <a:lnSpc>
                <a:spcPts val="1439"/>
              </a:lnSpc>
              <a:spcBef>
                <a:spcPct val="0"/>
              </a:spcBef>
            </a:pPr>
            <a:r>
              <a:rPr lang="en-US" b="true" sz="1200" spc="-24">
                <a:solidFill>
                  <a:srgbClr val="000000"/>
                </a:solidFill>
                <a:latin typeface="Bitter Bold"/>
                <a:ea typeface="Bitter Bold"/>
                <a:cs typeface="Bitter Bold"/>
                <a:sym typeface="Bitter Bold"/>
              </a:rPr>
              <a:t>Completa los datos: </a:t>
            </a:r>
            <a:r>
              <a:rPr lang="en-US" sz="1200" spc="-24">
                <a:solidFill>
                  <a:srgbClr val="000000"/>
                </a:solidFill>
                <a:latin typeface="Bitter"/>
                <a:ea typeface="Bitter"/>
                <a:cs typeface="Bitter"/>
                <a:sym typeface="Bitter"/>
              </a:rPr>
              <a:t>Coloca los números conocidos en los huecos correspondientes de tu esquema.</a:t>
            </a:r>
          </a:p>
          <a:p>
            <a:pPr algn="l">
              <a:lnSpc>
                <a:spcPts val="1439"/>
              </a:lnSpc>
              <a:spcBef>
                <a:spcPct val="0"/>
              </a:spcBef>
            </a:pPr>
          </a:p>
          <a:p>
            <a:pPr algn="l">
              <a:lnSpc>
                <a:spcPts val="1439"/>
              </a:lnSpc>
              <a:spcBef>
                <a:spcPct val="0"/>
              </a:spcBef>
            </a:pPr>
            <a:r>
              <a:rPr lang="en-US" b="true" sz="1200" spc="-24">
                <a:solidFill>
                  <a:srgbClr val="000000"/>
                </a:solidFill>
                <a:latin typeface="Bitter Bold"/>
                <a:ea typeface="Bitter Bold"/>
                <a:cs typeface="Bitter Bold"/>
                <a:sym typeface="Bitter Bold"/>
              </a:rPr>
              <a:t>Bloque 4: Organización de Datos y elección de signo</a:t>
            </a:r>
          </a:p>
          <a:p>
            <a:pPr algn="l">
              <a:lnSpc>
                <a:spcPts val="1439"/>
              </a:lnSpc>
              <a:spcBef>
                <a:spcPct val="0"/>
              </a:spcBef>
            </a:pPr>
            <a:r>
              <a:rPr lang="en-US" sz="1200" spc="-24">
                <a:solidFill>
                  <a:srgbClr val="000000"/>
                </a:solidFill>
                <a:latin typeface="Bitter"/>
                <a:ea typeface="Bitter"/>
                <a:cs typeface="Bitter"/>
                <a:sym typeface="Bitter"/>
              </a:rPr>
              <a:t>Decide la operación: Basándote en la posición del </a:t>
            </a:r>
            <a:r>
              <a:rPr lang="en-US" b="true" sz="1200" spc="-24">
                <a:solidFill>
                  <a:srgbClr val="000000"/>
                </a:solidFill>
                <a:latin typeface="Bitter Bold"/>
                <a:ea typeface="Bitter Bold"/>
                <a:cs typeface="Bitter Bold"/>
                <a:sym typeface="Bitter Bold"/>
              </a:rPr>
              <a:t>?</a:t>
            </a:r>
            <a:r>
              <a:rPr lang="en-US" sz="1200" spc="-24">
                <a:solidFill>
                  <a:srgbClr val="000000"/>
                </a:solidFill>
                <a:latin typeface="Bitter"/>
                <a:ea typeface="Bitter"/>
                <a:cs typeface="Bitter"/>
                <a:sym typeface="Bitter"/>
              </a:rPr>
              <a:t>, elige el signo (</a:t>
            </a:r>
            <a:r>
              <a:rPr lang="en-US" b="true" sz="1200" spc="-24">
                <a:solidFill>
                  <a:srgbClr val="000000"/>
                </a:solidFill>
                <a:latin typeface="Bitter Bold"/>
                <a:ea typeface="Bitter Bold"/>
                <a:cs typeface="Bitter Bold"/>
                <a:sym typeface="Bitter Bold"/>
              </a:rPr>
              <a:t>+</a:t>
            </a:r>
            <a:r>
              <a:rPr lang="en-US" sz="1200" spc="-24">
                <a:solidFill>
                  <a:srgbClr val="000000"/>
                </a:solidFill>
                <a:latin typeface="Bitter"/>
                <a:ea typeface="Bitter"/>
                <a:cs typeface="Bitter"/>
                <a:sym typeface="Bitter"/>
              </a:rPr>
              <a:t>, </a:t>
            </a:r>
            <a:r>
              <a:rPr lang="en-US" b="true" sz="1200" spc="-24">
                <a:solidFill>
                  <a:srgbClr val="000000"/>
                </a:solidFill>
                <a:latin typeface="Bitter Bold"/>
                <a:ea typeface="Bitter Bold"/>
                <a:cs typeface="Bitter Bold"/>
                <a:sym typeface="Bitter Bold"/>
              </a:rPr>
              <a:t>-</a:t>
            </a:r>
            <a:r>
              <a:rPr lang="en-US" sz="1200" spc="-24">
                <a:solidFill>
                  <a:srgbClr val="000000"/>
                </a:solidFill>
                <a:latin typeface="Bitter"/>
                <a:ea typeface="Bitter"/>
                <a:cs typeface="Bitter"/>
                <a:sym typeface="Bitter"/>
              </a:rPr>
              <a:t>, </a:t>
            </a:r>
            <a:r>
              <a:rPr lang="en-US" b="true" sz="1200" spc="-24">
                <a:solidFill>
                  <a:srgbClr val="000000"/>
                </a:solidFill>
                <a:latin typeface="Bitter Bold"/>
                <a:ea typeface="Bitter Bold"/>
                <a:cs typeface="Bitter Bold"/>
                <a:sym typeface="Bitter Bold"/>
              </a:rPr>
              <a:t>x</a:t>
            </a:r>
            <a:r>
              <a:rPr lang="en-US" sz="1200" spc="-24">
                <a:solidFill>
                  <a:srgbClr val="000000"/>
                </a:solidFill>
                <a:latin typeface="Bitter"/>
                <a:ea typeface="Bitter"/>
                <a:cs typeface="Bitter"/>
                <a:sym typeface="Bitter"/>
              </a:rPr>
              <a:t>, </a:t>
            </a:r>
            <a:r>
              <a:rPr lang="en-US" b="true" sz="1200" spc="-24">
                <a:solidFill>
                  <a:srgbClr val="000000"/>
                </a:solidFill>
                <a:latin typeface="Bitter Bold"/>
                <a:ea typeface="Bitter Bold"/>
                <a:cs typeface="Bitter Bold"/>
                <a:sym typeface="Bitter Bold"/>
              </a:rPr>
              <a:t>:</a:t>
            </a:r>
            <a:r>
              <a:rPr lang="en-US" sz="1200" spc="-24">
                <a:solidFill>
                  <a:srgbClr val="000000"/>
                </a:solidFill>
                <a:latin typeface="Bitter"/>
                <a:ea typeface="Bitter"/>
                <a:cs typeface="Bitter"/>
                <a:sym typeface="Bitter"/>
              </a:rPr>
              <a:t>,            ) que resuelve el problema. </a:t>
            </a:r>
          </a:p>
          <a:p>
            <a:pPr algn="l">
              <a:lnSpc>
                <a:spcPts val="1439"/>
              </a:lnSpc>
              <a:spcBef>
                <a:spcPct val="0"/>
              </a:spcBef>
            </a:pPr>
          </a:p>
          <a:p>
            <a:pPr algn="l">
              <a:lnSpc>
                <a:spcPts val="1439"/>
              </a:lnSpc>
              <a:spcBef>
                <a:spcPct val="0"/>
              </a:spcBef>
            </a:pPr>
            <a:r>
              <a:rPr lang="en-US" b="true" sz="1200" spc="-24">
                <a:solidFill>
                  <a:srgbClr val="000000"/>
                </a:solidFill>
                <a:latin typeface="Bitter Bold"/>
                <a:ea typeface="Bitter Bold"/>
                <a:cs typeface="Bitter Bold"/>
                <a:sym typeface="Bitter Bold"/>
              </a:rPr>
              <a:t>Bloque 5: Resolución y Solución</a:t>
            </a:r>
          </a:p>
          <a:p>
            <a:pPr algn="l">
              <a:lnSpc>
                <a:spcPts val="1439"/>
              </a:lnSpc>
              <a:spcBef>
                <a:spcPct val="0"/>
              </a:spcBef>
            </a:pPr>
            <a:r>
              <a:rPr lang="en-US" b="true" sz="1200" spc="-24">
                <a:solidFill>
                  <a:srgbClr val="000000"/>
                </a:solidFill>
                <a:latin typeface="Bitter Bold"/>
                <a:ea typeface="Bitter Bold"/>
                <a:cs typeface="Bitter Bold"/>
                <a:sym typeface="Bitter Bold"/>
              </a:rPr>
              <a:t>Calcula</a:t>
            </a:r>
            <a:r>
              <a:rPr lang="en-US" sz="1200" spc="-24">
                <a:solidFill>
                  <a:srgbClr val="000000"/>
                </a:solidFill>
                <a:latin typeface="Bitter"/>
                <a:ea typeface="Bitter"/>
                <a:cs typeface="Bitter"/>
                <a:sym typeface="Bitter"/>
              </a:rPr>
              <a:t>: Realiza la operación matemática correspondiente en la rejilla adecuada.</a:t>
            </a:r>
          </a:p>
          <a:p>
            <a:pPr algn="l">
              <a:lnSpc>
                <a:spcPts val="1439"/>
              </a:lnSpc>
              <a:spcBef>
                <a:spcPct val="0"/>
              </a:spcBef>
            </a:pPr>
            <a:r>
              <a:rPr lang="en-US" b="true" sz="1200" spc="-24">
                <a:solidFill>
                  <a:srgbClr val="000000"/>
                </a:solidFill>
                <a:latin typeface="Bitter Bold"/>
                <a:ea typeface="Bitter Bold"/>
                <a:cs typeface="Bitter Bold"/>
                <a:sym typeface="Bitter Bold"/>
              </a:rPr>
              <a:t>Redacta la solución</a:t>
            </a:r>
            <a:r>
              <a:rPr lang="en-US" sz="1200" spc="-24">
                <a:solidFill>
                  <a:srgbClr val="000000"/>
                </a:solidFill>
                <a:latin typeface="Bitter"/>
                <a:ea typeface="Bitter"/>
                <a:cs typeface="Bitter"/>
                <a:sym typeface="Bitter"/>
              </a:rPr>
              <a:t>: No escribas solo el número; debes redactar una frase completa que responda directamente a la pregunta planteada.</a:t>
            </a:r>
          </a:p>
        </p:txBody>
      </p:sp>
      <p:sp>
        <p:nvSpPr>
          <p:cNvPr name="Freeform 21" id="21"/>
          <p:cNvSpPr/>
          <p:nvPr/>
        </p:nvSpPr>
        <p:spPr>
          <a:xfrm flipH="false" flipV="false" rot="0">
            <a:off x="5970515" y="5941080"/>
            <a:ext cx="285120" cy="106920"/>
          </a:xfrm>
          <a:custGeom>
            <a:avLst/>
            <a:gdLst/>
            <a:ahLst/>
            <a:cxnLst/>
            <a:rect r="r" b="b" t="t" l="l"/>
            <a:pathLst>
              <a:path h="106920" w="285120">
                <a:moveTo>
                  <a:pt x="0" y="0"/>
                </a:moveTo>
                <a:lnTo>
                  <a:pt x="285120" y="0"/>
                </a:lnTo>
                <a:lnTo>
                  <a:pt x="285120" y="106920"/>
                </a:lnTo>
                <a:lnTo>
                  <a:pt x="0" y="106920"/>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p:spPr>
      </p:sp>
      <p:sp>
        <p:nvSpPr>
          <p:cNvPr name="TextBox 22" id="22"/>
          <p:cNvSpPr txBox="true"/>
          <p:nvPr/>
        </p:nvSpPr>
        <p:spPr>
          <a:xfrm rot="0">
            <a:off x="3245840" y="9177476"/>
            <a:ext cx="3359616" cy="252876"/>
          </a:xfrm>
          <a:prstGeom prst="rect">
            <a:avLst/>
          </a:prstGeom>
        </p:spPr>
        <p:txBody>
          <a:bodyPr anchor="t" rtlCol="false" tIns="0" lIns="0" bIns="0" rIns="0">
            <a:spAutoFit/>
          </a:bodyPr>
          <a:lstStyle/>
          <a:p>
            <a:pPr algn="l">
              <a:lnSpc>
                <a:spcPts val="2163"/>
              </a:lnSpc>
            </a:pPr>
            <a:r>
              <a:rPr lang="en-US" sz="1545" spc="10">
                <a:solidFill>
                  <a:srgbClr val="149008"/>
                </a:solidFill>
                <a:latin typeface="Loubag"/>
                <a:ea typeface="Loubag"/>
                <a:cs typeface="Loubag"/>
                <a:sym typeface="Loubag"/>
              </a:rPr>
              <a:t>Autora: Belén Dávila Arias</a:t>
            </a:r>
          </a:p>
        </p:txBody>
      </p:sp>
      <p:sp>
        <p:nvSpPr>
          <p:cNvPr name="TextBox 23" id="23"/>
          <p:cNvSpPr txBox="true"/>
          <p:nvPr/>
        </p:nvSpPr>
        <p:spPr>
          <a:xfrm rot="0">
            <a:off x="3245840" y="9569187"/>
            <a:ext cx="3268221" cy="470397"/>
          </a:xfrm>
          <a:prstGeom prst="rect">
            <a:avLst/>
          </a:prstGeom>
        </p:spPr>
        <p:txBody>
          <a:bodyPr anchor="t" rtlCol="false" tIns="0" lIns="0" bIns="0" rIns="0">
            <a:spAutoFit/>
          </a:bodyPr>
          <a:lstStyle/>
          <a:p>
            <a:pPr algn="l">
              <a:lnSpc>
                <a:spcPts val="1897"/>
              </a:lnSpc>
            </a:pPr>
            <a:r>
              <a:rPr lang="en-US" sz="1355" spc="9">
                <a:solidFill>
                  <a:srgbClr val="FF3131"/>
                </a:solidFill>
                <a:latin typeface="Loubag"/>
                <a:ea typeface="Loubag"/>
                <a:cs typeface="Loubag"/>
                <a:sym typeface="Loubag"/>
              </a:rPr>
              <a:t>CEIP IPLACEA    ALCALÁ DE HENARES</a:t>
            </a:r>
          </a:p>
          <a:p>
            <a:pPr algn="l">
              <a:lnSpc>
                <a:spcPts val="1897"/>
              </a:lnSpc>
            </a:pPr>
          </a:p>
        </p:txBody>
      </p:sp>
      <p:sp>
        <p:nvSpPr>
          <p:cNvPr name="TextBox 24" id="24"/>
          <p:cNvSpPr txBox="true"/>
          <p:nvPr/>
        </p:nvSpPr>
        <p:spPr>
          <a:xfrm rot="0">
            <a:off x="797933" y="7319400"/>
            <a:ext cx="5172582" cy="1466850"/>
          </a:xfrm>
          <a:prstGeom prst="rect">
            <a:avLst/>
          </a:prstGeom>
        </p:spPr>
        <p:txBody>
          <a:bodyPr anchor="t" rtlCol="false" tIns="0" lIns="0" bIns="0" rIns="0">
            <a:spAutoFit/>
          </a:bodyPr>
          <a:lstStyle/>
          <a:p>
            <a:pPr algn="l">
              <a:lnSpc>
                <a:spcPts val="1679"/>
              </a:lnSpc>
              <a:spcBef>
                <a:spcPct val="0"/>
              </a:spcBef>
            </a:pPr>
            <a:r>
              <a:rPr lang="en-US" sz="1399" spc="-27">
                <a:solidFill>
                  <a:srgbClr val="149008"/>
                </a:solidFill>
                <a:latin typeface="Bitter"/>
                <a:ea typeface="Bitter"/>
                <a:cs typeface="Bitter"/>
                <a:sym typeface="Bitter"/>
              </a:rPr>
              <a:t>Resumen </a:t>
            </a:r>
          </a:p>
          <a:p>
            <a:pPr algn="l">
              <a:lnSpc>
                <a:spcPts val="1679"/>
              </a:lnSpc>
              <a:spcBef>
                <a:spcPct val="0"/>
              </a:spcBef>
            </a:pPr>
            <a:r>
              <a:rPr lang="en-US" sz="1399" spc="-27">
                <a:solidFill>
                  <a:srgbClr val="000000"/>
                </a:solidFill>
                <a:latin typeface="Bitter"/>
                <a:ea typeface="Bitter"/>
                <a:cs typeface="Bitter"/>
                <a:sym typeface="Bitter"/>
              </a:rPr>
              <a:t>Para que los estudiantes lo utilicen de forma autónoma, se les puede insistir en esta secuencia:</a:t>
            </a:r>
          </a:p>
          <a:p>
            <a:pPr algn="l" marL="302259" indent="-151129" lvl="1">
              <a:lnSpc>
                <a:spcPts val="1679"/>
              </a:lnSpc>
              <a:buAutoNum type="arabicPeriod" startAt="1"/>
            </a:pPr>
            <a:r>
              <a:rPr lang="en-US" sz="1399" spc="-27">
                <a:solidFill>
                  <a:srgbClr val="000000"/>
                </a:solidFill>
                <a:latin typeface="Bitter"/>
                <a:ea typeface="Bitter"/>
                <a:cs typeface="Bitter"/>
                <a:sym typeface="Bitter"/>
              </a:rPr>
              <a:t> </a:t>
            </a:r>
            <a:r>
              <a:rPr lang="en-US" sz="1399" spc="-27">
                <a:solidFill>
                  <a:srgbClr val="000000"/>
                </a:solidFill>
                <a:latin typeface="Bitter"/>
                <a:ea typeface="Bitter"/>
                <a:cs typeface="Bitter"/>
                <a:sym typeface="Bitter"/>
              </a:rPr>
              <a:t>Pienso: ¿Qué tipo de problema es?</a:t>
            </a:r>
          </a:p>
          <a:p>
            <a:pPr algn="l" marL="302259" indent="-151129" lvl="1">
              <a:lnSpc>
                <a:spcPts val="1679"/>
              </a:lnSpc>
              <a:buAutoNum type="arabicPeriod" startAt="1"/>
            </a:pPr>
            <a:r>
              <a:rPr lang="en-US" sz="1399" spc="-27">
                <a:solidFill>
                  <a:srgbClr val="000000"/>
                </a:solidFill>
                <a:latin typeface="Bitter"/>
                <a:ea typeface="Bitter"/>
                <a:cs typeface="Bitter"/>
                <a:sym typeface="Bitter"/>
              </a:rPr>
              <a:t>Esquematizo: Dónde está el dato que no sé (?) y los que sí sé.</a:t>
            </a:r>
          </a:p>
          <a:p>
            <a:pPr algn="l" marL="302259" indent="-151129" lvl="1">
              <a:lnSpc>
                <a:spcPts val="1679"/>
              </a:lnSpc>
              <a:buAutoNum type="arabicPeriod" startAt="1"/>
            </a:pPr>
            <a:r>
              <a:rPr lang="en-US" sz="1399" spc="-27">
                <a:solidFill>
                  <a:srgbClr val="000000"/>
                </a:solidFill>
                <a:latin typeface="Bitter"/>
                <a:ea typeface="Bitter"/>
                <a:cs typeface="Bitter"/>
                <a:sym typeface="Bitter"/>
              </a:rPr>
              <a:t>Opero: ¿Qué operación necesito para resolverlo? </a:t>
            </a:r>
          </a:p>
          <a:p>
            <a:pPr algn="l" marL="302259" indent="-151129" lvl="1">
              <a:lnSpc>
                <a:spcPts val="1679"/>
              </a:lnSpc>
              <a:buAutoNum type="arabicPeriod" startAt="1"/>
            </a:pPr>
            <a:r>
              <a:rPr lang="en-US" sz="1399" spc="-27">
                <a:solidFill>
                  <a:srgbClr val="000000"/>
                </a:solidFill>
                <a:latin typeface="Bitter"/>
                <a:ea typeface="Bitter"/>
                <a:cs typeface="Bitter"/>
                <a:sym typeface="Bitter"/>
              </a:rPr>
              <a:t>Respondo: Escribo la solución completa.</a:t>
            </a:r>
          </a:p>
        </p:txBody>
      </p:sp>
    </p:spTree>
  </p:cSld>
  <p:clrMapOvr>
    <a:masterClrMapping/>
  </p:clrMapOvr>
</p:sld>
</file>

<file path=ppt/slides/slide7.xml><?xml version="1.0" encoding="utf-8"?>
<p:sld xmlns:p="http://schemas.openxmlformats.org/presentationml/2006/main" xmlns:a="http://schemas.openxmlformats.org/drawingml/2006/main" xmlns:r="http://schemas.openxmlformats.org/officeDocument/2006/relationships">
  <p:cSld>
    <p:bg>
      <p:bgPr>
        <a:solidFill>
          <a:srgbClr val="CBDDD1"/>
        </a:solidFill>
      </p:bgPr>
    </p:bg>
    <p:spTree>
      <p:nvGrpSpPr>
        <p:cNvPr id="1" name=""/>
        <p:cNvGrpSpPr/>
        <p:nvPr/>
      </p:nvGrpSpPr>
      <p:grpSpPr>
        <a:xfrm>
          <a:off x="0" y="0"/>
          <a:ext cx="0" cy="0"/>
          <a:chOff x="0" y="0"/>
          <a:chExt cx="0" cy="0"/>
        </a:xfrm>
      </p:grpSpPr>
      <p:grpSp>
        <p:nvGrpSpPr>
          <p:cNvPr name="Group 2" id="2"/>
          <p:cNvGrpSpPr/>
          <p:nvPr/>
        </p:nvGrpSpPr>
        <p:grpSpPr>
          <a:xfrm rot="0">
            <a:off x="612028" y="342647"/>
            <a:ext cx="6594345" cy="961121"/>
            <a:chOff x="0" y="0"/>
            <a:chExt cx="2162211" cy="315141"/>
          </a:xfrm>
        </p:grpSpPr>
        <p:sp>
          <p:nvSpPr>
            <p:cNvPr name="Freeform 3" id="3"/>
            <p:cNvSpPr/>
            <p:nvPr/>
          </p:nvSpPr>
          <p:spPr>
            <a:xfrm flipH="false" flipV="false" rot="0">
              <a:off x="0" y="0"/>
              <a:ext cx="2162211" cy="315141"/>
            </a:xfrm>
            <a:custGeom>
              <a:avLst/>
              <a:gdLst/>
              <a:ahLst/>
              <a:cxnLst/>
              <a:rect r="r" b="b" t="t" l="l"/>
              <a:pathLst>
                <a:path h="315141" w="2162211">
                  <a:moveTo>
                    <a:pt x="22306" y="0"/>
                  </a:moveTo>
                  <a:lnTo>
                    <a:pt x="2139905" y="0"/>
                  </a:lnTo>
                  <a:cubicBezTo>
                    <a:pt x="2152224" y="0"/>
                    <a:pt x="2162211" y="9987"/>
                    <a:pt x="2162211" y="22306"/>
                  </a:cubicBezTo>
                  <a:lnTo>
                    <a:pt x="2162211" y="292834"/>
                  </a:lnTo>
                  <a:cubicBezTo>
                    <a:pt x="2162211" y="305154"/>
                    <a:pt x="2152224" y="315141"/>
                    <a:pt x="2139905" y="315141"/>
                  </a:cubicBezTo>
                  <a:lnTo>
                    <a:pt x="22306" y="315141"/>
                  </a:lnTo>
                  <a:cubicBezTo>
                    <a:pt x="9987" y="315141"/>
                    <a:pt x="0" y="305154"/>
                    <a:pt x="0" y="292834"/>
                  </a:cubicBezTo>
                  <a:lnTo>
                    <a:pt x="0" y="22306"/>
                  </a:lnTo>
                  <a:cubicBezTo>
                    <a:pt x="0" y="9987"/>
                    <a:pt x="9987" y="0"/>
                    <a:pt x="22306" y="0"/>
                  </a:cubicBezTo>
                  <a:close/>
                </a:path>
              </a:pathLst>
            </a:custGeom>
            <a:solidFill>
              <a:srgbClr val="578F6A"/>
            </a:solidFill>
          </p:spPr>
        </p:sp>
        <p:sp>
          <p:nvSpPr>
            <p:cNvPr name="TextBox 4" id="4"/>
            <p:cNvSpPr txBox="true"/>
            <p:nvPr/>
          </p:nvSpPr>
          <p:spPr>
            <a:xfrm>
              <a:off x="0" y="-28575"/>
              <a:ext cx="2162211" cy="343716"/>
            </a:xfrm>
            <a:prstGeom prst="rect">
              <a:avLst/>
            </a:prstGeom>
          </p:spPr>
          <p:txBody>
            <a:bodyPr anchor="ctr" rtlCol="false" tIns="40805" lIns="40805" bIns="40805" rIns="40805"/>
            <a:lstStyle/>
            <a:p>
              <a:pPr algn="ctr">
                <a:lnSpc>
                  <a:spcPts val="2136"/>
                </a:lnSpc>
                <a:spcBef>
                  <a:spcPct val="0"/>
                </a:spcBef>
              </a:pPr>
            </a:p>
          </p:txBody>
        </p:sp>
      </p:grpSp>
      <p:grpSp>
        <p:nvGrpSpPr>
          <p:cNvPr name="Group 5" id="5"/>
          <p:cNvGrpSpPr/>
          <p:nvPr/>
        </p:nvGrpSpPr>
        <p:grpSpPr>
          <a:xfrm rot="0">
            <a:off x="555886" y="2721469"/>
            <a:ext cx="6594345" cy="2019129"/>
            <a:chOff x="0" y="0"/>
            <a:chExt cx="2162211" cy="662049"/>
          </a:xfrm>
        </p:grpSpPr>
        <p:sp>
          <p:nvSpPr>
            <p:cNvPr name="Freeform 6" id="6"/>
            <p:cNvSpPr/>
            <p:nvPr/>
          </p:nvSpPr>
          <p:spPr>
            <a:xfrm flipH="false" flipV="false" rot="0">
              <a:off x="0" y="0"/>
              <a:ext cx="2162211" cy="662050"/>
            </a:xfrm>
            <a:custGeom>
              <a:avLst/>
              <a:gdLst/>
              <a:ahLst/>
              <a:cxnLst/>
              <a:rect r="r" b="b" t="t" l="l"/>
              <a:pathLst>
                <a:path h="662050" w="2162211">
                  <a:moveTo>
                    <a:pt x="22306" y="0"/>
                  </a:moveTo>
                  <a:lnTo>
                    <a:pt x="2139905" y="0"/>
                  </a:lnTo>
                  <a:cubicBezTo>
                    <a:pt x="2152224" y="0"/>
                    <a:pt x="2162211" y="9987"/>
                    <a:pt x="2162211" y="22306"/>
                  </a:cubicBezTo>
                  <a:lnTo>
                    <a:pt x="2162211" y="639743"/>
                  </a:lnTo>
                  <a:cubicBezTo>
                    <a:pt x="2162211" y="652063"/>
                    <a:pt x="2152224" y="662050"/>
                    <a:pt x="2139905" y="662050"/>
                  </a:cubicBezTo>
                  <a:lnTo>
                    <a:pt x="22306" y="662050"/>
                  </a:lnTo>
                  <a:cubicBezTo>
                    <a:pt x="9987" y="662050"/>
                    <a:pt x="0" y="652063"/>
                    <a:pt x="0" y="639743"/>
                  </a:cubicBezTo>
                  <a:lnTo>
                    <a:pt x="0" y="22306"/>
                  </a:lnTo>
                  <a:cubicBezTo>
                    <a:pt x="0" y="9987"/>
                    <a:pt x="9987" y="0"/>
                    <a:pt x="22306" y="0"/>
                  </a:cubicBezTo>
                  <a:close/>
                </a:path>
              </a:pathLst>
            </a:custGeom>
            <a:solidFill>
              <a:srgbClr val="F6F6E9"/>
            </a:solidFill>
          </p:spPr>
        </p:sp>
        <p:sp>
          <p:nvSpPr>
            <p:cNvPr name="TextBox 7" id="7"/>
            <p:cNvSpPr txBox="true"/>
            <p:nvPr/>
          </p:nvSpPr>
          <p:spPr>
            <a:xfrm>
              <a:off x="0" y="-28575"/>
              <a:ext cx="2162211" cy="690624"/>
            </a:xfrm>
            <a:prstGeom prst="rect">
              <a:avLst/>
            </a:prstGeom>
          </p:spPr>
          <p:txBody>
            <a:bodyPr anchor="ctr" rtlCol="false" tIns="40805" lIns="40805" bIns="40805" rIns="40805"/>
            <a:lstStyle/>
            <a:p>
              <a:pPr algn="ctr">
                <a:lnSpc>
                  <a:spcPts val="2136"/>
                </a:lnSpc>
                <a:spcBef>
                  <a:spcPct val="0"/>
                </a:spcBef>
              </a:pPr>
            </a:p>
          </p:txBody>
        </p:sp>
      </p:grpSp>
      <p:grpSp>
        <p:nvGrpSpPr>
          <p:cNvPr name="Group 8" id="8"/>
          <p:cNvGrpSpPr/>
          <p:nvPr/>
        </p:nvGrpSpPr>
        <p:grpSpPr>
          <a:xfrm rot="0">
            <a:off x="529214" y="4826323"/>
            <a:ext cx="6677159" cy="5336821"/>
            <a:chOff x="0" y="0"/>
            <a:chExt cx="2189365" cy="1749883"/>
          </a:xfrm>
        </p:grpSpPr>
        <p:sp>
          <p:nvSpPr>
            <p:cNvPr name="Freeform 9" id="9"/>
            <p:cNvSpPr/>
            <p:nvPr/>
          </p:nvSpPr>
          <p:spPr>
            <a:xfrm flipH="false" flipV="false" rot="0">
              <a:off x="0" y="0"/>
              <a:ext cx="2189365" cy="1749883"/>
            </a:xfrm>
            <a:custGeom>
              <a:avLst/>
              <a:gdLst/>
              <a:ahLst/>
              <a:cxnLst/>
              <a:rect r="r" b="b" t="t" l="l"/>
              <a:pathLst>
                <a:path h="1749883" w="2189365">
                  <a:moveTo>
                    <a:pt x="22030" y="0"/>
                  </a:moveTo>
                  <a:lnTo>
                    <a:pt x="2167335" y="0"/>
                  </a:lnTo>
                  <a:cubicBezTo>
                    <a:pt x="2179502" y="0"/>
                    <a:pt x="2189365" y="9863"/>
                    <a:pt x="2189365" y="22030"/>
                  </a:cubicBezTo>
                  <a:lnTo>
                    <a:pt x="2189365" y="1727853"/>
                  </a:lnTo>
                  <a:cubicBezTo>
                    <a:pt x="2189365" y="1733696"/>
                    <a:pt x="2187044" y="1739299"/>
                    <a:pt x="2182913" y="1743431"/>
                  </a:cubicBezTo>
                  <a:cubicBezTo>
                    <a:pt x="2178781" y="1747562"/>
                    <a:pt x="2173178" y="1749883"/>
                    <a:pt x="2167335" y="1749883"/>
                  </a:cubicBezTo>
                  <a:lnTo>
                    <a:pt x="22030" y="1749883"/>
                  </a:lnTo>
                  <a:cubicBezTo>
                    <a:pt x="16187" y="1749883"/>
                    <a:pt x="10584" y="1747562"/>
                    <a:pt x="6452" y="1743431"/>
                  </a:cubicBezTo>
                  <a:cubicBezTo>
                    <a:pt x="2321" y="1739299"/>
                    <a:pt x="0" y="1733696"/>
                    <a:pt x="0" y="1727853"/>
                  </a:cubicBezTo>
                  <a:lnTo>
                    <a:pt x="0" y="22030"/>
                  </a:lnTo>
                  <a:cubicBezTo>
                    <a:pt x="0" y="16187"/>
                    <a:pt x="2321" y="10584"/>
                    <a:pt x="6452" y="6452"/>
                  </a:cubicBezTo>
                  <a:cubicBezTo>
                    <a:pt x="10584" y="2321"/>
                    <a:pt x="16187" y="0"/>
                    <a:pt x="22030" y="0"/>
                  </a:cubicBezTo>
                  <a:close/>
                </a:path>
              </a:pathLst>
            </a:custGeom>
            <a:solidFill>
              <a:srgbClr val="90C7CF"/>
            </a:solidFill>
          </p:spPr>
        </p:sp>
        <p:sp>
          <p:nvSpPr>
            <p:cNvPr name="TextBox 10" id="10"/>
            <p:cNvSpPr txBox="true"/>
            <p:nvPr/>
          </p:nvSpPr>
          <p:spPr>
            <a:xfrm>
              <a:off x="0" y="-28575"/>
              <a:ext cx="2189365" cy="1778458"/>
            </a:xfrm>
            <a:prstGeom prst="rect">
              <a:avLst/>
            </a:prstGeom>
          </p:spPr>
          <p:txBody>
            <a:bodyPr anchor="ctr" rtlCol="false" tIns="40805" lIns="40805" bIns="40805" rIns="40805"/>
            <a:lstStyle/>
            <a:p>
              <a:pPr algn="ctr">
                <a:lnSpc>
                  <a:spcPts val="2136"/>
                </a:lnSpc>
              </a:pPr>
            </a:p>
            <a:p>
              <a:pPr algn="ctr">
                <a:lnSpc>
                  <a:spcPts val="2136"/>
                </a:lnSpc>
                <a:spcBef>
                  <a:spcPct val="0"/>
                </a:spcBef>
              </a:pPr>
            </a:p>
          </p:txBody>
        </p:sp>
      </p:grpSp>
      <p:sp>
        <p:nvSpPr>
          <p:cNvPr name="Freeform 11" id="11"/>
          <p:cNvSpPr/>
          <p:nvPr/>
        </p:nvSpPr>
        <p:spPr>
          <a:xfrm flipH="false" flipV="false" rot="0">
            <a:off x="902118" y="3398252"/>
            <a:ext cx="1129087" cy="1129087"/>
          </a:xfrm>
          <a:custGeom>
            <a:avLst/>
            <a:gdLst/>
            <a:ahLst/>
            <a:cxnLst/>
            <a:rect r="r" b="b" t="t" l="l"/>
            <a:pathLst>
              <a:path h="1129087" w="1129087">
                <a:moveTo>
                  <a:pt x="0" y="0"/>
                </a:moveTo>
                <a:lnTo>
                  <a:pt x="1129087" y="0"/>
                </a:lnTo>
                <a:lnTo>
                  <a:pt x="1129087" y="1129087"/>
                </a:lnTo>
                <a:lnTo>
                  <a:pt x="0" y="1129087"/>
                </a:lnTo>
                <a:lnTo>
                  <a:pt x="0" y="0"/>
                </a:lnTo>
                <a:close/>
              </a:path>
            </a:pathLst>
          </a:custGeom>
          <a:blipFill>
            <a:blip r:embed="rId2"/>
            <a:stretch>
              <a:fillRect l="0" t="0" r="0" b="0"/>
            </a:stretch>
          </a:blipFill>
        </p:spPr>
      </p:sp>
      <p:sp>
        <p:nvSpPr>
          <p:cNvPr name="Freeform 12" id="12"/>
          <p:cNvSpPr/>
          <p:nvPr/>
        </p:nvSpPr>
        <p:spPr>
          <a:xfrm flipH="false" flipV="false" rot="0">
            <a:off x="2959006" y="3962796"/>
            <a:ext cx="354380" cy="728697"/>
          </a:xfrm>
          <a:custGeom>
            <a:avLst/>
            <a:gdLst/>
            <a:ahLst/>
            <a:cxnLst/>
            <a:rect r="r" b="b" t="t" l="l"/>
            <a:pathLst>
              <a:path h="728697" w="354380">
                <a:moveTo>
                  <a:pt x="0" y="0"/>
                </a:moveTo>
                <a:lnTo>
                  <a:pt x="354381" y="0"/>
                </a:lnTo>
                <a:lnTo>
                  <a:pt x="354381" y="728696"/>
                </a:lnTo>
                <a:lnTo>
                  <a:pt x="0" y="728696"/>
                </a:lnTo>
                <a:lnTo>
                  <a:pt x="0" y="0"/>
                </a:lnTo>
                <a:close/>
              </a:path>
            </a:pathLst>
          </a:custGeom>
          <a:blipFill>
            <a:blip r:embed="rId3"/>
            <a:stretch>
              <a:fillRect l="-195760" t="-274267" r="-473829" b="0"/>
            </a:stretch>
          </a:blipFill>
        </p:spPr>
      </p:sp>
      <p:sp>
        <p:nvSpPr>
          <p:cNvPr name="Freeform 13" id="13"/>
          <p:cNvSpPr/>
          <p:nvPr/>
        </p:nvSpPr>
        <p:spPr>
          <a:xfrm flipH="false" flipV="false" rot="0">
            <a:off x="4435391" y="4151339"/>
            <a:ext cx="883644" cy="351611"/>
          </a:xfrm>
          <a:custGeom>
            <a:avLst/>
            <a:gdLst/>
            <a:ahLst/>
            <a:cxnLst/>
            <a:rect r="r" b="b" t="t" l="l"/>
            <a:pathLst>
              <a:path h="351611" w="883644">
                <a:moveTo>
                  <a:pt x="0" y="0"/>
                </a:moveTo>
                <a:lnTo>
                  <a:pt x="883643" y="0"/>
                </a:lnTo>
                <a:lnTo>
                  <a:pt x="883643" y="351610"/>
                </a:lnTo>
                <a:lnTo>
                  <a:pt x="0" y="351610"/>
                </a:lnTo>
                <a:lnTo>
                  <a:pt x="0" y="0"/>
                </a:lnTo>
                <a:close/>
              </a:path>
            </a:pathLst>
          </a:custGeom>
          <a:blipFill>
            <a:blip r:embed="rId4"/>
            <a:stretch>
              <a:fillRect l="0" t="-151313" r="0" b="0"/>
            </a:stretch>
          </a:blipFill>
        </p:spPr>
      </p:sp>
      <p:sp>
        <p:nvSpPr>
          <p:cNvPr name="Freeform 14" id="14"/>
          <p:cNvSpPr/>
          <p:nvPr/>
        </p:nvSpPr>
        <p:spPr>
          <a:xfrm flipH="false" flipV="false" rot="0">
            <a:off x="5818519" y="4163415"/>
            <a:ext cx="886597" cy="352786"/>
          </a:xfrm>
          <a:custGeom>
            <a:avLst/>
            <a:gdLst/>
            <a:ahLst/>
            <a:cxnLst/>
            <a:rect r="r" b="b" t="t" l="l"/>
            <a:pathLst>
              <a:path h="352786" w="886597">
                <a:moveTo>
                  <a:pt x="0" y="0"/>
                </a:moveTo>
                <a:lnTo>
                  <a:pt x="886597" y="0"/>
                </a:lnTo>
                <a:lnTo>
                  <a:pt x="886597" y="352786"/>
                </a:lnTo>
                <a:lnTo>
                  <a:pt x="0" y="352786"/>
                </a:lnTo>
                <a:lnTo>
                  <a:pt x="0" y="0"/>
                </a:lnTo>
                <a:close/>
              </a:path>
            </a:pathLst>
          </a:custGeom>
          <a:blipFill>
            <a:blip r:embed="rId4"/>
            <a:stretch>
              <a:fillRect l="0" t="-151313" r="0" b="0"/>
            </a:stretch>
          </a:blipFill>
        </p:spPr>
      </p:sp>
      <p:sp>
        <p:nvSpPr>
          <p:cNvPr name="Freeform 15" id="15"/>
          <p:cNvSpPr/>
          <p:nvPr/>
        </p:nvSpPr>
        <p:spPr>
          <a:xfrm flipH="false" flipV="false" rot="0">
            <a:off x="5141311" y="3664952"/>
            <a:ext cx="832739" cy="331355"/>
          </a:xfrm>
          <a:custGeom>
            <a:avLst/>
            <a:gdLst/>
            <a:ahLst/>
            <a:cxnLst/>
            <a:rect r="r" b="b" t="t" l="l"/>
            <a:pathLst>
              <a:path h="331355" w="832739">
                <a:moveTo>
                  <a:pt x="0" y="0"/>
                </a:moveTo>
                <a:lnTo>
                  <a:pt x="832738" y="0"/>
                </a:lnTo>
                <a:lnTo>
                  <a:pt x="832738" y="331355"/>
                </a:lnTo>
                <a:lnTo>
                  <a:pt x="0" y="331355"/>
                </a:lnTo>
                <a:lnTo>
                  <a:pt x="0" y="0"/>
                </a:lnTo>
                <a:close/>
              </a:path>
            </a:pathLst>
          </a:custGeom>
          <a:blipFill>
            <a:blip r:embed="rId4"/>
            <a:stretch>
              <a:fillRect l="0" t="-151313" r="0" b="0"/>
            </a:stretch>
          </a:blipFill>
        </p:spPr>
      </p:sp>
      <p:grpSp>
        <p:nvGrpSpPr>
          <p:cNvPr name="Group 16" id="16"/>
          <p:cNvGrpSpPr/>
          <p:nvPr/>
        </p:nvGrpSpPr>
        <p:grpSpPr>
          <a:xfrm rot="0">
            <a:off x="612028" y="1459802"/>
            <a:ext cx="6594345" cy="1111851"/>
            <a:chOff x="0" y="0"/>
            <a:chExt cx="2162211" cy="364563"/>
          </a:xfrm>
        </p:grpSpPr>
        <p:sp>
          <p:nvSpPr>
            <p:cNvPr name="Freeform 17" id="17"/>
            <p:cNvSpPr/>
            <p:nvPr/>
          </p:nvSpPr>
          <p:spPr>
            <a:xfrm flipH="false" flipV="false" rot="0">
              <a:off x="0" y="0"/>
              <a:ext cx="2162211" cy="364563"/>
            </a:xfrm>
            <a:custGeom>
              <a:avLst/>
              <a:gdLst/>
              <a:ahLst/>
              <a:cxnLst/>
              <a:rect r="r" b="b" t="t" l="l"/>
              <a:pathLst>
                <a:path h="364563" w="2162211">
                  <a:moveTo>
                    <a:pt x="22306" y="0"/>
                  </a:moveTo>
                  <a:lnTo>
                    <a:pt x="2139905" y="0"/>
                  </a:lnTo>
                  <a:cubicBezTo>
                    <a:pt x="2152224" y="0"/>
                    <a:pt x="2162211" y="9987"/>
                    <a:pt x="2162211" y="22306"/>
                  </a:cubicBezTo>
                  <a:lnTo>
                    <a:pt x="2162211" y="342257"/>
                  </a:lnTo>
                  <a:cubicBezTo>
                    <a:pt x="2162211" y="354577"/>
                    <a:pt x="2152224" y="364563"/>
                    <a:pt x="2139905" y="364563"/>
                  </a:cubicBezTo>
                  <a:lnTo>
                    <a:pt x="22306" y="364563"/>
                  </a:lnTo>
                  <a:cubicBezTo>
                    <a:pt x="9987" y="364563"/>
                    <a:pt x="0" y="354577"/>
                    <a:pt x="0" y="342257"/>
                  </a:cubicBezTo>
                  <a:lnTo>
                    <a:pt x="0" y="22306"/>
                  </a:lnTo>
                  <a:cubicBezTo>
                    <a:pt x="0" y="9987"/>
                    <a:pt x="9987" y="0"/>
                    <a:pt x="22306" y="0"/>
                  </a:cubicBezTo>
                  <a:close/>
                </a:path>
              </a:pathLst>
            </a:custGeom>
            <a:solidFill>
              <a:srgbClr val="F6F6E9"/>
            </a:solidFill>
          </p:spPr>
        </p:sp>
        <p:sp>
          <p:nvSpPr>
            <p:cNvPr name="TextBox 18" id="18"/>
            <p:cNvSpPr txBox="true"/>
            <p:nvPr/>
          </p:nvSpPr>
          <p:spPr>
            <a:xfrm>
              <a:off x="0" y="-28575"/>
              <a:ext cx="2162211" cy="393138"/>
            </a:xfrm>
            <a:prstGeom prst="rect">
              <a:avLst/>
            </a:prstGeom>
          </p:spPr>
          <p:txBody>
            <a:bodyPr anchor="ctr" rtlCol="false" tIns="40805" lIns="40805" bIns="40805" rIns="40805"/>
            <a:lstStyle/>
            <a:p>
              <a:pPr algn="ctr">
                <a:lnSpc>
                  <a:spcPts val="2136"/>
                </a:lnSpc>
                <a:spcBef>
                  <a:spcPct val="0"/>
                </a:spcBef>
              </a:pPr>
            </a:p>
          </p:txBody>
        </p:sp>
      </p:grpSp>
      <p:sp>
        <p:nvSpPr>
          <p:cNvPr name="Freeform 19" id="19"/>
          <p:cNvSpPr/>
          <p:nvPr/>
        </p:nvSpPr>
        <p:spPr>
          <a:xfrm flipH="false" flipV="false" rot="0">
            <a:off x="807633" y="1773595"/>
            <a:ext cx="824049" cy="824049"/>
          </a:xfrm>
          <a:custGeom>
            <a:avLst/>
            <a:gdLst/>
            <a:ahLst/>
            <a:cxnLst/>
            <a:rect r="r" b="b" t="t" l="l"/>
            <a:pathLst>
              <a:path h="824049" w="824049">
                <a:moveTo>
                  <a:pt x="0" y="0"/>
                </a:moveTo>
                <a:lnTo>
                  <a:pt x="824048" y="0"/>
                </a:lnTo>
                <a:lnTo>
                  <a:pt x="824048" y="824049"/>
                </a:lnTo>
                <a:lnTo>
                  <a:pt x="0" y="824049"/>
                </a:lnTo>
                <a:lnTo>
                  <a:pt x="0" y="0"/>
                </a:lnTo>
                <a:close/>
              </a:path>
            </a:pathLst>
          </a:custGeom>
          <a:blipFill>
            <a:blip r:embed="rId5"/>
            <a:stretch>
              <a:fillRect l="0" t="0" r="0" b="0"/>
            </a:stretch>
          </a:blipFill>
        </p:spPr>
      </p:sp>
      <p:sp>
        <p:nvSpPr>
          <p:cNvPr name="Freeform 20" id="20"/>
          <p:cNvSpPr/>
          <p:nvPr/>
        </p:nvSpPr>
        <p:spPr>
          <a:xfrm flipH="false" flipV="false" rot="0">
            <a:off x="2482313" y="1835785"/>
            <a:ext cx="354380" cy="349835"/>
          </a:xfrm>
          <a:custGeom>
            <a:avLst/>
            <a:gdLst/>
            <a:ahLst/>
            <a:cxnLst/>
            <a:rect r="r" b="b" t="t" l="l"/>
            <a:pathLst>
              <a:path h="349835" w="354380">
                <a:moveTo>
                  <a:pt x="0" y="0"/>
                </a:moveTo>
                <a:lnTo>
                  <a:pt x="354381" y="0"/>
                </a:lnTo>
                <a:lnTo>
                  <a:pt x="354381" y="349835"/>
                </a:lnTo>
                <a:lnTo>
                  <a:pt x="0" y="349835"/>
                </a:lnTo>
                <a:lnTo>
                  <a:pt x="0" y="0"/>
                </a:lnTo>
                <a:close/>
              </a:path>
            </a:pathLst>
          </a:custGeom>
          <a:blipFill>
            <a:blip r:embed="rId6"/>
            <a:stretch>
              <a:fillRect l="-176350" t="-179941" r="0" b="0"/>
            </a:stretch>
          </a:blipFill>
        </p:spPr>
      </p:sp>
      <p:sp>
        <p:nvSpPr>
          <p:cNvPr name="Freeform 21" id="21"/>
          <p:cNvSpPr/>
          <p:nvPr/>
        </p:nvSpPr>
        <p:spPr>
          <a:xfrm flipH="false" flipV="false" rot="0">
            <a:off x="3313387" y="3664952"/>
            <a:ext cx="346554" cy="957601"/>
          </a:xfrm>
          <a:custGeom>
            <a:avLst/>
            <a:gdLst/>
            <a:ahLst/>
            <a:cxnLst/>
            <a:rect r="r" b="b" t="t" l="l"/>
            <a:pathLst>
              <a:path h="957601" w="346554">
                <a:moveTo>
                  <a:pt x="0" y="0"/>
                </a:moveTo>
                <a:lnTo>
                  <a:pt x="346553" y="0"/>
                </a:lnTo>
                <a:lnTo>
                  <a:pt x="346553" y="957601"/>
                </a:lnTo>
                <a:lnTo>
                  <a:pt x="0" y="957601"/>
                </a:lnTo>
                <a:lnTo>
                  <a:pt x="0" y="0"/>
                </a:lnTo>
                <a:close/>
              </a:path>
            </a:pathLst>
          </a:custGeom>
          <a:blipFill>
            <a:blip r:embed="rId3"/>
            <a:stretch>
              <a:fillRect l="-404971" t="-199098" r="-321498" b="0"/>
            </a:stretch>
          </a:blipFill>
        </p:spPr>
      </p:sp>
      <p:sp>
        <p:nvSpPr>
          <p:cNvPr name="AutoShape 22" id="22"/>
          <p:cNvSpPr/>
          <p:nvPr/>
        </p:nvSpPr>
        <p:spPr>
          <a:xfrm>
            <a:off x="4239569" y="7358339"/>
            <a:ext cx="785024" cy="527015"/>
          </a:xfrm>
          <a:prstGeom prst="line">
            <a:avLst/>
          </a:prstGeom>
          <a:ln cap="flat" w="38100">
            <a:solidFill>
              <a:srgbClr val="000000"/>
            </a:solidFill>
            <a:prstDash val="solid"/>
            <a:headEnd type="none" len="sm" w="sm"/>
            <a:tailEnd type="arrow" len="sm" w="med"/>
          </a:ln>
        </p:spPr>
      </p:sp>
      <p:sp>
        <p:nvSpPr>
          <p:cNvPr name="AutoShape 23" id="23"/>
          <p:cNvSpPr/>
          <p:nvPr/>
        </p:nvSpPr>
        <p:spPr>
          <a:xfrm>
            <a:off x="3844241" y="6084062"/>
            <a:ext cx="8818" cy="729912"/>
          </a:xfrm>
          <a:prstGeom prst="line">
            <a:avLst/>
          </a:prstGeom>
          <a:ln cap="flat" w="38100">
            <a:solidFill>
              <a:srgbClr val="000000"/>
            </a:solidFill>
            <a:prstDash val="solid"/>
            <a:headEnd type="none" len="sm" w="sm"/>
            <a:tailEnd type="arrow" len="sm" w="med"/>
          </a:ln>
        </p:spPr>
      </p:sp>
      <p:sp>
        <p:nvSpPr>
          <p:cNvPr name="Freeform 24" id="24"/>
          <p:cNvSpPr/>
          <p:nvPr/>
        </p:nvSpPr>
        <p:spPr>
          <a:xfrm flipH="false" flipV="false" rot="0">
            <a:off x="1293582" y="5590559"/>
            <a:ext cx="996186" cy="996186"/>
          </a:xfrm>
          <a:custGeom>
            <a:avLst/>
            <a:gdLst/>
            <a:ahLst/>
            <a:cxnLst/>
            <a:rect r="r" b="b" t="t" l="l"/>
            <a:pathLst>
              <a:path h="996186" w="996186">
                <a:moveTo>
                  <a:pt x="0" y="0"/>
                </a:moveTo>
                <a:lnTo>
                  <a:pt x="996186" y="0"/>
                </a:lnTo>
                <a:lnTo>
                  <a:pt x="996186" y="996187"/>
                </a:lnTo>
                <a:lnTo>
                  <a:pt x="0" y="996187"/>
                </a:lnTo>
                <a:lnTo>
                  <a:pt x="0" y="0"/>
                </a:lnTo>
                <a:close/>
              </a:path>
            </a:pathLst>
          </a:custGeom>
          <a:blipFill>
            <a:blip r:embed="rId2"/>
            <a:stretch>
              <a:fillRect l="0" t="0" r="0" b="0"/>
            </a:stretch>
          </a:blipFill>
        </p:spPr>
      </p:sp>
      <p:sp>
        <p:nvSpPr>
          <p:cNvPr name="AutoShape 25" id="25"/>
          <p:cNvSpPr/>
          <p:nvPr/>
        </p:nvSpPr>
        <p:spPr>
          <a:xfrm flipH="true">
            <a:off x="2659504" y="7322412"/>
            <a:ext cx="818557" cy="562942"/>
          </a:xfrm>
          <a:prstGeom prst="line">
            <a:avLst/>
          </a:prstGeom>
          <a:ln cap="flat" w="38100">
            <a:solidFill>
              <a:srgbClr val="000000"/>
            </a:solidFill>
            <a:prstDash val="solid"/>
            <a:headEnd type="none" len="sm" w="sm"/>
            <a:tailEnd type="arrow" len="sm" w="med"/>
          </a:ln>
        </p:spPr>
      </p:sp>
      <p:sp>
        <p:nvSpPr>
          <p:cNvPr name="Freeform 26" id="26"/>
          <p:cNvSpPr/>
          <p:nvPr/>
        </p:nvSpPr>
        <p:spPr>
          <a:xfrm flipH="false" flipV="false" rot="0">
            <a:off x="1026247" y="8204772"/>
            <a:ext cx="1613251" cy="1006265"/>
          </a:xfrm>
          <a:custGeom>
            <a:avLst/>
            <a:gdLst/>
            <a:ahLst/>
            <a:cxnLst/>
            <a:rect r="r" b="b" t="t" l="l"/>
            <a:pathLst>
              <a:path h="1006265" w="1613251">
                <a:moveTo>
                  <a:pt x="0" y="0"/>
                </a:moveTo>
                <a:lnTo>
                  <a:pt x="1613251" y="0"/>
                </a:lnTo>
                <a:lnTo>
                  <a:pt x="1613251" y="1006265"/>
                </a:lnTo>
                <a:lnTo>
                  <a:pt x="0" y="1006265"/>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grpSp>
        <p:nvGrpSpPr>
          <p:cNvPr name="Group 27" id="27"/>
          <p:cNvGrpSpPr/>
          <p:nvPr/>
        </p:nvGrpSpPr>
        <p:grpSpPr>
          <a:xfrm rot="0">
            <a:off x="1219657" y="8401297"/>
            <a:ext cx="613216" cy="613216"/>
            <a:chOff x="0" y="0"/>
            <a:chExt cx="812800" cy="812800"/>
          </a:xfrm>
        </p:grpSpPr>
        <p:sp>
          <p:nvSpPr>
            <p:cNvPr name="Freeform 28" id="28"/>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578F6A"/>
            </a:solidFill>
          </p:spPr>
        </p:sp>
        <p:sp>
          <p:nvSpPr>
            <p:cNvPr name="TextBox 29" id="29"/>
            <p:cNvSpPr txBox="true"/>
            <p:nvPr/>
          </p:nvSpPr>
          <p:spPr>
            <a:xfrm>
              <a:off x="76200" y="76200"/>
              <a:ext cx="660400" cy="660400"/>
            </a:xfrm>
            <a:prstGeom prst="rect">
              <a:avLst/>
            </a:prstGeom>
          </p:spPr>
          <p:txBody>
            <a:bodyPr anchor="ctr" rtlCol="false" tIns="50800" lIns="50800" bIns="50800" rIns="50800"/>
            <a:lstStyle/>
            <a:p>
              <a:pPr algn="ctr">
                <a:lnSpc>
                  <a:spcPts val="2100"/>
                </a:lnSpc>
              </a:pPr>
            </a:p>
          </p:txBody>
        </p:sp>
      </p:grpSp>
      <p:grpSp>
        <p:nvGrpSpPr>
          <p:cNvPr name="Group 30" id="30"/>
          <p:cNvGrpSpPr/>
          <p:nvPr/>
        </p:nvGrpSpPr>
        <p:grpSpPr>
          <a:xfrm rot="0">
            <a:off x="1865578" y="8401297"/>
            <a:ext cx="613216" cy="613216"/>
            <a:chOff x="0" y="0"/>
            <a:chExt cx="812800" cy="812800"/>
          </a:xfrm>
        </p:grpSpPr>
        <p:sp>
          <p:nvSpPr>
            <p:cNvPr name="Freeform 31" id="31"/>
            <p:cNvSpPr/>
            <p:nvPr/>
          </p:nvSpPr>
          <p:spPr>
            <a:xfrm flipH="false" flipV="false" rot="0">
              <a:off x="0" y="0"/>
              <a:ext cx="812800" cy="812800"/>
            </a:xfrm>
            <a:custGeom>
              <a:avLst/>
              <a:gdLst/>
              <a:ahLst/>
              <a:cxnLst/>
              <a:rect r="r" b="b" t="t" l="l"/>
              <a:pathLst>
                <a:path h="812800" w="812800">
                  <a:moveTo>
                    <a:pt x="406400" y="0"/>
                  </a:moveTo>
                  <a:cubicBezTo>
                    <a:pt x="181951" y="0"/>
                    <a:pt x="0" y="181951"/>
                    <a:pt x="0" y="406400"/>
                  </a:cubicBezTo>
                  <a:cubicBezTo>
                    <a:pt x="0" y="630849"/>
                    <a:pt x="181951" y="812800"/>
                    <a:pt x="406400" y="812800"/>
                  </a:cubicBezTo>
                  <a:cubicBezTo>
                    <a:pt x="630849" y="812800"/>
                    <a:pt x="812800" y="630849"/>
                    <a:pt x="812800" y="406400"/>
                  </a:cubicBezTo>
                  <a:cubicBezTo>
                    <a:pt x="812800" y="181951"/>
                    <a:pt x="630849" y="0"/>
                    <a:pt x="406400" y="0"/>
                  </a:cubicBezTo>
                  <a:close/>
                </a:path>
              </a:pathLst>
            </a:custGeom>
            <a:solidFill>
              <a:srgbClr val="AA8ED6"/>
            </a:solidFill>
          </p:spPr>
        </p:sp>
        <p:sp>
          <p:nvSpPr>
            <p:cNvPr name="TextBox 32" id="32"/>
            <p:cNvSpPr txBox="true"/>
            <p:nvPr/>
          </p:nvSpPr>
          <p:spPr>
            <a:xfrm>
              <a:off x="76200" y="76200"/>
              <a:ext cx="660400" cy="660400"/>
            </a:xfrm>
            <a:prstGeom prst="rect">
              <a:avLst/>
            </a:prstGeom>
          </p:spPr>
          <p:txBody>
            <a:bodyPr anchor="ctr" rtlCol="false" tIns="50800" lIns="50800" bIns="50800" rIns="50800"/>
            <a:lstStyle/>
            <a:p>
              <a:pPr algn="ctr">
                <a:lnSpc>
                  <a:spcPts val="2100"/>
                </a:lnSpc>
              </a:pPr>
            </a:p>
          </p:txBody>
        </p:sp>
      </p:grpSp>
      <p:sp>
        <p:nvSpPr>
          <p:cNvPr name="AutoShape 33" id="33"/>
          <p:cNvSpPr/>
          <p:nvPr/>
        </p:nvSpPr>
        <p:spPr>
          <a:xfrm flipH="true">
            <a:off x="4431855" y="8884050"/>
            <a:ext cx="520188" cy="326988"/>
          </a:xfrm>
          <a:prstGeom prst="line">
            <a:avLst/>
          </a:prstGeom>
          <a:ln cap="flat" w="38100">
            <a:solidFill>
              <a:srgbClr val="000000"/>
            </a:solidFill>
            <a:prstDash val="solid"/>
            <a:headEnd type="none" len="sm" w="sm"/>
            <a:tailEnd type="arrow" len="sm" w="med"/>
          </a:ln>
        </p:spPr>
      </p:sp>
      <p:sp>
        <p:nvSpPr>
          <p:cNvPr name="AutoShape 34" id="34"/>
          <p:cNvSpPr/>
          <p:nvPr/>
        </p:nvSpPr>
        <p:spPr>
          <a:xfrm>
            <a:off x="5829137" y="8826908"/>
            <a:ext cx="605500" cy="384129"/>
          </a:xfrm>
          <a:prstGeom prst="line">
            <a:avLst/>
          </a:prstGeom>
          <a:ln cap="flat" w="38100">
            <a:solidFill>
              <a:srgbClr val="000000"/>
            </a:solidFill>
            <a:prstDash val="solid"/>
            <a:headEnd type="none" len="sm" w="sm"/>
            <a:tailEnd type="arrow" len="sm" w="med"/>
          </a:ln>
        </p:spPr>
      </p:sp>
      <p:grpSp>
        <p:nvGrpSpPr>
          <p:cNvPr name="Group 35" id="35"/>
          <p:cNvGrpSpPr/>
          <p:nvPr/>
        </p:nvGrpSpPr>
        <p:grpSpPr>
          <a:xfrm rot="0">
            <a:off x="6614162" y="8917670"/>
            <a:ext cx="293367" cy="293367"/>
            <a:chOff x="0" y="0"/>
            <a:chExt cx="812800" cy="812800"/>
          </a:xfrm>
        </p:grpSpPr>
        <p:sp>
          <p:nvSpPr>
            <p:cNvPr name="Freeform 36" id="36"/>
            <p:cNvSpPr/>
            <p:nvPr/>
          </p:nvSpPr>
          <p:spPr>
            <a:xfrm flipH="false" flipV="false" rot="0">
              <a:off x="0" y="0"/>
              <a:ext cx="812800" cy="812800"/>
            </a:xfrm>
            <a:custGeom>
              <a:avLst/>
              <a:gdLst/>
              <a:ahLst/>
              <a:cxnLst/>
              <a:rect r="r" b="b" t="t" l="l"/>
              <a:pathLst>
                <a:path h="812800" w="812800">
                  <a:moveTo>
                    <a:pt x="406400" y="812800"/>
                  </a:moveTo>
                  <a:lnTo>
                    <a:pt x="0" y="406400"/>
                  </a:lnTo>
                  <a:lnTo>
                    <a:pt x="203200" y="406400"/>
                  </a:lnTo>
                  <a:lnTo>
                    <a:pt x="203200" y="0"/>
                  </a:lnTo>
                  <a:lnTo>
                    <a:pt x="609600" y="0"/>
                  </a:lnTo>
                  <a:lnTo>
                    <a:pt x="609600" y="406400"/>
                  </a:lnTo>
                  <a:lnTo>
                    <a:pt x="812800" y="406400"/>
                  </a:lnTo>
                  <a:lnTo>
                    <a:pt x="406400" y="812800"/>
                  </a:lnTo>
                  <a:close/>
                </a:path>
              </a:pathLst>
            </a:custGeom>
            <a:solidFill>
              <a:srgbClr val="578F6A"/>
            </a:solidFill>
          </p:spPr>
        </p:sp>
        <p:sp>
          <p:nvSpPr>
            <p:cNvPr name="TextBox 37" id="37"/>
            <p:cNvSpPr txBox="true"/>
            <p:nvPr/>
          </p:nvSpPr>
          <p:spPr>
            <a:xfrm>
              <a:off x="203200" y="0"/>
              <a:ext cx="406400" cy="711200"/>
            </a:xfrm>
            <a:prstGeom prst="rect">
              <a:avLst/>
            </a:prstGeom>
          </p:spPr>
          <p:txBody>
            <a:bodyPr anchor="ctr" rtlCol="false" tIns="50800" lIns="50800" bIns="50800" rIns="50800"/>
            <a:lstStyle/>
            <a:p>
              <a:pPr algn="ctr">
                <a:lnSpc>
                  <a:spcPts val="2100"/>
                </a:lnSpc>
              </a:pPr>
            </a:p>
          </p:txBody>
        </p:sp>
      </p:grpSp>
      <p:grpSp>
        <p:nvGrpSpPr>
          <p:cNvPr name="Group 38" id="38"/>
          <p:cNvGrpSpPr/>
          <p:nvPr/>
        </p:nvGrpSpPr>
        <p:grpSpPr>
          <a:xfrm rot="0">
            <a:off x="3941852" y="8917670"/>
            <a:ext cx="308416" cy="308416"/>
            <a:chOff x="0" y="0"/>
            <a:chExt cx="812800" cy="812800"/>
          </a:xfrm>
        </p:grpSpPr>
        <p:sp>
          <p:nvSpPr>
            <p:cNvPr name="Freeform 39" id="39"/>
            <p:cNvSpPr/>
            <p:nvPr/>
          </p:nvSpPr>
          <p:spPr>
            <a:xfrm flipH="false" flipV="false" rot="0">
              <a:off x="0" y="0"/>
              <a:ext cx="812800" cy="812800"/>
            </a:xfrm>
            <a:custGeom>
              <a:avLst/>
              <a:gdLst/>
              <a:ahLst/>
              <a:cxnLst/>
              <a:rect r="r" b="b" t="t" l="l"/>
              <a:pathLst>
                <a:path h="812800" w="812800">
                  <a:moveTo>
                    <a:pt x="406400" y="0"/>
                  </a:moveTo>
                  <a:lnTo>
                    <a:pt x="0" y="406400"/>
                  </a:lnTo>
                  <a:lnTo>
                    <a:pt x="203200" y="406400"/>
                  </a:lnTo>
                  <a:lnTo>
                    <a:pt x="203200" y="812800"/>
                  </a:lnTo>
                  <a:lnTo>
                    <a:pt x="609600" y="812800"/>
                  </a:lnTo>
                  <a:lnTo>
                    <a:pt x="609600" y="406400"/>
                  </a:lnTo>
                  <a:lnTo>
                    <a:pt x="812800" y="406400"/>
                  </a:lnTo>
                  <a:lnTo>
                    <a:pt x="406400" y="0"/>
                  </a:lnTo>
                  <a:close/>
                </a:path>
              </a:pathLst>
            </a:custGeom>
            <a:solidFill>
              <a:srgbClr val="578F6A"/>
            </a:solidFill>
          </p:spPr>
        </p:sp>
        <p:sp>
          <p:nvSpPr>
            <p:cNvPr name="TextBox 40" id="40"/>
            <p:cNvSpPr txBox="true"/>
            <p:nvPr/>
          </p:nvSpPr>
          <p:spPr>
            <a:xfrm>
              <a:off x="203200" y="101600"/>
              <a:ext cx="406400" cy="711200"/>
            </a:xfrm>
            <a:prstGeom prst="rect">
              <a:avLst/>
            </a:prstGeom>
          </p:spPr>
          <p:txBody>
            <a:bodyPr anchor="ctr" rtlCol="false" tIns="50800" lIns="50800" bIns="50800" rIns="50800"/>
            <a:lstStyle/>
            <a:p>
              <a:pPr algn="ctr">
                <a:lnSpc>
                  <a:spcPts val="2100"/>
                </a:lnSpc>
              </a:pPr>
            </a:p>
          </p:txBody>
        </p:sp>
      </p:grpSp>
      <p:sp>
        <p:nvSpPr>
          <p:cNvPr name="Freeform 41" id="41"/>
          <p:cNvSpPr/>
          <p:nvPr/>
        </p:nvSpPr>
        <p:spPr>
          <a:xfrm flipH="false" flipV="false" rot="-69182">
            <a:off x="269201" y="10139765"/>
            <a:ext cx="258230" cy="258230"/>
          </a:xfrm>
          <a:custGeom>
            <a:avLst/>
            <a:gdLst/>
            <a:ahLst/>
            <a:cxnLst/>
            <a:rect r="r" b="b" t="t" l="l"/>
            <a:pathLst>
              <a:path h="258230" w="258230">
                <a:moveTo>
                  <a:pt x="0" y="0"/>
                </a:moveTo>
                <a:lnTo>
                  <a:pt x="258231" y="0"/>
                </a:lnTo>
                <a:lnTo>
                  <a:pt x="258231" y="258230"/>
                </a:lnTo>
                <a:lnTo>
                  <a:pt x="0" y="258230"/>
                </a:lnTo>
                <a:lnTo>
                  <a:pt x="0" y="0"/>
                </a:lnTo>
                <a:close/>
              </a:path>
            </a:pathLst>
          </a:custGeom>
          <a:blipFill>
            <a:blip r:embed="rId9"/>
            <a:stretch>
              <a:fillRect l="0" t="0" r="0" b="0"/>
            </a:stretch>
          </a:blipFill>
        </p:spPr>
      </p:sp>
      <p:sp>
        <p:nvSpPr>
          <p:cNvPr name="TextBox 42" id="42"/>
          <p:cNvSpPr txBox="true"/>
          <p:nvPr/>
        </p:nvSpPr>
        <p:spPr>
          <a:xfrm rot="0">
            <a:off x="4625724" y="10239343"/>
            <a:ext cx="2435377" cy="161224"/>
          </a:xfrm>
          <a:prstGeom prst="rect">
            <a:avLst/>
          </a:prstGeom>
        </p:spPr>
        <p:txBody>
          <a:bodyPr anchor="t" rtlCol="false" tIns="0" lIns="0" bIns="0" rIns="0">
            <a:spAutoFit/>
          </a:bodyPr>
          <a:lstStyle/>
          <a:p>
            <a:pPr algn="l">
              <a:lnSpc>
                <a:spcPts val="1382"/>
              </a:lnSpc>
            </a:pPr>
            <a:r>
              <a:rPr lang="en-US" sz="987" spc="6">
                <a:solidFill>
                  <a:srgbClr val="149008"/>
                </a:solidFill>
                <a:latin typeface="Loubag"/>
                <a:ea typeface="Loubag"/>
                <a:cs typeface="Loubag"/>
                <a:sym typeface="Loubag"/>
              </a:rPr>
              <a:t>Autora: Belén Dávila Arias</a:t>
            </a:r>
          </a:p>
        </p:txBody>
      </p:sp>
      <p:sp>
        <p:nvSpPr>
          <p:cNvPr name="Freeform 43" id="43"/>
          <p:cNvSpPr/>
          <p:nvPr/>
        </p:nvSpPr>
        <p:spPr>
          <a:xfrm flipH="false" flipV="false" rot="0">
            <a:off x="6490392" y="10277443"/>
            <a:ext cx="790046" cy="287289"/>
          </a:xfrm>
          <a:custGeom>
            <a:avLst/>
            <a:gdLst/>
            <a:ahLst/>
            <a:cxnLst/>
            <a:rect r="r" b="b" t="t" l="l"/>
            <a:pathLst>
              <a:path h="287289" w="790046">
                <a:moveTo>
                  <a:pt x="0" y="0"/>
                </a:moveTo>
                <a:lnTo>
                  <a:pt x="790046" y="0"/>
                </a:lnTo>
                <a:lnTo>
                  <a:pt x="790046" y="287290"/>
                </a:lnTo>
                <a:lnTo>
                  <a:pt x="0" y="287290"/>
                </a:lnTo>
                <a:lnTo>
                  <a:pt x="0" y="0"/>
                </a:lnTo>
                <a:close/>
              </a:path>
            </a:pathLst>
          </a:custGeom>
          <a:blipFill>
            <a:blip r:embed="rId10"/>
            <a:stretch>
              <a:fillRect l="0" t="0" r="0" b="0"/>
            </a:stretch>
          </a:blipFill>
        </p:spPr>
      </p:sp>
      <p:sp>
        <p:nvSpPr>
          <p:cNvPr name="Freeform 44" id="44"/>
          <p:cNvSpPr/>
          <p:nvPr/>
        </p:nvSpPr>
        <p:spPr>
          <a:xfrm flipH="false" flipV="false" rot="0">
            <a:off x="5024594" y="3540461"/>
            <a:ext cx="1135262" cy="556278"/>
          </a:xfrm>
          <a:custGeom>
            <a:avLst/>
            <a:gdLst/>
            <a:ahLst/>
            <a:cxnLst/>
            <a:rect r="r" b="b" t="t" l="l"/>
            <a:pathLst>
              <a:path h="556278" w="1135262">
                <a:moveTo>
                  <a:pt x="0" y="0"/>
                </a:moveTo>
                <a:lnTo>
                  <a:pt x="1135262" y="0"/>
                </a:lnTo>
                <a:lnTo>
                  <a:pt x="1135262" y="556279"/>
                </a:lnTo>
                <a:lnTo>
                  <a:pt x="0" y="556279"/>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5" id="45"/>
          <p:cNvSpPr/>
          <p:nvPr/>
        </p:nvSpPr>
        <p:spPr>
          <a:xfrm flipH="false" flipV="false" rot="0">
            <a:off x="4205342" y="3996307"/>
            <a:ext cx="1291098" cy="632638"/>
          </a:xfrm>
          <a:custGeom>
            <a:avLst/>
            <a:gdLst/>
            <a:ahLst/>
            <a:cxnLst/>
            <a:rect r="r" b="b" t="t" l="l"/>
            <a:pathLst>
              <a:path h="632638" w="1291098">
                <a:moveTo>
                  <a:pt x="0" y="0"/>
                </a:moveTo>
                <a:lnTo>
                  <a:pt x="1291097" y="0"/>
                </a:lnTo>
                <a:lnTo>
                  <a:pt x="1291097" y="632638"/>
                </a:lnTo>
                <a:lnTo>
                  <a:pt x="0" y="632638"/>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6" id="46"/>
          <p:cNvSpPr/>
          <p:nvPr/>
        </p:nvSpPr>
        <p:spPr>
          <a:xfrm flipH="false" flipV="false" rot="0">
            <a:off x="5659424" y="4046723"/>
            <a:ext cx="1144576" cy="560842"/>
          </a:xfrm>
          <a:custGeom>
            <a:avLst/>
            <a:gdLst/>
            <a:ahLst/>
            <a:cxnLst/>
            <a:rect r="r" b="b" t="t" l="l"/>
            <a:pathLst>
              <a:path h="560842" w="1144576">
                <a:moveTo>
                  <a:pt x="0" y="0"/>
                </a:moveTo>
                <a:lnTo>
                  <a:pt x="1144576" y="0"/>
                </a:lnTo>
                <a:lnTo>
                  <a:pt x="1144576" y="560842"/>
                </a:lnTo>
                <a:lnTo>
                  <a:pt x="0" y="560842"/>
                </a:lnTo>
                <a:lnTo>
                  <a:pt x="0" y="0"/>
                </a:lnTo>
                <a:close/>
              </a:path>
            </a:pathLst>
          </a:custGeom>
          <a:blipFill>
            <a:blip r:embed="rId11">
              <a:extLst>
                <a:ext uri="{96DAC541-7B7A-43D3-8B79-37D633B846F1}">
                  <asvg:svgBlip xmlns:asvg="http://schemas.microsoft.com/office/drawing/2016/SVG/main" r:embed="rId12"/>
                </a:ext>
              </a:extLst>
            </a:blip>
            <a:stretch>
              <a:fillRect l="0" t="0" r="0" b="0"/>
            </a:stretch>
          </a:blipFill>
        </p:spPr>
      </p:sp>
      <p:sp>
        <p:nvSpPr>
          <p:cNvPr name="Freeform 47" id="47"/>
          <p:cNvSpPr/>
          <p:nvPr/>
        </p:nvSpPr>
        <p:spPr>
          <a:xfrm flipH="false" flipV="false" rot="8967563">
            <a:off x="1096657" y="3681973"/>
            <a:ext cx="82960" cy="258242"/>
          </a:xfrm>
          <a:custGeom>
            <a:avLst/>
            <a:gdLst/>
            <a:ahLst/>
            <a:cxnLst/>
            <a:rect r="r" b="b" t="t" l="l"/>
            <a:pathLst>
              <a:path h="258242" w="82960">
                <a:moveTo>
                  <a:pt x="0" y="0"/>
                </a:moveTo>
                <a:lnTo>
                  <a:pt x="82960" y="0"/>
                </a:lnTo>
                <a:lnTo>
                  <a:pt x="82960" y="258242"/>
                </a:lnTo>
                <a:lnTo>
                  <a:pt x="0" y="258242"/>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
        <p:nvSpPr>
          <p:cNvPr name="TextBox 48" id="48"/>
          <p:cNvSpPr txBox="true"/>
          <p:nvPr/>
        </p:nvSpPr>
        <p:spPr>
          <a:xfrm rot="0">
            <a:off x="1343242" y="2879429"/>
            <a:ext cx="5574549" cy="533400"/>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Pienso si es un problema de </a:t>
            </a:r>
            <a:r>
              <a:rPr lang="en-US" sz="1750" spc="-35" u="sng">
                <a:solidFill>
                  <a:srgbClr val="004AAD"/>
                </a:solidFill>
                <a:latin typeface="Bitter"/>
                <a:ea typeface="Bitter"/>
                <a:cs typeface="Bitter"/>
                <a:sym typeface="Bitter"/>
              </a:rPr>
              <a:t>juntar</a:t>
            </a:r>
            <a:r>
              <a:rPr lang="en-US" sz="1750" spc="-35">
                <a:solidFill>
                  <a:srgbClr val="000000"/>
                </a:solidFill>
                <a:latin typeface="Bitter"/>
                <a:ea typeface="Bitter"/>
                <a:cs typeface="Bitter"/>
                <a:sym typeface="Bitter"/>
              </a:rPr>
              <a:t>, </a:t>
            </a:r>
            <a:r>
              <a:rPr lang="en-US" sz="1750" spc="-35" u="sng">
                <a:solidFill>
                  <a:srgbClr val="F8B58B"/>
                </a:solidFill>
                <a:latin typeface="Bitter"/>
                <a:ea typeface="Bitter"/>
                <a:cs typeface="Bitter"/>
                <a:sym typeface="Bitter"/>
              </a:rPr>
              <a:t>comparar </a:t>
            </a:r>
            <a:r>
              <a:rPr lang="en-US" sz="1750" spc="-35" u="sng">
                <a:solidFill>
                  <a:srgbClr val="000000"/>
                </a:solidFill>
                <a:latin typeface="Bitter"/>
                <a:ea typeface="Bitter"/>
                <a:cs typeface="Bitter"/>
                <a:sym typeface="Bitter"/>
              </a:rPr>
              <a:t>cantidades</a:t>
            </a:r>
            <a:r>
              <a:rPr lang="en-US" sz="1750" spc="-35">
                <a:solidFill>
                  <a:srgbClr val="000000"/>
                </a:solidFill>
                <a:latin typeface="Bitter"/>
                <a:ea typeface="Bitter"/>
                <a:cs typeface="Bitter"/>
                <a:sym typeface="Bitter"/>
              </a:rPr>
              <a:t>   o    </a:t>
            </a:r>
            <a:r>
              <a:rPr lang="en-US" sz="1750" spc="-35" u="sng">
                <a:solidFill>
                  <a:srgbClr val="000000"/>
                </a:solidFill>
                <a:latin typeface="Bitter"/>
                <a:ea typeface="Bitter"/>
                <a:cs typeface="Bitter"/>
                <a:sym typeface="Bitter"/>
              </a:rPr>
              <a:t> juntar varias </a:t>
            </a:r>
            <a:r>
              <a:rPr lang="en-US" sz="1750" spc="-35" u="sng">
                <a:solidFill>
                  <a:srgbClr val="AA8ED6"/>
                </a:solidFill>
                <a:latin typeface="Bitter"/>
                <a:ea typeface="Bitter"/>
                <a:cs typeface="Bitter"/>
                <a:sym typeface="Bitter"/>
              </a:rPr>
              <a:t>cantidades iguales</a:t>
            </a:r>
          </a:p>
        </p:txBody>
      </p:sp>
      <p:sp>
        <p:nvSpPr>
          <p:cNvPr name="TextBox 49" id="49"/>
          <p:cNvSpPr txBox="true"/>
          <p:nvPr/>
        </p:nvSpPr>
        <p:spPr>
          <a:xfrm rot="0">
            <a:off x="833383" y="2898479"/>
            <a:ext cx="381541" cy="538782"/>
          </a:xfrm>
          <a:prstGeom prst="rect">
            <a:avLst/>
          </a:prstGeom>
        </p:spPr>
        <p:txBody>
          <a:bodyPr anchor="t" rtlCol="false" tIns="0" lIns="0" bIns="0" rIns="0">
            <a:spAutoFit/>
          </a:bodyPr>
          <a:lstStyle/>
          <a:p>
            <a:pPr algn="ctr">
              <a:lnSpc>
                <a:spcPts val="4219"/>
              </a:lnSpc>
            </a:pPr>
            <a:r>
              <a:rPr lang="en-US" sz="3701">
                <a:solidFill>
                  <a:srgbClr val="272727"/>
                </a:solidFill>
                <a:latin typeface="Lilita One"/>
                <a:ea typeface="Lilita One"/>
                <a:cs typeface="Lilita One"/>
                <a:sym typeface="Lilita One"/>
              </a:rPr>
              <a:t>1</a:t>
            </a:r>
          </a:p>
        </p:txBody>
      </p:sp>
      <p:sp>
        <p:nvSpPr>
          <p:cNvPr name="TextBox 50" id="50"/>
          <p:cNvSpPr txBox="true"/>
          <p:nvPr/>
        </p:nvSpPr>
        <p:spPr>
          <a:xfrm rot="0">
            <a:off x="802678" y="535210"/>
            <a:ext cx="6278346" cy="654257"/>
          </a:xfrm>
          <a:prstGeom prst="rect">
            <a:avLst/>
          </a:prstGeom>
        </p:spPr>
        <p:txBody>
          <a:bodyPr anchor="t" rtlCol="false" tIns="0" lIns="0" bIns="0" rIns="0">
            <a:spAutoFit/>
          </a:bodyPr>
          <a:lstStyle/>
          <a:p>
            <a:pPr algn="ctr">
              <a:lnSpc>
                <a:spcPts val="5092"/>
              </a:lnSpc>
            </a:pPr>
            <a:r>
              <a:rPr lang="en-US" sz="4467">
                <a:solidFill>
                  <a:srgbClr val="F6F6E9"/>
                </a:solidFill>
                <a:latin typeface="Lilita One"/>
                <a:ea typeface="Lilita One"/>
                <a:cs typeface="Lilita One"/>
                <a:sym typeface="Lilita One"/>
              </a:rPr>
              <a:t>PASOS PROBLEMAS ABN</a:t>
            </a:r>
          </a:p>
        </p:txBody>
      </p:sp>
      <p:sp>
        <p:nvSpPr>
          <p:cNvPr name="TextBox 51" id="51"/>
          <p:cNvSpPr txBox="true"/>
          <p:nvPr/>
        </p:nvSpPr>
        <p:spPr>
          <a:xfrm rot="0">
            <a:off x="833383" y="4881900"/>
            <a:ext cx="381541" cy="538782"/>
          </a:xfrm>
          <a:prstGeom prst="rect">
            <a:avLst/>
          </a:prstGeom>
        </p:spPr>
        <p:txBody>
          <a:bodyPr anchor="t" rtlCol="false" tIns="0" lIns="0" bIns="0" rIns="0">
            <a:spAutoFit/>
          </a:bodyPr>
          <a:lstStyle/>
          <a:p>
            <a:pPr algn="ctr">
              <a:lnSpc>
                <a:spcPts val="4219"/>
              </a:lnSpc>
            </a:pPr>
            <a:r>
              <a:rPr lang="en-US" sz="3701">
                <a:solidFill>
                  <a:srgbClr val="272727"/>
                </a:solidFill>
                <a:latin typeface="Lilita One"/>
                <a:ea typeface="Lilita One"/>
                <a:cs typeface="Lilita One"/>
                <a:sym typeface="Lilita One"/>
              </a:rPr>
              <a:t>2</a:t>
            </a:r>
          </a:p>
        </p:txBody>
      </p:sp>
      <p:sp>
        <p:nvSpPr>
          <p:cNvPr name="TextBox 52" id="52"/>
          <p:cNvSpPr txBox="true"/>
          <p:nvPr/>
        </p:nvSpPr>
        <p:spPr>
          <a:xfrm rot="0">
            <a:off x="1385285" y="5035873"/>
            <a:ext cx="3390692"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Pienso qué tipo de problema es</a:t>
            </a:r>
          </a:p>
        </p:txBody>
      </p:sp>
      <p:sp>
        <p:nvSpPr>
          <p:cNvPr name="TextBox 53" id="53"/>
          <p:cNvSpPr txBox="true"/>
          <p:nvPr/>
        </p:nvSpPr>
        <p:spPr>
          <a:xfrm rot="0">
            <a:off x="4042497" y="5690558"/>
            <a:ext cx="1462134"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¿es de juntar? </a:t>
            </a:r>
          </a:p>
        </p:txBody>
      </p:sp>
      <p:sp>
        <p:nvSpPr>
          <p:cNvPr name="TextBox 54" id="54"/>
          <p:cNvSpPr txBox="true"/>
          <p:nvPr/>
        </p:nvSpPr>
        <p:spPr>
          <a:xfrm rot="0">
            <a:off x="833383" y="1569085"/>
            <a:ext cx="3071086" cy="228600"/>
          </a:xfrm>
          <a:prstGeom prst="rect">
            <a:avLst/>
          </a:prstGeom>
        </p:spPr>
        <p:txBody>
          <a:bodyPr anchor="t" rtlCol="false" tIns="0" lIns="0" bIns="0" rIns="0">
            <a:spAutoFit/>
          </a:bodyPr>
          <a:lstStyle/>
          <a:p>
            <a:pPr algn="l">
              <a:lnSpc>
                <a:spcPts val="1740"/>
              </a:lnSpc>
            </a:pPr>
            <a:r>
              <a:rPr lang="en-US" sz="1450" spc="-29">
                <a:solidFill>
                  <a:srgbClr val="000000"/>
                </a:solidFill>
                <a:latin typeface="Bitter"/>
                <a:ea typeface="Bitter"/>
                <a:cs typeface="Bitter"/>
                <a:sym typeface="Bitter"/>
              </a:rPr>
              <a:t>Rodea la opción correcta</a:t>
            </a:r>
          </a:p>
        </p:txBody>
      </p:sp>
      <p:sp>
        <p:nvSpPr>
          <p:cNvPr name="TextBox 55" id="55"/>
          <p:cNvSpPr txBox="true"/>
          <p:nvPr/>
        </p:nvSpPr>
        <p:spPr>
          <a:xfrm rot="0">
            <a:off x="2189956" y="6899929"/>
            <a:ext cx="5370044"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¿cambia la cantidad que tengo?</a:t>
            </a:r>
          </a:p>
        </p:txBody>
      </p:sp>
      <p:sp>
        <p:nvSpPr>
          <p:cNvPr name="TextBox 56" id="56"/>
          <p:cNvSpPr txBox="true"/>
          <p:nvPr/>
        </p:nvSpPr>
        <p:spPr>
          <a:xfrm rot="0">
            <a:off x="555886" y="7827212"/>
            <a:ext cx="1609574" cy="228600"/>
          </a:xfrm>
          <a:prstGeom prst="rect">
            <a:avLst/>
          </a:prstGeom>
        </p:spPr>
        <p:txBody>
          <a:bodyPr anchor="t" rtlCol="false" tIns="0" lIns="0" bIns="0" rIns="0">
            <a:spAutoFit/>
          </a:bodyPr>
          <a:lstStyle/>
          <a:p>
            <a:pPr algn="l">
              <a:lnSpc>
                <a:spcPts val="1860"/>
              </a:lnSpc>
            </a:pPr>
            <a:r>
              <a:rPr lang="en-US" sz="1550" spc="-31">
                <a:solidFill>
                  <a:srgbClr val="000000"/>
                </a:solidFill>
                <a:latin typeface="Bitter"/>
                <a:ea typeface="Bitter"/>
                <a:cs typeface="Bitter"/>
                <a:sym typeface="Bitter"/>
              </a:rPr>
              <a:t>COMBINACION</a:t>
            </a:r>
          </a:p>
        </p:txBody>
      </p:sp>
      <p:sp>
        <p:nvSpPr>
          <p:cNvPr name="TextBox 57" id="57"/>
          <p:cNvSpPr txBox="true"/>
          <p:nvPr/>
        </p:nvSpPr>
        <p:spPr>
          <a:xfrm rot="0">
            <a:off x="5685606" y="7827212"/>
            <a:ext cx="1609574"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CAMBIO</a:t>
            </a:r>
          </a:p>
        </p:txBody>
      </p:sp>
      <p:sp>
        <p:nvSpPr>
          <p:cNvPr name="TextBox 58" id="58"/>
          <p:cNvSpPr txBox="true"/>
          <p:nvPr/>
        </p:nvSpPr>
        <p:spPr>
          <a:xfrm rot="0">
            <a:off x="473073" y="9314431"/>
            <a:ext cx="3039582" cy="228600"/>
          </a:xfrm>
          <a:prstGeom prst="rect">
            <a:avLst/>
          </a:prstGeom>
        </p:spPr>
        <p:txBody>
          <a:bodyPr anchor="t" rtlCol="false" tIns="0" lIns="0" bIns="0" rIns="0">
            <a:spAutoFit/>
          </a:bodyPr>
          <a:lstStyle/>
          <a:p>
            <a:pPr algn="l">
              <a:lnSpc>
                <a:spcPts val="1740"/>
              </a:lnSpc>
            </a:pPr>
            <a:r>
              <a:rPr lang="en-US" sz="1450" spc="-29">
                <a:solidFill>
                  <a:srgbClr val="000000"/>
                </a:solidFill>
                <a:latin typeface="Bitter"/>
                <a:ea typeface="Bitter"/>
                <a:cs typeface="Bitter"/>
                <a:sym typeface="Bitter"/>
              </a:rPr>
              <a:t>parte 1 (P1)+parte 2 (P2)= todo</a:t>
            </a:r>
          </a:p>
        </p:txBody>
      </p:sp>
      <p:sp>
        <p:nvSpPr>
          <p:cNvPr name="TextBox 59" id="59"/>
          <p:cNvSpPr txBox="true"/>
          <p:nvPr/>
        </p:nvSpPr>
        <p:spPr>
          <a:xfrm rot="0">
            <a:off x="2145985" y="7802599"/>
            <a:ext cx="287567"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no</a:t>
            </a:r>
          </a:p>
        </p:txBody>
      </p:sp>
      <p:sp>
        <p:nvSpPr>
          <p:cNvPr name="TextBox 60" id="60"/>
          <p:cNvSpPr txBox="true"/>
          <p:nvPr/>
        </p:nvSpPr>
        <p:spPr>
          <a:xfrm rot="0">
            <a:off x="5217064" y="7827212"/>
            <a:ext cx="287567"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sí</a:t>
            </a:r>
          </a:p>
        </p:txBody>
      </p:sp>
      <p:sp>
        <p:nvSpPr>
          <p:cNvPr name="TextBox 61" id="61"/>
          <p:cNvSpPr txBox="true"/>
          <p:nvPr/>
        </p:nvSpPr>
        <p:spPr>
          <a:xfrm rot="0">
            <a:off x="1414421" y="8578199"/>
            <a:ext cx="287567"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P1</a:t>
            </a:r>
          </a:p>
        </p:txBody>
      </p:sp>
      <p:sp>
        <p:nvSpPr>
          <p:cNvPr name="TextBox 62" id="62"/>
          <p:cNvSpPr txBox="true"/>
          <p:nvPr/>
        </p:nvSpPr>
        <p:spPr>
          <a:xfrm rot="0">
            <a:off x="2057055" y="8578199"/>
            <a:ext cx="421738"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P2</a:t>
            </a:r>
          </a:p>
        </p:txBody>
      </p:sp>
      <p:sp>
        <p:nvSpPr>
          <p:cNvPr name="TextBox 63" id="63"/>
          <p:cNvSpPr txBox="true"/>
          <p:nvPr/>
        </p:nvSpPr>
        <p:spPr>
          <a:xfrm rot="0">
            <a:off x="3867794" y="9703737"/>
            <a:ext cx="1462134"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CI+C=CF</a:t>
            </a:r>
          </a:p>
        </p:txBody>
      </p:sp>
      <p:sp>
        <p:nvSpPr>
          <p:cNvPr name="TextBox 64" id="64"/>
          <p:cNvSpPr txBox="true"/>
          <p:nvPr/>
        </p:nvSpPr>
        <p:spPr>
          <a:xfrm rot="0">
            <a:off x="5974049" y="9703737"/>
            <a:ext cx="1462134"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CI-C=CF</a:t>
            </a:r>
          </a:p>
        </p:txBody>
      </p:sp>
      <p:sp>
        <p:nvSpPr>
          <p:cNvPr name="TextBox 65" id="65"/>
          <p:cNvSpPr txBox="true"/>
          <p:nvPr/>
        </p:nvSpPr>
        <p:spPr>
          <a:xfrm rot="0">
            <a:off x="647459" y="10239343"/>
            <a:ext cx="2109058" cy="284281"/>
          </a:xfrm>
          <a:prstGeom prst="rect">
            <a:avLst/>
          </a:prstGeom>
        </p:spPr>
        <p:txBody>
          <a:bodyPr anchor="t" rtlCol="false" tIns="0" lIns="0" bIns="0" rIns="0">
            <a:spAutoFit/>
          </a:bodyPr>
          <a:lstStyle/>
          <a:p>
            <a:pPr algn="l">
              <a:lnSpc>
                <a:spcPts val="1197"/>
              </a:lnSpc>
            </a:pPr>
            <a:r>
              <a:rPr lang="en-US" sz="855" spc="5">
                <a:solidFill>
                  <a:srgbClr val="FF3131"/>
                </a:solidFill>
                <a:latin typeface="Loubag"/>
                <a:ea typeface="Loubag"/>
                <a:cs typeface="Loubag"/>
                <a:sym typeface="Loubag"/>
              </a:rPr>
              <a:t>CEIP IPLACEA    ALCALÁ DE HENARES</a:t>
            </a:r>
          </a:p>
          <a:p>
            <a:pPr algn="l">
              <a:lnSpc>
                <a:spcPts val="1197"/>
              </a:lnSpc>
            </a:pPr>
          </a:p>
        </p:txBody>
      </p:sp>
      <p:sp>
        <p:nvSpPr>
          <p:cNvPr name="TextBox 66" id="66"/>
          <p:cNvSpPr txBox="true"/>
          <p:nvPr/>
        </p:nvSpPr>
        <p:spPr>
          <a:xfrm rot="0">
            <a:off x="3559290" y="9323956"/>
            <a:ext cx="1482717" cy="209550"/>
          </a:xfrm>
          <a:prstGeom prst="rect">
            <a:avLst/>
          </a:prstGeom>
        </p:spPr>
        <p:txBody>
          <a:bodyPr anchor="t" rtlCol="false" tIns="0" lIns="0" bIns="0" rIns="0">
            <a:spAutoFit/>
          </a:bodyPr>
          <a:lstStyle/>
          <a:p>
            <a:pPr algn="l">
              <a:lnSpc>
                <a:spcPts val="1620"/>
              </a:lnSpc>
            </a:pPr>
            <a:r>
              <a:rPr lang="en-US" sz="1350" spc="-27">
                <a:solidFill>
                  <a:srgbClr val="000000"/>
                </a:solidFill>
                <a:latin typeface="Bitter"/>
                <a:ea typeface="Bitter"/>
                <a:cs typeface="Bitter"/>
                <a:sym typeface="Bitter"/>
              </a:rPr>
              <a:t>cantidad final es &gt;</a:t>
            </a:r>
          </a:p>
        </p:txBody>
      </p:sp>
      <p:sp>
        <p:nvSpPr>
          <p:cNvPr name="TextBox 67" id="67"/>
          <p:cNvSpPr txBox="true"/>
          <p:nvPr/>
        </p:nvSpPr>
        <p:spPr>
          <a:xfrm rot="0">
            <a:off x="5688810" y="9314431"/>
            <a:ext cx="1491654" cy="209550"/>
          </a:xfrm>
          <a:prstGeom prst="rect">
            <a:avLst/>
          </a:prstGeom>
        </p:spPr>
        <p:txBody>
          <a:bodyPr anchor="t" rtlCol="false" tIns="0" lIns="0" bIns="0" rIns="0">
            <a:spAutoFit/>
          </a:bodyPr>
          <a:lstStyle/>
          <a:p>
            <a:pPr algn="l">
              <a:lnSpc>
                <a:spcPts val="1620"/>
              </a:lnSpc>
            </a:pPr>
            <a:r>
              <a:rPr lang="en-US" sz="1350" spc="-27">
                <a:solidFill>
                  <a:srgbClr val="000000"/>
                </a:solidFill>
                <a:latin typeface="Bitter"/>
                <a:ea typeface="Bitter"/>
                <a:cs typeface="Bitter"/>
                <a:sym typeface="Bitter"/>
              </a:rPr>
              <a:t>cantidad final es &lt;</a:t>
            </a:r>
          </a:p>
        </p:txBody>
      </p:sp>
      <p:sp>
        <p:nvSpPr>
          <p:cNvPr name="TextBox 68" id="68"/>
          <p:cNvSpPr txBox="true"/>
          <p:nvPr/>
        </p:nvSpPr>
        <p:spPr>
          <a:xfrm rot="0">
            <a:off x="2583357" y="5670404"/>
            <a:ext cx="1076583"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OPCIÓN A</a:t>
            </a:r>
          </a:p>
        </p:txBody>
      </p:sp>
      <p:sp>
        <p:nvSpPr>
          <p:cNvPr name="TextBox 69" id="69"/>
          <p:cNvSpPr txBox="true"/>
          <p:nvPr/>
        </p:nvSpPr>
        <p:spPr>
          <a:xfrm rot="0">
            <a:off x="4850891" y="8240016"/>
            <a:ext cx="1763271" cy="504825"/>
          </a:xfrm>
          <a:prstGeom prst="rect">
            <a:avLst/>
          </a:prstGeom>
        </p:spPr>
        <p:txBody>
          <a:bodyPr anchor="t" rtlCol="false" tIns="0" lIns="0" bIns="0" rIns="0">
            <a:spAutoFit/>
          </a:bodyPr>
          <a:lstStyle/>
          <a:p>
            <a:pPr algn="l">
              <a:lnSpc>
                <a:spcPts val="1380"/>
              </a:lnSpc>
            </a:pPr>
            <a:r>
              <a:rPr lang="en-US" sz="1150" spc="-23">
                <a:solidFill>
                  <a:srgbClr val="000000"/>
                </a:solidFill>
                <a:latin typeface="Bitter"/>
                <a:ea typeface="Bitter"/>
                <a:cs typeface="Bitter"/>
                <a:sym typeface="Bitter"/>
              </a:rPr>
              <a:t>CI (cantidad inicial) </a:t>
            </a:r>
          </a:p>
          <a:p>
            <a:pPr algn="l">
              <a:lnSpc>
                <a:spcPts val="1380"/>
              </a:lnSpc>
            </a:pPr>
            <a:r>
              <a:rPr lang="en-US" sz="1150" spc="-23">
                <a:solidFill>
                  <a:srgbClr val="000000"/>
                </a:solidFill>
                <a:latin typeface="Bitter"/>
                <a:ea typeface="Bitter"/>
                <a:cs typeface="Bitter"/>
                <a:sym typeface="Bitter"/>
              </a:rPr>
              <a:t>C  (cambio de cantidad)</a:t>
            </a:r>
          </a:p>
          <a:p>
            <a:pPr algn="l">
              <a:lnSpc>
                <a:spcPts val="1380"/>
              </a:lnSpc>
            </a:pPr>
            <a:r>
              <a:rPr lang="en-US" sz="1150" spc="-23">
                <a:solidFill>
                  <a:srgbClr val="000000"/>
                </a:solidFill>
                <a:latin typeface="Bitter"/>
                <a:ea typeface="Bitter"/>
                <a:cs typeface="Bitter"/>
                <a:sym typeface="Bitter"/>
              </a:rPr>
              <a:t>CF (cantidad final)</a:t>
            </a:r>
          </a:p>
        </p:txBody>
      </p:sp>
      <p:sp>
        <p:nvSpPr>
          <p:cNvPr name="Freeform 70" id="70"/>
          <p:cNvSpPr/>
          <p:nvPr/>
        </p:nvSpPr>
        <p:spPr>
          <a:xfrm flipH="false" flipV="false" rot="-8899248">
            <a:off x="1791392" y="3667497"/>
            <a:ext cx="82960" cy="258242"/>
          </a:xfrm>
          <a:custGeom>
            <a:avLst/>
            <a:gdLst/>
            <a:ahLst/>
            <a:cxnLst/>
            <a:rect r="r" b="b" t="t" l="l"/>
            <a:pathLst>
              <a:path h="258242" w="82960">
                <a:moveTo>
                  <a:pt x="0" y="0"/>
                </a:moveTo>
                <a:lnTo>
                  <a:pt x="82961" y="0"/>
                </a:lnTo>
                <a:lnTo>
                  <a:pt x="82961" y="258243"/>
                </a:lnTo>
                <a:lnTo>
                  <a:pt x="0" y="258243"/>
                </a:lnTo>
                <a:lnTo>
                  <a:pt x="0" y="0"/>
                </a:lnTo>
                <a:close/>
              </a:path>
            </a:pathLst>
          </a:custGeom>
          <a:blipFill>
            <a:blip r:embed="rId13">
              <a:extLst>
                <a:ext uri="{96DAC541-7B7A-43D3-8B79-37D633B846F1}">
                  <asvg:svgBlip xmlns:asvg="http://schemas.microsoft.com/office/drawing/2016/SVG/main" r:embed="rId14"/>
                </a:ext>
              </a:extLst>
            </a:blip>
            <a:stretch>
              <a:fillRect l="0" t="0" r="0" b="0"/>
            </a:stretch>
          </a:blipFill>
        </p:spPr>
      </p:sp>
    </p:spTree>
  </p:cSld>
  <p:clrMapOvr>
    <a:masterClrMapping/>
  </p:clrMapOvr>
</p:sld>
</file>

<file path=ppt/slides/slide8.xml><?xml version="1.0" encoding="utf-8"?>
<p:sld xmlns:p="http://schemas.openxmlformats.org/presentationml/2006/main" xmlns:a="http://schemas.openxmlformats.org/drawingml/2006/main" xmlns:r="http://schemas.openxmlformats.org/officeDocument/2006/relationships">
  <p:cSld>
    <p:bg>
      <p:bgPr>
        <a:solidFill>
          <a:srgbClr val="CBDDD1"/>
        </a:solidFill>
      </p:bgPr>
    </p:bg>
    <p:spTree>
      <p:nvGrpSpPr>
        <p:cNvPr id="1" name=""/>
        <p:cNvGrpSpPr/>
        <p:nvPr/>
      </p:nvGrpSpPr>
      <p:grpSpPr>
        <a:xfrm>
          <a:off x="0" y="0"/>
          <a:ext cx="0" cy="0"/>
          <a:chOff x="0" y="0"/>
          <a:chExt cx="0" cy="0"/>
        </a:xfrm>
      </p:grpSpPr>
      <p:grpSp>
        <p:nvGrpSpPr>
          <p:cNvPr name="Group 2" id="2"/>
          <p:cNvGrpSpPr/>
          <p:nvPr/>
        </p:nvGrpSpPr>
        <p:grpSpPr>
          <a:xfrm rot="0">
            <a:off x="413698" y="636082"/>
            <a:ext cx="6697149" cy="8823400"/>
            <a:chOff x="0" y="0"/>
            <a:chExt cx="2195919" cy="2893093"/>
          </a:xfrm>
        </p:grpSpPr>
        <p:sp>
          <p:nvSpPr>
            <p:cNvPr name="Freeform 3" id="3"/>
            <p:cNvSpPr/>
            <p:nvPr/>
          </p:nvSpPr>
          <p:spPr>
            <a:xfrm flipH="false" flipV="false" rot="0">
              <a:off x="0" y="0"/>
              <a:ext cx="2195919" cy="2893093"/>
            </a:xfrm>
            <a:custGeom>
              <a:avLst/>
              <a:gdLst/>
              <a:ahLst/>
              <a:cxnLst/>
              <a:rect r="r" b="b" t="t" l="l"/>
              <a:pathLst>
                <a:path h="2893093" w="2195919">
                  <a:moveTo>
                    <a:pt x="1156" y="0"/>
                  </a:moveTo>
                  <a:lnTo>
                    <a:pt x="2194764" y="0"/>
                  </a:lnTo>
                  <a:cubicBezTo>
                    <a:pt x="2195070" y="0"/>
                    <a:pt x="2195364" y="122"/>
                    <a:pt x="2195581" y="339"/>
                  </a:cubicBezTo>
                  <a:cubicBezTo>
                    <a:pt x="2195798" y="555"/>
                    <a:pt x="2195919" y="849"/>
                    <a:pt x="2195919" y="1156"/>
                  </a:cubicBezTo>
                  <a:lnTo>
                    <a:pt x="2195919" y="2891937"/>
                  </a:lnTo>
                  <a:cubicBezTo>
                    <a:pt x="2195919" y="2892244"/>
                    <a:pt x="2195798" y="2892538"/>
                    <a:pt x="2195581" y="2892755"/>
                  </a:cubicBezTo>
                  <a:cubicBezTo>
                    <a:pt x="2195364" y="2892972"/>
                    <a:pt x="2195070" y="2893093"/>
                    <a:pt x="2194764" y="2893093"/>
                  </a:cubicBezTo>
                  <a:lnTo>
                    <a:pt x="1156" y="2893093"/>
                  </a:lnTo>
                  <a:cubicBezTo>
                    <a:pt x="849" y="2893093"/>
                    <a:pt x="555" y="2892972"/>
                    <a:pt x="339" y="2892755"/>
                  </a:cubicBezTo>
                  <a:cubicBezTo>
                    <a:pt x="122" y="2892538"/>
                    <a:pt x="0" y="2892244"/>
                    <a:pt x="0" y="2891937"/>
                  </a:cubicBezTo>
                  <a:lnTo>
                    <a:pt x="0" y="1156"/>
                  </a:lnTo>
                  <a:cubicBezTo>
                    <a:pt x="0" y="849"/>
                    <a:pt x="122" y="555"/>
                    <a:pt x="339" y="339"/>
                  </a:cubicBezTo>
                  <a:cubicBezTo>
                    <a:pt x="555" y="122"/>
                    <a:pt x="849" y="0"/>
                    <a:pt x="1156" y="0"/>
                  </a:cubicBezTo>
                  <a:close/>
                </a:path>
              </a:pathLst>
            </a:custGeom>
            <a:solidFill>
              <a:srgbClr val="F8B58B"/>
            </a:solidFill>
          </p:spPr>
        </p:sp>
        <p:sp>
          <p:nvSpPr>
            <p:cNvPr name="TextBox 4" id="4"/>
            <p:cNvSpPr txBox="true"/>
            <p:nvPr/>
          </p:nvSpPr>
          <p:spPr>
            <a:xfrm>
              <a:off x="0" y="-28575"/>
              <a:ext cx="2195919" cy="2921668"/>
            </a:xfrm>
            <a:prstGeom prst="rect">
              <a:avLst/>
            </a:prstGeom>
          </p:spPr>
          <p:txBody>
            <a:bodyPr anchor="ctr" rtlCol="false" tIns="40805" lIns="40805" bIns="40805" rIns="40805"/>
            <a:lstStyle/>
            <a:p>
              <a:pPr algn="ctr">
                <a:lnSpc>
                  <a:spcPts val="2136"/>
                </a:lnSpc>
              </a:pPr>
            </a:p>
            <a:p>
              <a:pPr algn="ctr">
                <a:lnSpc>
                  <a:spcPts val="2136"/>
                </a:lnSpc>
              </a:pPr>
            </a:p>
            <a:p>
              <a:pPr algn="ctr">
                <a:lnSpc>
                  <a:spcPts val="2136"/>
                </a:lnSpc>
              </a:pPr>
            </a:p>
            <a:p>
              <a:pPr algn="ctr">
                <a:lnSpc>
                  <a:spcPts val="2136"/>
                </a:lnSpc>
              </a:pPr>
            </a:p>
            <a:p>
              <a:pPr algn="ctr">
                <a:lnSpc>
                  <a:spcPts val="2136"/>
                </a:lnSpc>
                <a:spcBef>
                  <a:spcPct val="0"/>
                </a:spcBef>
              </a:pPr>
            </a:p>
          </p:txBody>
        </p:sp>
      </p:grpSp>
      <p:sp>
        <p:nvSpPr>
          <p:cNvPr name="Freeform 5" id="5"/>
          <p:cNvSpPr/>
          <p:nvPr/>
        </p:nvSpPr>
        <p:spPr>
          <a:xfrm flipH="false" flipV="false" rot="0">
            <a:off x="5762904" y="1569938"/>
            <a:ext cx="334098" cy="630374"/>
          </a:xfrm>
          <a:custGeom>
            <a:avLst/>
            <a:gdLst/>
            <a:ahLst/>
            <a:cxnLst/>
            <a:rect r="r" b="b" t="t" l="l"/>
            <a:pathLst>
              <a:path h="630374" w="334098">
                <a:moveTo>
                  <a:pt x="0" y="0"/>
                </a:moveTo>
                <a:lnTo>
                  <a:pt x="334098" y="0"/>
                </a:lnTo>
                <a:lnTo>
                  <a:pt x="334098" y="630375"/>
                </a:lnTo>
                <a:lnTo>
                  <a:pt x="0" y="630375"/>
                </a:lnTo>
                <a:lnTo>
                  <a:pt x="0" y="0"/>
                </a:lnTo>
                <a:close/>
              </a:path>
            </a:pathLst>
          </a:custGeom>
          <a:blipFill>
            <a:blip r:embed="rId2"/>
            <a:stretch>
              <a:fillRect l="-171385" t="-274267" r="-434779" b="0"/>
            </a:stretch>
          </a:blipFill>
        </p:spPr>
      </p:sp>
      <p:sp>
        <p:nvSpPr>
          <p:cNvPr name="AutoShape 6" id="6"/>
          <p:cNvSpPr/>
          <p:nvPr/>
        </p:nvSpPr>
        <p:spPr>
          <a:xfrm>
            <a:off x="3530868" y="1414283"/>
            <a:ext cx="4409" cy="452380"/>
          </a:xfrm>
          <a:prstGeom prst="line">
            <a:avLst/>
          </a:prstGeom>
          <a:ln cap="flat" w="38100">
            <a:solidFill>
              <a:srgbClr val="000000"/>
            </a:solidFill>
            <a:prstDash val="solid"/>
            <a:headEnd type="none" len="sm" w="sm"/>
            <a:tailEnd type="arrow" len="sm" w="med"/>
          </a:ln>
        </p:spPr>
      </p:sp>
      <p:sp>
        <p:nvSpPr>
          <p:cNvPr name="Freeform 7" id="7"/>
          <p:cNvSpPr/>
          <p:nvPr/>
        </p:nvSpPr>
        <p:spPr>
          <a:xfrm flipH="false" flipV="true" rot="5547263">
            <a:off x="5136407" y="2679946"/>
            <a:ext cx="294896" cy="116852"/>
          </a:xfrm>
          <a:custGeom>
            <a:avLst/>
            <a:gdLst/>
            <a:ahLst/>
            <a:cxnLst/>
            <a:rect r="r" b="b" t="t" l="l"/>
            <a:pathLst>
              <a:path h="116852" w="294896">
                <a:moveTo>
                  <a:pt x="0" y="116852"/>
                </a:moveTo>
                <a:lnTo>
                  <a:pt x="294896" y="116852"/>
                </a:lnTo>
                <a:lnTo>
                  <a:pt x="294896" y="0"/>
                </a:lnTo>
                <a:lnTo>
                  <a:pt x="0" y="0"/>
                </a:lnTo>
                <a:lnTo>
                  <a:pt x="0" y="116852"/>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8" id="8"/>
          <p:cNvSpPr/>
          <p:nvPr/>
        </p:nvSpPr>
        <p:spPr>
          <a:xfrm flipH="false" flipV="false" rot="0">
            <a:off x="1182232" y="952244"/>
            <a:ext cx="346554" cy="957601"/>
          </a:xfrm>
          <a:custGeom>
            <a:avLst/>
            <a:gdLst/>
            <a:ahLst/>
            <a:cxnLst/>
            <a:rect r="r" b="b" t="t" l="l"/>
            <a:pathLst>
              <a:path h="957601" w="346554">
                <a:moveTo>
                  <a:pt x="0" y="0"/>
                </a:moveTo>
                <a:lnTo>
                  <a:pt x="346554" y="0"/>
                </a:lnTo>
                <a:lnTo>
                  <a:pt x="346554" y="957601"/>
                </a:lnTo>
                <a:lnTo>
                  <a:pt x="0" y="957601"/>
                </a:lnTo>
                <a:lnTo>
                  <a:pt x="0" y="0"/>
                </a:lnTo>
                <a:close/>
              </a:path>
            </a:pathLst>
          </a:custGeom>
          <a:blipFill>
            <a:blip r:embed="rId2"/>
            <a:stretch>
              <a:fillRect l="-404971" t="-199098" r="-321498" b="0"/>
            </a:stretch>
          </a:blipFill>
        </p:spPr>
      </p:sp>
      <p:sp>
        <p:nvSpPr>
          <p:cNvPr name="Freeform 9" id="9"/>
          <p:cNvSpPr/>
          <p:nvPr/>
        </p:nvSpPr>
        <p:spPr>
          <a:xfrm flipH="false" flipV="false" rot="0">
            <a:off x="4381291" y="1317991"/>
            <a:ext cx="291357" cy="805080"/>
          </a:xfrm>
          <a:custGeom>
            <a:avLst/>
            <a:gdLst/>
            <a:ahLst/>
            <a:cxnLst/>
            <a:rect r="r" b="b" t="t" l="l"/>
            <a:pathLst>
              <a:path h="805080" w="291357">
                <a:moveTo>
                  <a:pt x="0" y="0"/>
                </a:moveTo>
                <a:lnTo>
                  <a:pt x="291356" y="0"/>
                </a:lnTo>
                <a:lnTo>
                  <a:pt x="291356" y="805079"/>
                </a:lnTo>
                <a:lnTo>
                  <a:pt x="0" y="805079"/>
                </a:lnTo>
                <a:lnTo>
                  <a:pt x="0" y="0"/>
                </a:lnTo>
                <a:close/>
              </a:path>
            </a:pathLst>
          </a:custGeom>
          <a:blipFill>
            <a:blip r:embed="rId2"/>
            <a:stretch>
              <a:fillRect l="-404971" t="-199098" r="-321498" b="0"/>
            </a:stretch>
          </a:blipFill>
        </p:spPr>
      </p:sp>
      <p:sp>
        <p:nvSpPr>
          <p:cNvPr name="Freeform 10" id="10"/>
          <p:cNvSpPr/>
          <p:nvPr/>
        </p:nvSpPr>
        <p:spPr>
          <a:xfrm flipH="false" flipV="false" rot="0">
            <a:off x="1536474" y="1221698"/>
            <a:ext cx="354380" cy="728697"/>
          </a:xfrm>
          <a:custGeom>
            <a:avLst/>
            <a:gdLst/>
            <a:ahLst/>
            <a:cxnLst/>
            <a:rect r="r" b="b" t="t" l="l"/>
            <a:pathLst>
              <a:path h="728697" w="354380">
                <a:moveTo>
                  <a:pt x="0" y="0"/>
                </a:moveTo>
                <a:lnTo>
                  <a:pt x="354380" y="0"/>
                </a:lnTo>
                <a:lnTo>
                  <a:pt x="354380" y="728697"/>
                </a:lnTo>
                <a:lnTo>
                  <a:pt x="0" y="728697"/>
                </a:lnTo>
                <a:lnTo>
                  <a:pt x="0" y="0"/>
                </a:lnTo>
                <a:close/>
              </a:path>
            </a:pathLst>
          </a:custGeom>
          <a:blipFill>
            <a:blip r:embed="rId2"/>
            <a:stretch>
              <a:fillRect l="-195760" t="-274267" r="-473829" b="0"/>
            </a:stretch>
          </a:blipFill>
        </p:spPr>
      </p:sp>
      <p:sp>
        <p:nvSpPr>
          <p:cNvPr name="AutoShape 11" id="11"/>
          <p:cNvSpPr/>
          <p:nvPr/>
        </p:nvSpPr>
        <p:spPr>
          <a:xfrm>
            <a:off x="3716683" y="2888186"/>
            <a:ext cx="4409" cy="452380"/>
          </a:xfrm>
          <a:prstGeom prst="line">
            <a:avLst/>
          </a:prstGeom>
          <a:ln cap="flat" w="38100">
            <a:solidFill>
              <a:srgbClr val="000000"/>
            </a:solidFill>
            <a:prstDash val="solid"/>
            <a:headEnd type="none" len="sm" w="sm"/>
            <a:tailEnd type="arrow" len="sm" w="med"/>
          </a:ln>
        </p:spPr>
      </p:sp>
      <p:sp>
        <p:nvSpPr>
          <p:cNvPr name="AutoShape 12" id="12"/>
          <p:cNvSpPr/>
          <p:nvPr/>
        </p:nvSpPr>
        <p:spPr>
          <a:xfrm flipH="true">
            <a:off x="1901649" y="3955475"/>
            <a:ext cx="818557" cy="562942"/>
          </a:xfrm>
          <a:prstGeom prst="line">
            <a:avLst/>
          </a:prstGeom>
          <a:ln cap="flat" w="38100">
            <a:solidFill>
              <a:srgbClr val="000000"/>
            </a:solidFill>
            <a:prstDash val="solid"/>
            <a:headEnd type="none" len="sm" w="sm"/>
            <a:tailEnd type="arrow" len="sm" w="med"/>
          </a:ln>
        </p:spPr>
      </p:sp>
      <p:sp>
        <p:nvSpPr>
          <p:cNvPr name="AutoShape 13" id="13"/>
          <p:cNvSpPr/>
          <p:nvPr/>
        </p:nvSpPr>
        <p:spPr>
          <a:xfrm>
            <a:off x="3752724" y="3998052"/>
            <a:ext cx="0" cy="1020164"/>
          </a:xfrm>
          <a:prstGeom prst="line">
            <a:avLst/>
          </a:prstGeom>
          <a:ln cap="flat" w="38100">
            <a:solidFill>
              <a:srgbClr val="000000"/>
            </a:solidFill>
            <a:prstDash val="solid"/>
            <a:headEnd type="none" len="sm" w="sm"/>
            <a:tailEnd type="arrow" len="sm" w="med"/>
          </a:ln>
        </p:spPr>
      </p:sp>
      <p:sp>
        <p:nvSpPr>
          <p:cNvPr name="AutoShape 14" id="14"/>
          <p:cNvSpPr/>
          <p:nvPr/>
        </p:nvSpPr>
        <p:spPr>
          <a:xfrm>
            <a:off x="4902643" y="3862549"/>
            <a:ext cx="757157" cy="655867"/>
          </a:xfrm>
          <a:prstGeom prst="line">
            <a:avLst/>
          </a:prstGeom>
          <a:ln cap="flat" w="38100">
            <a:solidFill>
              <a:srgbClr val="000000"/>
            </a:solidFill>
            <a:prstDash val="solid"/>
            <a:headEnd type="none" len="sm" w="sm"/>
            <a:tailEnd type="arrow" len="sm" w="med"/>
          </a:ln>
        </p:spPr>
      </p:sp>
      <p:sp>
        <p:nvSpPr>
          <p:cNvPr name="AutoShape 15" id="15"/>
          <p:cNvSpPr/>
          <p:nvPr/>
        </p:nvSpPr>
        <p:spPr>
          <a:xfrm>
            <a:off x="3740140" y="5618521"/>
            <a:ext cx="8818" cy="729912"/>
          </a:xfrm>
          <a:prstGeom prst="line">
            <a:avLst/>
          </a:prstGeom>
          <a:ln cap="flat" w="38100">
            <a:solidFill>
              <a:srgbClr val="000000"/>
            </a:solidFill>
            <a:prstDash val="solid"/>
            <a:headEnd type="none" len="sm" w="sm"/>
            <a:tailEnd type="arrow" len="sm" w="med"/>
          </a:ln>
        </p:spPr>
      </p:sp>
      <p:sp>
        <p:nvSpPr>
          <p:cNvPr name="AutoShape 16" id="16"/>
          <p:cNvSpPr/>
          <p:nvPr/>
        </p:nvSpPr>
        <p:spPr>
          <a:xfrm>
            <a:off x="5854013" y="5218471"/>
            <a:ext cx="8818" cy="729912"/>
          </a:xfrm>
          <a:prstGeom prst="line">
            <a:avLst/>
          </a:prstGeom>
          <a:ln cap="flat" w="38100">
            <a:solidFill>
              <a:srgbClr val="000000"/>
            </a:solidFill>
            <a:prstDash val="solid"/>
            <a:headEnd type="none" len="sm" w="sm"/>
            <a:tailEnd type="arrow" len="sm" w="med"/>
          </a:ln>
        </p:spPr>
      </p:sp>
      <p:sp>
        <p:nvSpPr>
          <p:cNvPr name="AutoShape 17" id="17"/>
          <p:cNvSpPr/>
          <p:nvPr/>
        </p:nvSpPr>
        <p:spPr>
          <a:xfrm>
            <a:off x="1825853" y="5248089"/>
            <a:ext cx="8818" cy="729912"/>
          </a:xfrm>
          <a:prstGeom prst="line">
            <a:avLst/>
          </a:prstGeom>
          <a:ln cap="flat" w="38100">
            <a:solidFill>
              <a:srgbClr val="000000"/>
            </a:solidFill>
            <a:prstDash val="solid"/>
            <a:headEnd type="none" len="sm" w="sm"/>
            <a:tailEnd type="arrow" len="sm" w="med"/>
          </a:ln>
        </p:spPr>
      </p:sp>
      <p:sp>
        <p:nvSpPr>
          <p:cNvPr name="Freeform 18" id="18"/>
          <p:cNvSpPr/>
          <p:nvPr/>
        </p:nvSpPr>
        <p:spPr>
          <a:xfrm flipH="false" flipV="false" rot="0">
            <a:off x="3119274" y="7528000"/>
            <a:ext cx="310455" cy="638375"/>
          </a:xfrm>
          <a:custGeom>
            <a:avLst/>
            <a:gdLst/>
            <a:ahLst/>
            <a:cxnLst/>
            <a:rect r="r" b="b" t="t" l="l"/>
            <a:pathLst>
              <a:path h="638375" w="310455">
                <a:moveTo>
                  <a:pt x="0" y="0"/>
                </a:moveTo>
                <a:lnTo>
                  <a:pt x="310455" y="0"/>
                </a:lnTo>
                <a:lnTo>
                  <a:pt x="310455" y="638374"/>
                </a:lnTo>
                <a:lnTo>
                  <a:pt x="0" y="638374"/>
                </a:lnTo>
                <a:lnTo>
                  <a:pt x="0" y="0"/>
                </a:lnTo>
                <a:close/>
              </a:path>
            </a:pathLst>
          </a:custGeom>
          <a:blipFill>
            <a:blip r:embed="rId2"/>
            <a:stretch>
              <a:fillRect l="-195760" t="-274267" r="-473829" b="0"/>
            </a:stretch>
          </a:blipFill>
        </p:spPr>
      </p:sp>
      <p:sp>
        <p:nvSpPr>
          <p:cNvPr name="Freeform 19" id="19"/>
          <p:cNvSpPr/>
          <p:nvPr/>
        </p:nvSpPr>
        <p:spPr>
          <a:xfrm flipH="false" flipV="true" rot="5547263">
            <a:off x="1095753" y="7275219"/>
            <a:ext cx="221974" cy="87957"/>
          </a:xfrm>
          <a:custGeom>
            <a:avLst/>
            <a:gdLst/>
            <a:ahLst/>
            <a:cxnLst/>
            <a:rect r="r" b="b" t="t" l="l"/>
            <a:pathLst>
              <a:path h="87957" w="221974">
                <a:moveTo>
                  <a:pt x="0" y="87957"/>
                </a:moveTo>
                <a:lnTo>
                  <a:pt x="221973" y="87957"/>
                </a:lnTo>
                <a:lnTo>
                  <a:pt x="221973" y="0"/>
                </a:lnTo>
                <a:lnTo>
                  <a:pt x="0" y="0"/>
                </a:lnTo>
                <a:lnTo>
                  <a:pt x="0" y="87957"/>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20" id="20"/>
          <p:cNvSpPr/>
          <p:nvPr/>
        </p:nvSpPr>
        <p:spPr>
          <a:xfrm flipH="false" flipV="false" rot="0">
            <a:off x="2922614" y="7311415"/>
            <a:ext cx="294885" cy="814828"/>
          </a:xfrm>
          <a:custGeom>
            <a:avLst/>
            <a:gdLst/>
            <a:ahLst/>
            <a:cxnLst/>
            <a:rect r="r" b="b" t="t" l="l"/>
            <a:pathLst>
              <a:path h="814828" w="294885">
                <a:moveTo>
                  <a:pt x="0" y="0"/>
                </a:moveTo>
                <a:lnTo>
                  <a:pt x="294884" y="0"/>
                </a:lnTo>
                <a:lnTo>
                  <a:pt x="294884" y="814828"/>
                </a:lnTo>
                <a:lnTo>
                  <a:pt x="0" y="814828"/>
                </a:lnTo>
                <a:lnTo>
                  <a:pt x="0" y="0"/>
                </a:lnTo>
                <a:close/>
              </a:path>
            </a:pathLst>
          </a:custGeom>
          <a:blipFill>
            <a:blip r:embed="rId2"/>
            <a:stretch>
              <a:fillRect l="-404971" t="-199098" r="-321498" b="0"/>
            </a:stretch>
          </a:blipFill>
        </p:spPr>
      </p:sp>
      <p:sp>
        <p:nvSpPr>
          <p:cNvPr name="Freeform 21" id="21"/>
          <p:cNvSpPr/>
          <p:nvPr/>
        </p:nvSpPr>
        <p:spPr>
          <a:xfrm flipH="false" flipV="false" rot="0">
            <a:off x="4093195" y="7374447"/>
            <a:ext cx="298376" cy="824477"/>
          </a:xfrm>
          <a:custGeom>
            <a:avLst/>
            <a:gdLst/>
            <a:ahLst/>
            <a:cxnLst/>
            <a:rect r="r" b="b" t="t" l="l"/>
            <a:pathLst>
              <a:path h="824477" w="298376">
                <a:moveTo>
                  <a:pt x="0" y="0"/>
                </a:moveTo>
                <a:lnTo>
                  <a:pt x="298376" y="0"/>
                </a:lnTo>
                <a:lnTo>
                  <a:pt x="298376" y="824477"/>
                </a:lnTo>
                <a:lnTo>
                  <a:pt x="0" y="824477"/>
                </a:lnTo>
                <a:lnTo>
                  <a:pt x="0" y="0"/>
                </a:lnTo>
                <a:close/>
              </a:path>
            </a:pathLst>
          </a:custGeom>
          <a:blipFill>
            <a:blip r:embed="rId2"/>
            <a:stretch>
              <a:fillRect l="-404971" t="-199098" r="-321498" b="0"/>
            </a:stretch>
          </a:blipFill>
        </p:spPr>
      </p:sp>
      <p:sp>
        <p:nvSpPr>
          <p:cNvPr name="Freeform 22" id="22"/>
          <p:cNvSpPr/>
          <p:nvPr/>
        </p:nvSpPr>
        <p:spPr>
          <a:xfrm flipH="false" flipV="false" rot="0">
            <a:off x="5637174" y="6728691"/>
            <a:ext cx="370783" cy="1024552"/>
          </a:xfrm>
          <a:custGeom>
            <a:avLst/>
            <a:gdLst/>
            <a:ahLst/>
            <a:cxnLst/>
            <a:rect r="r" b="b" t="t" l="l"/>
            <a:pathLst>
              <a:path h="1024552" w="370783">
                <a:moveTo>
                  <a:pt x="0" y="0"/>
                </a:moveTo>
                <a:lnTo>
                  <a:pt x="370783" y="0"/>
                </a:lnTo>
                <a:lnTo>
                  <a:pt x="370783" y="1024551"/>
                </a:lnTo>
                <a:lnTo>
                  <a:pt x="0" y="1024551"/>
                </a:lnTo>
                <a:lnTo>
                  <a:pt x="0" y="0"/>
                </a:lnTo>
                <a:close/>
              </a:path>
            </a:pathLst>
          </a:custGeom>
          <a:blipFill>
            <a:blip r:embed="rId2"/>
            <a:stretch>
              <a:fillRect l="-404971" t="-199098" r="-321498" b="0"/>
            </a:stretch>
          </a:blipFill>
        </p:spPr>
      </p:sp>
      <p:sp>
        <p:nvSpPr>
          <p:cNvPr name="AutoShape 23" id="23"/>
          <p:cNvSpPr/>
          <p:nvPr/>
        </p:nvSpPr>
        <p:spPr>
          <a:xfrm flipH="true">
            <a:off x="917557" y="6515823"/>
            <a:ext cx="372677" cy="275869"/>
          </a:xfrm>
          <a:prstGeom prst="line">
            <a:avLst/>
          </a:prstGeom>
          <a:ln cap="flat" w="38100">
            <a:solidFill>
              <a:srgbClr val="000000"/>
            </a:solidFill>
            <a:prstDash val="solid"/>
            <a:headEnd type="none" len="sm" w="sm"/>
            <a:tailEnd type="arrow" len="sm" w="med"/>
          </a:ln>
        </p:spPr>
      </p:sp>
      <p:sp>
        <p:nvSpPr>
          <p:cNvPr name="AutoShape 24" id="24"/>
          <p:cNvSpPr/>
          <p:nvPr/>
        </p:nvSpPr>
        <p:spPr>
          <a:xfrm flipH="true">
            <a:off x="3115537" y="6910740"/>
            <a:ext cx="372677" cy="275869"/>
          </a:xfrm>
          <a:prstGeom prst="line">
            <a:avLst/>
          </a:prstGeom>
          <a:ln cap="flat" w="38100">
            <a:solidFill>
              <a:srgbClr val="000000"/>
            </a:solidFill>
            <a:prstDash val="solid"/>
            <a:headEnd type="none" len="sm" w="sm"/>
            <a:tailEnd type="arrow" len="sm" w="med"/>
          </a:ln>
        </p:spPr>
      </p:sp>
      <p:sp>
        <p:nvSpPr>
          <p:cNvPr name="AutoShape 25" id="25"/>
          <p:cNvSpPr/>
          <p:nvPr/>
        </p:nvSpPr>
        <p:spPr>
          <a:xfrm>
            <a:off x="1849524" y="6460617"/>
            <a:ext cx="342244" cy="273470"/>
          </a:xfrm>
          <a:prstGeom prst="line">
            <a:avLst/>
          </a:prstGeom>
          <a:ln cap="flat" w="38100">
            <a:solidFill>
              <a:srgbClr val="000000"/>
            </a:solidFill>
            <a:prstDash val="solid"/>
            <a:headEnd type="none" len="sm" w="sm"/>
            <a:tailEnd type="arrow" len="sm" w="med"/>
          </a:ln>
        </p:spPr>
      </p:sp>
      <p:sp>
        <p:nvSpPr>
          <p:cNvPr name="AutoShape 26" id="26"/>
          <p:cNvSpPr/>
          <p:nvPr/>
        </p:nvSpPr>
        <p:spPr>
          <a:xfrm>
            <a:off x="3733674" y="6921918"/>
            <a:ext cx="396922" cy="349164"/>
          </a:xfrm>
          <a:prstGeom prst="line">
            <a:avLst/>
          </a:prstGeom>
          <a:ln cap="flat" w="38100">
            <a:solidFill>
              <a:srgbClr val="000000"/>
            </a:solidFill>
            <a:prstDash val="solid"/>
            <a:headEnd type="none" len="sm" w="sm"/>
            <a:tailEnd type="arrow" len="sm" w="med"/>
          </a:ln>
        </p:spPr>
      </p:sp>
      <p:sp>
        <p:nvSpPr>
          <p:cNvPr name="Freeform 27" id="27"/>
          <p:cNvSpPr/>
          <p:nvPr/>
        </p:nvSpPr>
        <p:spPr>
          <a:xfrm flipH="false" flipV="false" rot="0">
            <a:off x="4374435" y="7615516"/>
            <a:ext cx="305068" cy="627299"/>
          </a:xfrm>
          <a:custGeom>
            <a:avLst/>
            <a:gdLst/>
            <a:ahLst/>
            <a:cxnLst/>
            <a:rect r="r" b="b" t="t" l="l"/>
            <a:pathLst>
              <a:path h="627299" w="305068">
                <a:moveTo>
                  <a:pt x="0" y="0"/>
                </a:moveTo>
                <a:lnTo>
                  <a:pt x="305068" y="0"/>
                </a:lnTo>
                <a:lnTo>
                  <a:pt x="305068" y="627299"/>
                </a:lnTo>
                <a:lnTo>
                  <a:pt x="0" y="627299"/>
                </a:lnTo>
                <a:lnTo>
                  <a:pt x="0" y="0"/>
                </a:lnTo>
                <a:close/>
              </a:path>
            </a:pathLst>
          </a:custGeom>
          <a:blipFill>
            <a:blip r:embed="rId2"/>
            <a:stretch>
              <a:fillRect l="-195760" t="-274267" r="-473829" b="0"/>
            </a:stretch>
          </a:blipFill>
        </p:spPr>
      </p:sp>
      <p:sp>
        <p:nvSpPr>
          <p:cNvPr name="Freeform 28" id="28"/>
          <p:cNvSpPr/>
          <p:nvPr/>
        </p:nvSpPr>
        <p:spPr>
          <a:xfrm flipH="false" flipV="false" rot="0">
            <a:off x="6007957" y="6999949"/>
            <a:ext cx="390258" cy="802471"/>
          </a:xfrm>
          <a:custGeom>
            <a:avLst/>
            <a:gdLst/>
            <a:ahLst/>
            <a:cxnLst/>
            <a:rect r="r" b="b" t="t" l="l"/>
            <a:pathLst>
              <a:path h="802471" w="390258">
                <a:moveTo>
                  <a:pt x="0" y="0"/>
                </a:moveTo>
                <a:lnTo>
                  <a:pt x="390259" y="0"/>
                </a:lnTo>
                <a:lnTo>
                  <a:pt x="390259" y="802472"/>
                </a:lnTo>
                <a:lnTo>
                  <a:pt x="0" y="802472"/>
                </a:lnTo>
                <a:lnTo>
                  <a:pt x="0" y="0"/>
                </a:lnTo>
                <a:close/>
              </a:path>
            </a:pathLst>
          </a:custGeom>
          <a:blipFill>
            <a:blip r:embed="rId2"/>
            <a:stretch>
              <a:fillRect l="-195760" t="-274267" r="-473829" b="0"/>
            </a:stretch>
          </a:blipFill>
        </p:spPr>
      </p:sp>
      <p:sp>
        <p:nvSpPr>
          <p:cNvPr name="Freeform 29" id="29"/>
          <p:cNvSpPr/>
          <p:nvPr/>
        </p:nvSpPr>
        <p:spPr>
          <a:xfrm flipH="false" flipV="false" rot="0">
            <a:off x="3066564" y="7272743"/>
            <a:ext cx="322429" cy="446085"/>
          </a:xfrm>
          <a:custGeom>
            <a:avLst/>
            <a:gdLst/>
            <a:ahLst/>
            <a:cxnLst/>
            <a:rect r="r" b="b" t="t" l="l"/>
            <a:pathLst>
              <a:path h="446085" w="322429">
                <a:moveTo>
                  <a:pt x="0" y="0"/>
                </a:moveTo>
                <a:lnTo>
                  <a:pt x="322429" y="0"/>
                </a:lnTo>
                <a:lnTo>
                  <a:pt x="322429" y="446086"/>
                </a:lnTo>
                <a:lnTo>
                  <a:pt x="0" y="446086"/>
                </a:lnTo>
                <a:lnTo>
                  <a:pt x="0" y="0"/>
                </a:lnTo>
                <a:close/>
              </a:path>
            </a:pathLst>
          </a:custGeom>
          <a:blipFill>
            <a:blip r:embed="rId5"/>
            <a:stretch>
              <a:fillRect l="0" t="-377935" r="-561230" b="0"/>
            </a:stretch>
          </a:blipFill>
        </p:spPr>
      </p:sp>
      <p:sp>
        <p:nvSpPr>
          <p:cNvPr name="Freeform 30" id="30"/>
          <p:cNvSpPr/>
          <p:nvPr/>
        </p:nvSpPr>
        <p:spPr>
          <a:xfrm flipH="false" flipV="false" rot="0">
            <a:off x="4031397" y="7315025"/>
            <a:ext cx="325610" cy="450486"/>
          </a:xfrm>
          <a:custGeom>
            <a:avLst/>
            <a:gdLst/>
            <a:ahLst/>
            <a:cxnLst/>
            <a:rect r="r" b="b" t="t" l="l"/>
            <a:pathLst>
              <a:path h="450486" w="325610">
                <a:moveTo>
                  <a:pt x="0" y="0"/>
                </a:moveTo>
                <a:lnTo>
                  <a:pt x="325610" y="0"/>
                </a:lnTo>
                <a:lnTo>
                  <a:pt x="325610" y="450485"/>
                </a:lnTo>
                <a:lnTo>
                  <a:pt x="0" y="450485"/>
                </a:lnTo>
                <a:lnTo>
                  <a:pt x="0" y="0"/>
                </a:lnTo>
                <a:close/>
              </a:path>
            </a:pathLst>
          </a:custGeom>
          <a:blipFill>
            <a:blip r:embed="rId5"/>
            <a:stretch>
              <a:fillRect l="0" t="-377935" r="-561230" b="0"/>
            </a:stretch>
          </a:blipFill>
        </p:spPr>
      </p:sp>
      <p:sp>
        <p:nvSpPr>
          <p:cNvPr name="AutoShape 31" id="31"/>
          <p:cNvSpPr/>
          <p:nvPr/>
        </p:nvSpPr>
        <p:spPr>
          <a:xfrm flipV="true">
            <a:off x="2865610" y="7323212"/>
            <a:ext cx="408891" cy="0"/>
          </a:xfrm>
          <a:prstGeom prst="line">
            <a:avLst/>
          </a:prstGeom>
          <a:ln cap="flat" w="28575">
            <a:solidFill>
              <a:srgbClr val="000000"/>
            </a:solidFill>
            <a:prstDash val="solid"/>
            <a:headEnd type="none" len="sm" w="sm"/>
            <a:tailEnd type="none" len="sm" w="sm"/>
          </a:ln>
        </p:spPr>
      </p:sp>
      <p:sp>
        <p:nvSpPr>
          <p:cNvPr name="Freeform 32" id="32"/>
          <p:cNvSpPr/>
          <p:nvPr/>
        </p:nvSpPr>
        <p:spPr>
          <a:xfrm flipH="false" flipV="true" rot="10661224">
            <a:off x="6777026" y="6214322"/>
            <a:ext cx="245385" cy="97234"/>
          </a:xfrm>
          <a:custGeom>
            <a:avLst/>
            <a:gdLst/>
            <a:ahLst/>
            <a:cxnLst/>
            <a:rect r="r" b="b" t="t" l="l"/>
            <a:pathLst>
              <a:path h="97234" w="245385">
                <a:moveTo>
                  <a:pt x="0" y="97233"/>
                </a:moveTo>
                <a:lnTo>
                  <a:pt x="245384" y="97233"/>
                </a:lnTo>
                <a:lnTo>
                  <a:pt x="245384" y="0"/>
                </a:lnTo>
                <a:lnTo>
                  <a:pt x="0" y="0"/>
                </a:lnTo>
                <a:lnTo>
                  <a:pt x="0" y="97233"/>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AutoShape 33" id="33"/>
          <p:cNvSpPr/>
          <p:nvPr/>
        </p:nvSpPr>
        <p:spPr>
          <a:xfrm>
            <a:off x="4037937" y="7681897"/>
            <a:ext cx="408891" cy="0"/>
          </a:xfrm>
          <a:prstGeom prst="line">
            <a:avLst/>
          </a:prstGeom>
          <a:ln cap="flat" w="28575">
            <a:solidFill>
              <a:srgbClr val="000000"/>
            </a:solidFill>
            <a:prstDash val="solid"/>
            <a:headEnd type="none" len="sm" w="sm"/>
            <a:tailEnd type="none" len="sm" w="sm"/>
          </a:ln>
        </p:spPr>
      </p:sp>
      <p:sp>
        <p:nvSpPr>
          <p:cNvPr name="AutoShape 34" id="34"/>
          <p:cNvSpPr/>
          <p:nvPr/>
        </p:nvSpPr>
        <p:spPr>
          <a:xfrm>
            <a:off x="3070056" y="7325702"/>
            <a:ext cx="408891" cy="0"/>
          </a:xfrm>
          <a:prstGeom prst="line">
            <a:avLst/>
          </a:prstGeom>
          <a:ln cap="flat" w="28575">
            <a:solidFill>
              <a:srgbClr val="000000"/>
            </a:solidFill>
            <a:prstDash val="solid"/>
            <a:headEnd type="none" len="sm" w="sm"/>
            <a:tailEnd type="none" len="sm" w="sm"/>
          </a:ln>
        </p:spPr>
      </p:sp>
      <p:sp>
        <p:nvSpPr>
          <p:cNvPr name="AutoShape 35" id="35"/>
          <p:cNvSpPr/>
          <p:nvPr/>
        </p:nvSpPr>
        <p:spPr>
          <a:xfrm flipV="true">
            <a:off x="4250634" y="7681897"/>
            <a:ext cx="408891" cy="0"/>
          </a:xfrm>
          <a:prstGeom prst="line">
            <a:avLst/>
          </a:prstGeom>
          <a:ln cap="flat" w="28575">
            <a:solidFill>
              <a:srgbClr val="000000"/>
            </a:solidFill>
            <a:prstDash val="solid"/>
            <a:headEnd type="none" len="sm" w="sm"/>
            <a:tailEnd type="none" len="sm" w="sm"/>
          </a:ln>
        </p:spPr>
      </p:sp>
      <p:sp>
        <p:nvSpPr>
          <p:cNvPr name="Freeform 36" id="36"/>
          <p:cNvSpPr/>
          <p:nvPr/>
        </p:nvSpPr>
        <p:spPr>
          <a:xfrm flipH="false" flipV="false" rot="0">
            <a:off x="4093195" y="7418750"/>
            <a:ext cx="224199" cy="243035"/>
          </a:xfrm>
          <a:custGeom>
            <a:avLst/>
            <a:gdLst/>
            <a:ahLst/>
            <a:cxnLst/>
            <a:rect r="r" b="b" t="t" l="l"/>
            <a:pathLst>
              <a:path h="243035" w="224199">
                <a:moveTo>
                  <a:pt x="0" y="0"/>
                </a:moveTo>
                <a:lnTo>
                  <a:pt x="224199" y="0"/>
                </a:lnTo>
                <a:lnTo>
                  <a:pt x="224199" y="243035"/>
                </a:lnTo>
                <a:lnTo>
                  <a:pt x="0" y="243035"/>
                </a:lnTo>
                <a:lnTo>
                  <a:pt x="0" y="0"/>
                </a:lnTo>
                <a:close/>
              </a:path>
            </a:pathLst>
          </a:custGeom>
          <a:blipFill>
            <a:blip r:embed="rId6">
              <a:extLst>
                <a:ext uri="{96DAC541-7B7A-43D3-8B79-37D633B846F1}">
                  <asvg:svgBlip xmlns:asvg="http://schemas.microsoft.com/office/drawing/2016/SVG/main" r:embed="rId7"/>
                </a:ext>
              </a:extLst>
            </a:blip>
            <a:stretch>
              <a:fillRect l="0" t="0" r="0" b="0"/>
            </a:stretch>
          </a:blipFill>
          <a:ln cap="sq">
            <a:noFill/>
            <a:prstDash val="solid"/>
            <a:miter/>
          </a:ln>
        </p:spPr>
      </p:sp>
      <p:sp>
        <p:nvSpPr>
          <p:cNvPr name="Freeform 37" id="37"/>
          <p:cNvSpPr/>
          <p:nvPr/>
        </p:nvSpPr>
        <p:spPr>
          <a:xfrm flipH="false" flipV="false" rot="0">
            <a:off x="5659800" y="6728691"/>
            <a:ext cx="278971" cy="280023"/>
          </a:xfrm>
          <a:custGeom>
            <a:avLst/>
            <a:gdLst/>
            <a:ahLst/>
            <a:cxnLst/>
            <a:rect r="r" b="b" t="t" l="l"/>
            <a:pathLst>
              <a:path h="280023" w="278971">
                <a:moveTo>
                  <a:pt x="0" y="0"/>
                </a:moveTo>
                <a:lnTo>
                  <a:pt x="278971" y="0"/>
                </a:lnTo>
                <a:lnTo>
                  <a:pt x="278971" y="280023"/>
                </a:lnTo>
                <a:lnTo>
                  <a:pt x="0" y="280023"/>
                </a:lnTo>
                <a:lnTo>
                  <a:pt x="0" y="0"/>
                </a:lnTo>
                <a:close/>
              </a:path>
            </a:pathLst>
          </a:custGeom>
          <a:blipFill>
            <a:blip r:embed="rId2"/>
            <a:stretch>
              <a:fillRect l="-896265" t="-681808" r="-44189" b="-254736"/>
            </a:stretch>
          </a:blipFill>
        </p:spPr>
      </p:sp>
      <p:sp>
        <p:nvSpPr>
          <p:cNvPr name="Freeform 38" id="38"/>
          <p:cNvSpPr/>
          <p:nvPr/>
        </p:nvSpPr>
        <p:spPr>
          <a:xfrm flipH="false" flipV="false" rot="0">
            <a:off x="5637174" y="6705641"/>
            <a:ext cx="224199" cy="243035"/>
          </a:xfrm>
          <a:custGeom>
            <a:avLst/>
            <a:gdLst/>
            <a:ahLst/>
            <a:cxnLst/>
            <a:rect r="r" b="b" t="t" l="l"/>
            <a:pathLst>
              <a:path h="243035" w="224199">
                <a:moveTo>
                  <a:pt x="0" y="0"/>
                </a:moveTo>
                <a:lnTo>
                  <a:pt x="224200" y="0"/>
                </a:lnTo>
                <a:lnTo>
                  <a:pt x="224200" y="243035"/>
                </a:lnTo>
                <a:lnTo>
                  <a:pt x="0" y="243035"/>
                </a:lnTo>
                <a:lnTo>
                  <a:pt x="0" y="0"/>
                </a:lnTo>
                <a:close/>
              </a:path>
            </a:pathLst>
          </a:custGeom>
          <a:blipFill>
            <a:blip r:embed="rId8">
              <a:extLst>
                <a:ext uri="{96DAC541-7B7A-43D3-8B79-37D633B846F1}">
                  <asvg:svgBlip xmlns:asvg="http://schemas.microsoft.com/office/drawing/2016/SVG/main" r:embed="rId9"/>
                </a:ext>
              </a:extLst>
            </a:blip>
            <a:stretch>
              <a:fillRect l="0" t="0" r="0" b="0"/>
            </a:stretch>
          </a:blipFill>
          <a:ln cap="sq">
            <a:noFill/>
            <a:prstDash val="solid"/>
            <a:miter/>
          </a:ln>
        </p:spPr>
      </p:sp>
      <p:sp>
        <p:nvSpPr>
          <p:cNvPr name="Freeform 39" id="39"/>
          <p:cNvSpPr/>
          <p:nvPr/>
        </p:nvSpPr>
        <p:spPr>
          <a:xfrm flipH="true" flipV="false" rot="-9680743">
            <a:off x="5842793" y="6640652"/>
            <a:ext cx="413957" cy="116943"/>
          </a:xfrm>
          <a:custGeom>
            <a:avLst/>
            <a:gdLst/>
            <a:ahLst/>
            <a:cxnLst/>
            <a:rect r="r" b="b" t="t" l="l"/>
            <a:pathLst>
              <a:path h="116943" w="413957">
                <a:moveTo>
                  <a:pt x="413957" y="0"/>
                </a:moveTo>
                <a:lnTo>
                  <a:pt x="0" y="0"/>
                </a:lnTo>
                <a:lnTo>
                  <a:pt x="0" y="116943"/>
                </a:lnTo>
                <a:lnTo>
                  <a:pt x="413957" y="116943"/>
                </a:lnTo>
                <a:lnTo>
                  <a:pt x="413957" y="0"/>
                </a:lnTo>
                <a:close/>
              </a:path>
            </a:pathLst>
          </a:custGeom>
          <a:blipFill>
            <a:blip r:embed="rId10">
              <a:extLst>
                <a:ext uri="{96DAC541-7B7A-43D3-8B79-37D633B846F1}">
                  <asvg:svgBlip xmlns:asvg="http://schemas.microsoft.com/office/drawing/2016/SVG/main" r:embed="rId11"/>
                </a:ext>
              </a:extLst>
            </a:blip>
            <a:stretch>
              <a:fillRect l="0" t="0" r="0" b="0"/>
            </a:stretch>
          </a:blipFill>
        </p:spPr>
      </p:sp>
      <p:sp>
        <p:nvSpPr>
          <p:cNvPr name="Freeform 40" id="40"/>
          <p:cNvSpPr/>
          <p:nvPr/>
        </p:nvSpPr>
        <p:spPr>
          <a:xfrm flipH="false" flipV="false" rot="-69182">
            <a:off x="416891" y="9605550"/>
            <a:ext cx="320562" cy="320562"/>
          </a:xfrm>
          <a:custGeom>
            <a:avLst/>
            <a:gdLst/>
            <a:ahLst/>
            <a:cxnLst/>
            <a:rect r="r" b="b" t="t" l="l"/>
            <a:pathLst>
              <a:path h="320562" w="320562">
                <a:moveTo>
                  <a:pt x="0" y="0"/>
                </a:moveTo>
                <a:lnTo>
                  <a:pt x="320561" y="0"/>
                </a:lnTo>
                <a:lnTo>
                  <a:pt x="320561" y="320562"/>
                </a:lnTo>
                <a:lnTo>
                  <a:pt x="0" y="320562"/>
                </a:lnTo>
                <a:lnTo>
                  <a:pt x="0" y="0"/>
                </a:lnTo>
                <a:close/>
              </a:path>
            </a:pathLst>
          </a:custGeom>
          <a:blipFill>
            <a:blip r:embed="rId12"/>
            <a:stretch>
              <a:fillRect l="0" t="0" r="0" b="0"/>
            </a:stretch>
          </a:blipFill>
        </p:spPr>
      </p:sp>
      <p:sp>
        <p:nvSpPr>
          <p:cNvPr name="Freeform 41" id="41"/>
          <p:cNvSpPr/>
          <p:nvPr/>
        </p:nvSpPr>
        <p:spPr>
          <a:xfrm flipH="false" flipV="true" rot="5547263">
            <a:off x="1553880" y="1034429"/>
            <a:ext cx="265198" cy="105085"/>
          </a:xfrm>
          <a:custGeom>
            <a:avLst/>
            <a:gdLst/>
            <a:ahLst/>
            <a:cxnLst/>
            <a:rect r="r" b="b" t="t" l="l"/>
            <a:pathLst>
              <a:path h="105085" w="265198">
                <a:moveTo>
                  <a:pt x="0" y="105084"/>
                </a:moveTo>
                <a:lnTo>
                  <a:pt x="265197" y="105084"/>
                </a:lnTo>
                <a:lnTo>
                  <a:pt x="265197" y="0"/>
                </a:lnTo>
                <a:lnTo>
                  <a:pt x="0" y="0"/>
                </a:lnTo>
                <a:lnTo>
                  <a:pt x="0" y="105084"/>
                </a:lnTo>
                <a:close/>
              </a:path>
            </a:pathLst>
          </a:custGeom>
          <a:blipFill>
            <a:blip r:embed="rId3">
              <a:extLst>
                <a:ext uri="{96DAC541-7B7A-43D3-8B79-37D633B846F1}">
                  <asvg:svgBlip xmlns:asvg="http://schemas.microsoft.com/office/drawing/2016/SVG/main" r:embed="rId4"/>
                </a:ext>
              </a:extLst>
            </a:blip>
            <a:stretch>
              <a:fillRect l="0" t="0" r="0" b="0"/>
            </a:stretch>
          </a:blipFill>
        </p:spPr>
      </p:sp>
      <p:sp>
        <p:nvSpPr>
          <p:cNvPr name="Freeform 42" id="42"/>
          <p:cNvSpPr/>
          <p:nvPr/>
        </p:nvSpPr>
        <p:spPr>
          <a:xfrm flipH="false" flipV="false" rot="0">
            <a:off x="6396292" y="9906932"/>
            <a:ext cx="803922" cy="292335"/>
          </a:xfrm>
          <a:custGeom>
            <a:avLst/>
            <a:gdLst/>
            <a:ahLst/>
            <a:cxnLst/>
            <a:rect r="r" b="b" t="t" l="l"/>
            <a:pathLst>
              <a:path h="292335" w="803922">
                <a:moveTo>
                  <a:pt x="0" y="0"/>
                </a:moveTo>
                <a:lnTo>
                  <a:pt x="803923" y="0"/>
                </a:lnTo>
                <a:lnTo>
                  <a:pt x="803923" y="292336"/>
                </a:lnTo>
                <a:lnTo>
                  <a:pt x="0" y="292336"/>
                </a:lnTo>
                <a:lnTo>
                  <a:pt x="0" y="0"/>
                </a:lnTo>
                <a:close/>
              </a:path>
            </a:pathLst>
          </a:custGeom>
          <a:blipFill>
            <a:blip r:embed="rId13"/>
            <a:stretch>
              <a:fillRect l="0" t="0" r="0" b="0"/>
            </a:stretch>
          </a:blipFill>
        </p:spPr>
      </p:sp>
      <p:sp>
        <p:nvSpPr>
          <p:cNvPr name="Freeform 43" id="43"/>
          <p:cNvSpPr/>
          <p:nvPr/>
        </p:nvSpPr>
        <p:spPr>
          <a:xfrm flipH="false" flipV="false" rot="-5400000">
            <a:off x="907602" y="991901"/>
            <a:ext cx="1176405" cy="790099"/>
          </a:xfrm>
          <a:custGeom>
            <a:avLst/>
            <a:gdLst/>
            <a:ahLst/>
            <a:cxnLst/>
            <a:rect r="r" b="b" t="t" l="l"/>
            <a:pathLst>
              <a:path h="790099" w="1176405">
                <a:moveTo>
                  <a:pt x="0" y="0"/>
                </a:moveTo>
                <a:lnTo>
                  <a:pt x="1176405" y="0"/>
                </a:lnTo>
                <a:lnTo>
                  <a:pt x="1176405" y="790099"/>
                </a:lnTo>
                <a:lnTo>
                  <a:pt x="0" y="790099"/>
                </a:lnTo>
                <a:lnTo>
                  <a:pt x="0" y="0"/>
                </a:lnTo>
                <a:close/>
              </a:path>
            </a:pathLst>
          </a:custGeom>
          <a:blipFill>
            <a:blip r:embed="rId14">
              <a:extLst>
                <a:ext uri="{96DAC541-7B7A-43D3-8B79-37D633B846F1}">
                  <asvg:svgBlip xmlns:asvg="http://schemas.microsoft.com/office/drawing/2016/SVG/main" r:embed="rId15"/>
                </a:ext>
              </a:extLst>
            </a:blip>
            <a:stretch>
              <a:fillRect l="0" t="0" r="0" b="0"/>
            </a:stretch>
          </a:blipFill>
        </p:spPr>
      </p:sp>
      <p:sp>
        <p:nvSpPr>
          <p:cNvPr name="TextBox 44" id="44"/>
          <p:cNvSpPr txBox="true"/>
          <p:nvPr/>
        </p:nvSpPr>
        <p:spPr>
          <a:xfrm rot="0">
            <a:off x="636475" y="7505311"/>
            <a:ext cx="382649" cy="113774"/>
          </a:xfrm>
          <a:prstGeom prst="rect">
            <a:avLst/>
          </a:prstGeom>
        </p:spPr>
        <p:txBody>
          <a:bodyPr anchor="t" rtlCol="false" tIns="0" lIns="0" bIns="0" rIns="0">
            <a:spAutoFit/>
          </a:bodyPr>
          <a:lstStyle/>
          <a:p>
            <a:pPr algn="l">
              <a:lnSpc>
                <a:spcPts val="998"/>
              </a:lnSpc>
            </a:pPr>
            <a:r>
              <a:rPr lang="en-US" sz="832" spc="-16">
                <a:solidFill>
                  <a:srgbClr val="149008"/>
                </a:solidFill>
                <a:latin typeface="Bitter"/>
                <a:ea typeface="Bitter"/>
                <a:cs typeface="Bitter"/>
                <a:sym typeface="Bitter"/>
              </a:rPr>
              <a:t>C1</a:t>
            </a:r>
          </a:p>
        </p:txBody>
      </p:sp>
      <p:sp>
        <p:nvSpPr>
          <p:cNvPr name="Freeform 45" id="45"/>
          <p:cNvSpPr/>
          <p:nvPr/>
        </p:nvSpPr>
        <p:spPr>
          <a:xfrm flipH="false" flipV="false" rot="0">
            <a:off x="1849524" y="7165848"/>
            <a:ext cx="294885" cy="814828"/>
          </a:xfrm>
          <a:custGeom>
            <a:avLst/>
            <a:gdLst/>
            <a:ahLst/>
            <a:cxnLst/>
            <a:rect r="r" b="b" t="t" l="l"/>
            <a:pathLst>
              <a:path h="814828" w="294885">
                <a:moveTo>
                  <a:pt x="0" y="0"/>
                </a:moveTo>
                <a:lnTo>
                  <a:pt x="294885" y="0"/>
                </a:lnTo>
                <a:lnTo>
                  <a:pt x="294885" y="814828"/>
                </a:lnTo>
                <a:lnTo>
                  <a:pt x="0" y="814828"/>
                </a:lnTo>
                <a:lnTo>
                  <a:pt x="0" y="0"/>
                </a:lnTo>
                <a:close/>
              </a:path>
            </a:pathLst>
          </a:custGeom>
          <a:blipFill>
            <a:blip r:embed="rId2"/>
            <a:stretch>
              <a:fillRect l="-404971" t="-199098" r="-321498" b="0"/>
            </a:stretch>
          </a:blipFill>
        </p:spPr>
      </p:sp>
      <p:sp>
        <p:nvSpPr>
          <p:cNvPr name="Freeform 46" id="46"/>
          <p:cNvSpPr/>
          <p:nvPr/>
        </p:nvSpPr>
        <p:spPr>
          <a:xfrm flipH="false" flipV="false" rot="0">
            <a:off x="2060784" y="7392696"/>
            <a:ext cx="310455" cy="638375"/>
          </a:xfrm>
          <a:custGeom>
            <a:avLst/>
            <a:gdLst/>
            <a:ahLst/>
            <a:cxnLst/>
            <a:rect r="r" b="b" t="t" l="l"/>
            <a:pathLst>
              <a:path h="638375" w="310455">
                <a:moveTo>
                  <a:pt x="0" y="0"/>
                </a:moveTo>
                <a:lnTo>
                  <a:pt x="310455" y="0"/>
                </a:lnTo>
                <a:lnTo>
                  <a:pt x="310455" y="638375"/>
                </a:lnTo>
                <a:lnTo>
                  <a:pt x="0" y="638375"/>
                </a:lnTo>
                <a:lnTo>
                  <a:pt x="0" y="0"/>
                </a:lnTo>
                <a:close/>
              </a:path>
            </a:pathLst>
          </a:custGeom>
          <a:blipFill>
            <a:blip r:embed="rId2"/>
            <a:stretch>
              <a:fillRect l="-195760" t="-274267" r="-473829" b="0"/>
            </a:stretch>
          </a:blipFill>
        </p:spPr>
      </p:sp>
      <p:sp>
        <p:nvSpPr>
          <p:cNvPr name="Freeform 47" id="47"/>
          <p:cNvSpPr/>
          <p:nvPr/>
        </p:nvSpPr>
        <p:spPr>
          <a:xfrm flipH="false" flipV="true" rot="5547263">
            <a:off x="1834941" y="7267489"/>
            <a:ext cx="260987" cy="103416"/>
          </a:xfrm>
          <a:custGeom>
            <a:avLst/>
            <a:gdLst/>
            <a:ahLst/>
            <a:cxnLst/>
            <a:rect r="r" b="b" t="t" l="l"/>
            <a:pathLst>
              <a:path h="103416" w="260987">
                <a:moveTo>
                  <a:pt x="0" y="103417"/>
                </a:moveTo>
                <a:lnTo>
                  <a:pt x="260988" y="103417"/>
                </a:lnTo>
                <a:lnTo>
                  <a:pt x="260988" y="0"/>
                </a:lnTo>
                <a:lnTo>
                  <a:pt x="0" y="0"/>
                </a:lnTo>
                <a:lnTo>
                  <a:pt x="0" y="103417"/>
                </a:lnTo>
                <a:close/>
              </a:path>
            </a:pathLst>
          </a:custGeom>
          <a:blipFill>
            <a:blip r:embed="rId16">
              <a:extLst>
                <a:ext uri="{96DAC541-7B7A-43D3-8B79-37D633B846F1}">
                  <asvg:svgBlip xmlns:asvg="http://schemas.microsoft.com/office/drawing/2016/SVG/main" r:embed="rId17"/>
                </a:ext>
              </a:extLst>
            </a:blip>
            <a:stretch>
              <a:fillRect l="0" t="0" r="0" b="0"/>
            </a:stretch>
          </a:blipFill>
        </p:spPr>
      </p:sp>
      <p:sp>
        <p:nvSpPr>
          <p:cNvPr name="Freeform 48" id="48"/>
          <p:cNvSpPr/>
          <p:nvPr/>
        </p:nvSpPr>
        <p:spPr>
          <a:xfrm flipH="false" flipV="false" rot="0">
            <a:off x="805870" y="7168427"/>
            <a:ext cx="294885" cy="814828"/>
          </a:xfrm>
          <a:custGeom>
            <a:avLst/>
            <a:gdLst/>
            <a:ahLst/>
            <a:cxnLst/>
            <a:rect r="r" b="b" t="t" l="l"/>
            <a:pathLst>
              <a:path h="814828" w="294885">
                <a:moveTo>
                  <a:pt x="0" y="0"/>
                </a:moveTo>
                <a:lnTo>
                  <a:pt x="294885" y="0"/>
                </a:lnTo>
                <a:lnTo>
                  <a:pt x="294885" y="814828"/>
                </a:lnTo>
                <a:lnTo>
                  <a:pt x="0" y="814828"/>
                </a:lnTo>
                <a:lnTo>
                  <a:pt x="0" y="0"/>
                </a:lnTo>
                <a:close/>
              </a:path>
            </a:pathLst>
          </a:custGeom>
          <a:blipFill>
            <a:blip r:embed="rId2"/>
            <a:stretch>
              <a:fillRect l="-404971" t="-199098" r="-321498" b="0"/>
            </a:stretch>
          </a:blipFill>
        </p:spPr>
      </p:sp>
      <p:sp>
        <p:nvSpPr>
          <p:cNvPr name="Freeform 49" id="49"/>
          <p:cNvSpPr/>
          <p:nvPr/>
        </p:nvSpPr>
        <p:spPr>
          <a:xfrm flipH="false" flipV="false" rot="0">
            <a:off x="1051512" y="7386244"/>
            <a:ext cx="310455" cy="638375"/>
          </a:xfrm>
          <a:custGeom>
            <a:avLst/>
            <a:gdLst/>
            <a:ahLst/>
            <a:cxnLst/>
            <a:rect r="r" b="b" t="t" l="l"/>
            <a:pathLst>
              <a:path h="638375" w="310455">
                <a:moveTo>
                  <a:pt x="0" y="0"/>
                </a:moveTo>
                <a:lnTo>
                  <a:pt x="310455" y="0"/>
                </a:lnTo>
                <a:lnTo>
                  <a:pt x="310455" y="638375"/>
                </a:lnTo>
                <a:lnTo>
                  <a:pt x="0" y="638375"/>
                </a:lnTo>
                <a:lnTo>
                  <a:pt x="0" y="0"/>
                </a:lnTo>
                <a:close/>
              </a:path>
            </a:pathLst>
          </a:custGeom>
          <a:blipFill>
            <a:blip r:embed="rId2"/>
            <a:stretch>
              <a:fillRect l="-195760" t="-274267" r="-473829" b="0"/>
            </a:stretch>
          </a:blipFill>
        </p:spPr>
      </p:sp>
      <p:sp>
        <p:nvSpPr>
          <p:cNvPr name="Freeform 50" id="50"/>
          <p:cNvSpPr/>
          <p:nvPr/>
        </p:nvSpPr>
        <p:spPr>
          <a:xfrm flipH="false" flipV="false" rot="0">
            <a:off x="6049772" y="6885825"/>
            <a:ext cx="278971" cy="280023"/>
          </a:xfrm>
          <a:custGeom>
            <a:avLst/>
            <a:gdLst/>
            <a:ahLst/>
            <a:cxnLst/>
            <a:rect r="r" b="b" t="t" l="l"/>
            <a:pathLst>
              <a:path h="280023" w="278971">
                <a:moveTo>
                  <a:pt x="0" y="0"/>
                </a:moveTo>
                <a:lnTo>
                  <a:pt x="278971" y="0"/>
                </a:lnTo>
                <a:lnTo>
                  <a:pt x="278971" y="280023"/>
                </a:lnTo>
                <a:lnTo>
                  <a:pt x="0" y="280023"/>
                </a:lnTo>
                <a:lnTo>
                  <a:pt x="0" y="0"/>
                </a:lnTo>
                <a:close/>
              </a:path>
            </a:pathLst>
          </a:custGeom>
          <a:blipFill>
            <a:blip r:embed="rId2"/>
            <a:stretch>
              <a:fillRect l="-896265" t="-681808" r="-44189" b="-254736"/>
            </a:stretch>
          </a:blipFill>
        </p:spPr>
      </p:sp>
      <p:sp>
        <p:nvSpPr>
          <p:cNvPr name="TextBox 51" id="51"/>
          <p:cNvSpPr txBox="true"/>
          <p:nvPr/>
        </p:nvSpPr>
        <p:spPr>
          <a:xfrm rot="0">
            <a:off x="2431873" y="3493152"/>
            <a:ext cx="3390692" cy="266700"/>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¿cambian las cantidades?</a:t>
            </a:r>
          </a:p>
        </p:txBody>
      </p:sp>
      <p:sp>
        <p:nvSpPr>
          <p:cNvPr name="TextBox 52" id="52"/>
          <p:cNvSpPr txBox="true"/>
          <p:nvPr/>
        </p:nvSpPr>
        <p:spPr>
          <a:xfrm rot="0">
            <a:off x="1950083" y="2219363"/>
            <a:ext cx="6023124" cy="518824"/>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Tengo 2 cantidades:  C1 (mayor),  C2 (menor) </a:t>
            </a:r>
          </a:p>
          <a:p>
            <a:pPr algn="l">
              <a:lnSpc>
                <a:spcPts val="2100"/>
              </a:lnSpc>
            </a:pPr>
            <a:r>
              <a:rPr lang="en-US" sz="1750" spc="-35">
                <a:solidFill>
                  <a:srgbClr val="000000"/>
                </a:solidFill>
                <a:latin typeface="Bitter"/>
                <a:ea typeface="Bitter"/>
                <a:cs typeface="Bitter"/>
                <a:sym typeface="Bitter"/>
              </a:rPr>
              <a:t>y una diferencia entre ellas (D)</a:t>
            </a:r>
          </a:p>
        </p:txBody>
      </p:sp>
      <p:sp>
        <p:nvSpPr>
          <p:cNvPr name="TextBox 53" id="53"/>
          <p:cNvSpPr txBox="true"/>
          <p:nvPr/>
        </p:nvSpPr>
        <p:spPr>
          <a:xfrm rot="0">
            <a:off x="1361967" y="7524832"/>
            <a:ext cx="475666" cy="133350"/>
          </a:xfrm>
          <a:prstGeom prst="rect">
            <a:avLst/>
          </a:prstGeom>
        </p:spPr>
        <p:txBody>
          <a:bodyPr anchor="t" rtlCol="false" tIns="0" lIns="0" bIns="0" rIns="0">
            <a:spAutoFit/>
          </a:bodyPr>
          <a:lstStyle/>
          <a:p>
            <a:pPr algn="l">
              <a:lnSpc>
                <a:spcPts val="1088"/>
              </a:lnSpc>
            </a:pPr>
            <a:r>
              <a:rPr lang="en-US" sz="907" spc="-18">
                <a:solidFill>
                  <a:srgbClr val="F76AF0"/>
                </a:solidFill>
                <a:latin typeface="Bitter"/>
                <a:ea typeface="Bitter"/>
                <a:cs typeface="Bitter"/>
                <a:sym typeface="Bitter"/>
              </a:rPr>
              <a:t>C2</a:t>
            </a:r>
          </a:p>
        </p:txBody>
      </p:sp>
      <p:sp>
        <p:nvSpPr>
          <p:cNvPr name="TextBox 54" id="54"/>
          <p:cNvSpPr txBox="true"/>
          <p:nvPr/>
        </p:nvSpPr>
        <p:spPr>
          <a:xfrm rot="0">
            <a:off x="4947966" y="6186738"/>
            <a:ext cx="2076306" cy="333375"/>
          </a:xfrm>
          <a:prstGeom prst="rect">
            <a:avLst/>
          </a:prstGeom>
        </p:spPr>
        <p:txBody>
          <a:bodyPr anchor="t" rtlCol="false" tIns="0" lIns="0" bIns="0" rIns="0">
            <a:spAutoFit/>
          </a:bodyPr>
          <a:lstStyle/>
          <a:p>
            <a:pPr algn="l">
              <a:lnSpc>
                <a:spcPts val="1380"/>
              </a:lnSpc>
            </a:pPr>
            <a:r>
              <a:rPr lang="en-US" sz="1150" spc="-23">
                <a:solidFill>
                  <a:srgbClr val="000000"/>
                </a:solidFill>
                <a:latin typeface="Bitter"/>
                <a:ea typeface="Bitter"/>
                <a:cs typeface="Bitter"/>
                <a:sym typeface="Bitter"/>
              </a:rPr>
              <a:t>REPARTO IGUALATORIO</a:t>
            </a:r>
          </a:p>
          <a:p>
            <a:pPr algn="l">
              <a:lnSpc>
                <a:spcPts val="1380"/>
              </a:lnSpc>
            </a:pPr>
            <a:r>
              <a:rPr lang="en-US" sz="1150" spc="-23">
                <a:solidFill>
                  <a:srgbClr val="000000"/>
                </a:solidFill>
                <a:latin typeface="Bitter"/>
                <a:ea typeface="Bitter"/>
                <a:cs typeface="Bitter"/>
                <a:sym typeface="Bitter"/>
              </a:rPr>
              <a:t>(2)</a:t>
            </a:r>
          </a:p>
        </p:txBody>
      </p:sp>
      <p:sp>
        <p:nvSpPr>
          <p:cNvPr name="TextBox 55" id="55"/>
          <p:cNvSpPr txBox="true"/>
          <p:nvPr/>
        </p:nvSpPr>
        <p:spPr>
          <a:xfrm rot="0">
            <a:off x="3697357" y="962287"/>
            <a:ext cx="2372424"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¿Tengo que comparar?</a:t>
            </a:r>
          </a:p>
        </p:txBody>
      </p:sp>
      <p:sp>
        <p:nvSpPr>
          <p:cNvPr name="TextBox 56" id="56"/>
          <p:cNvSpPr txBox="true"/>
          <p:nvPr/>
        </p:nvSpPr>
        <p:spPr>
          <a:xfrm rot="0">
            <a:off x="1662516" y="4780499"/>
            <a:ext cx="287567"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no</a:t>
            </a:r>
          </a:p>
        </p:txBody>
      </p:sp>
      <p:sp>
        <p:nvSpPr>
          <p:cNvPr name="TextBox 57" id="57"/>
          <p:cNvSpPr txBox="true"/>
          <p:nvPr/>
        </p:nvSpPr>
        <p:spPr>
          <a:xfrm rot="0">
            <a:off x="3332048" y="5199191"/>
            <a:ext cx="833822" cy="228600"/>
          </a:xfrm>
          <a:prstGeom prst="rect">
            <a:avLst/>
          </a:prstGeom>
        </p:spPr>
        <p:txBody>
          <a:bodyPr anchor="t" rtlCol="false" tIns="0" lIns="0" bIns="0" rIns="0">
            <a:spAutoFit/>
          </a:bodyPr>
          <a:lstStyle/>
          <a:p>
            <a:pPr algn="l">
              <a:lnSpc>
                <a:spcPts val="1740"/>
              </a:lnSpc>
            </a:pPr>
            <a:r>
              <a:rPr lang="en-US" sz="1450" spc="-29">
                <a:solidFill>
                  <a:srgbClr val="000000"/>
                </a:solidFill>
                <a:latin typeface="Bitter"/>
                <a:ea typeface="Bitter"/>
                <a:cs typeface="Bitter"/>
                <a:sym typeface="Bitter"/>
              </a:rPr>
              <a:t>cambia 1</a:t>
            </a:r>
          </a:p>
        </p:txBody>
      </p:sp>
      <p:sp>
        <p:nvSpPr>
          <p:cNvPr name="TextBox 58" id="58"/>
          <p:cNvSpPr txBox="true"/>
          <p:nvPr/>
        </p:nvSpPr>
        <p:spPr>
          <a:xfrm rot="0">
            <a:off x="5348542" y="4700655"/>
            <a:ext cx="1087699" cy="209550"/>
          </a:xfrm>
          <a:prstGeom prst="rect">
            <a:avLst/>
          </a:prstGeom>
        </p:spPr>
        <p:txBody>
          <a:bodyPr anchor="t" rtlCol="false" tIns="0" lIns="0" bIns="0" rIns="0">
            <a:spAutoFit/>
          </a:bodyPr>
          <a:lstStyle/>
          <a:p>
            <a:pPr algn="l">
              <a:lnSpc>
                <a:spcPts val="1620"/>
              </a:lnSpc>
            </a:pPr>
            <a:r>
              <a:rPr lang="en-US" sz="1350" spc="-27">
                <a:solidFill>
                  <a:srgbClr val="000000"/>
                </a:solidFill>
                <a:latin typeface="Bitter"/>
                <a:ea typeface="Bitter"/>
                <a:cs typeface="Bitter"/>
                <a:sym typeface="Bitter"/>
              </a:rPr>
              <a:t>cambian las 2</a:t>
            </a:r>
          </a:p>
        </p:txBody>
      </p:sp>
      <p:sp>
        <p:nvSpPr>
          <p:cNvPr name="TextBox 59" id="59"/>
          <p:cNvSpPr txBox="true"/>
          <p:nvPr/>
        </p:nvSpPr>
        <p:spPr>
          <a:xfrm rot="0">
            <a:off x="1217897" y="6081963"/>
            <a:ext cx="1609574" cy="190500"/>
          </a:xfrm>
          <a:prstGeom prst="rect">
            <a:avLst/>
          </a:prstGeom>
        </p:spPr>
        <p:txBody>
          <a:bodyPr anchor="t" rtlCol="false" tIns="0" lIns="0" bIns="0" rIns="0">
            <a:spAutoFit/>
          </a:bodyPr>
          <a:lstStyle/>
          <a:p>
            <a:pPr algn="l">
              <a:lnSpc>
                <a:spcPts val="1500"/>
              </a:lnSpc>
            </a:pPr>
            <a:r>
              <a:rPr lang="en-US" sz="1250" spc="-25">
                <a:solidFill>
                  <a:srgbClr val="000000"/>
                </a:solidFill>
                <a:latin typeface="Bitter"/>
                <a:ea typeface="Bitter"/>
                <a:cs typeface="Bitter"/>
                <a:sym typeface="Bitter"/>
              </a:rPr>
              <a:t>COMPARACION</a:t>
            </a:r>
          </a:p>
        </p:txBody>
      </p:sp>
      <p:sp>
        <p:nvSpPr>
          <p:cNvPr name="TextBox 60" id="60"/>
          <p:cNvSpPr txBox="true"/>
          <p:nvPr/>
        </p:nvSpPr>
        <p:spPr>
          <a:xfrm rot="0">
            <a:off x="3172616" y="6587045"/>
            <a:ext cx="1609574" cy="161925"/>
          </a:xfrm>
          <a:prstGeom prst="rect">
            <a:avLst/>
          </a:prstGeom>
        </p:spPr>
        <p:txBody>
          <a:bodyPr anchor="t" rtlCol="false" tIns="0" lIns="0" bIns="0" rIns="0">
            <a:spAutoFit/>
          </a:bodyPr>
          <a:lstStyle/>
          <a:p>
            <a:pPr algn="l">
              <a:lnSpc>
                <a:spcPts val="1380"/>
              </a:lnSpc>
            </a:pPr>
            <a:r>
              <a:rPr lang="en-US" sz="1150" spc="-23">
                <a:solidFill>
                  <a:srgbClr val="000000"/>
                </a:solidFill>
                <a:latin typeface="Bitter"/>
                <a:ea typeface="Bitter"/>
                <a:cs typeface="Bitter"/>
                <a:sym typeface="Bitter"/>
              </a:rPr>
              <a:t>IGUALACION (1)</a:t>
            </a:r>
          </a:p>
        </p:txBody>
      </p:sp>
      <p:sp>
        <p:nvSpPr>
          <p:cNvPr name="TextBox 61" id="61"/>
          <p:cNvSpPr txBox="true"/>
          <p:nvPr/>
        </p:nvSpPr>
        <p:spPr>
          <a:xfrm rot="0">
            <a:off x="1301776" y="7279869"/>
            <a:ext cx="411888" cy="91666"/>
          </a:xfrm>
          <a:prstGeom prst="rect">
            <a:avLst/>
          </a:prstGeom>
        </p:spPr>
        <p:txBody>
          <a:bodyPr anchor="t" rtlCol="false" tIns="0" lIns="0" bIns="0" rIns="0">
            <a:spAutoFit/>
          </a:bodyPr>
          <a:lstStyle/>
          <a:p>
            <a:pPr algn="l">
              <a:lnSpc>
                <a:spcPts val="742"/>
              </a:lnSpc>
            </a:pPr>
            <a:r>
              <a:rPr lang="en-US" sz="618" spc="-12">
                <a:solidFill>
                  <a:srgbClr val="000000"/>
                </a:solidFill>
                <a:latin typeface="Bitter"/>
                <a:ea typeface="Bitter"/>
                <a:cs typeface="Bitter"/>
                <a:sym typeface="Bitter"/>
              </a:rPr>
              <a:t>D</a:t>
            </a:r>
          </a:p>
        </p:txBody>
      </p:sp>
      <p:sp>
        <p:nvSpPr>
          <p:cNvPr name="TextBox 62" id="62"/>
          <p:cNvSpPr txBox="true"/>
          <p:nvPr/>
        </p:nvSpPr>
        <p:spPr>
          <a:xfrm rot="0">
            <a:off x="686791" y="8100155"/>
            <a:ext cx="704106" cy="200025"/>
          </a:xfrm>
          <a:prstGeom prst="rect">
            <a:avLst/>
          </a:prstGeom>
        </p:spPr>
        <p:txBody>
          <a:bodyPr anchor="t" rtlCol="false" tIns="0" lIns="0" bIns="0" rIns="0">
            <a:spAutoFit/>
          </a:bodyPr>
          <a:lstStyle/>
          <a:p>
            <a:pPr algn="l">
              <a:lnSpc>
                <a:spcPts val="1591"/>
              </a:lnSpc>
            </a:pPr>
            <a:r>
              <a:rPr lang="en-US" sz="1325" spc="-26">
                <a:solidFill>
                  <a:srgbClr val="149008"/>
                </a:solidFill>
                <a:latin typeface="Bitter"/>
                <a:ea typeface="Bitter"/>
                <a:cs typeface="Bitter"/>
                <a:sym typeface="Bitter"/>
              </a:rPr>
              <a:t>C1</a:t>
            </a:r>
            <a:r>
              <a:rPr lang="en-US" sz="1325" spc="-26">
                <a:solidFill>
                  <a:srgbClr val="000000"/>
                </a:solidFill>
                <a:latin typeface="Bitter"/>
                <a:ea typeface="Bitter"/>
                <a:cs typeface="Bitter"/>
                <a:sym typeface="Bitter"/>
              </a:rPr>
              <a:t>=</a:t>
            </a:r>
            <a:r>
              <a:rPr lang="en-US" sz="1325" spc="-26">
                <a:solidFill>
                  <a:srgbClr val="F76AF0"/>
                </a:solidFill>
                <a:latin typeface="Bitter"/>
                <a:ea typeface="Bitter"/>
                <a:cs typeface="Bitter"/>
                <a:sym typeface="Bitter"/>
              </a:rPr>
              <a:t>C2</a:t>
            </a:r>
            <a:r>
              <a:rPr lang="en-US" sz="1325" spc="-26">
                <a:solidFill>
                  <a:srgbClr val="000000"/>
                </a:solidFill>
                <a:latin typeface="Bitter"/>
                <a:ea typeface="Bitter"/>
                <a:cs typeface="Bitter"/>
                <a:sym typeface="Bitter"/>
              </a:rPr>
              <a:t>+D</a:t>
            </a:r>
          </a:p>
        </p:txBody>
      </p:sp>
      <p:sp>
        <p:nvSpPr>
          <p:cNvPr name="TextBox 63" id="63"/>
          <p:cNvSpPr txBox="true"/>
          <p:nvPr/>
        </p:nvSpPr>
        <p:spPr>
          <a:xfrm rot="0">
            <a:off x="1903282" y="8116718"/>
            <a:ext cx="1608536" cy="200025"/>
          </a:xfrm>
          <a:prstGeom prst="rect">
            <a:avLst/>
          </a:prstGeom>
        </p:spPr>
        <p:txBody>
          <a:bodyPr anchor="t" rtlCol="false" tIns="0" lIns="0" bIns="0" rIns="0">
            <a:spAutoFit/>
          </a:bodyPr>
          <a:lstStyle/>
          <a:p>
            <a:pPr algn="l">
              <a:lnSpc>
                <a:spcPts val="1519"/>
              </a:lnSpc>
            </a:pPr>
            <a:r>
              <a:rPr lang="en-US" sz="1266" spc="-25">
                <a:solidFill>
                  <a:srgbClr val="149008"/>
                </a:solidFill>
                <a:latin typeface="Bitter"/>
                <a:ea typeface="Bitter"/>
                <a:cs typeface="Bitter"/>
                <a:sym typeface="Bitter"/>
              </a:rPr>
              <a:t>C1</a:t>
            </a:r>
            <a:r>
              <a:rPr lang="en-US" sz="1266" spc="-25">
                <a:solidFill>
                  <a:srgbClr val="000000"/>
                </a:solidFill>
                <a:latin typeface="Bitter"/>
                <a:ea typeface="Bitter"/>
                <a:cs typeface="Bitter"/>
                <a:sym typeface="Bitter"/>
              </a:rPr>
              <a:t>-D=</a:t>
            </a:r>
            <a:r>
              <a:rPr lang="en-US" sz="1266" spc="-25">
                <a:solidFill>
                  <a:srgbClr val="F76AF0"/>
                </a:solidFill>
                <a:latin typeface="Bitter"/>
                <a:ea typeface="Bitter"/>
                <a:cs typeface="Bitter"/>
                <a:sym typeface="Bitter"/>
              </a:rPr>
              <a:t>C2</a:t>
            </a:r>
          </a:p>
        </p:txBody>
      </p:sp>
      <p:sp>
        <p:nvSpPr>
          <p:cNvPr name="TextBox 64" id="64"/>
          <p:cNvSpPr txBox="true"/>
          <p:nvPr/>
        </p:nvSpPr>
        <p:spPr>
          <a:xfrm rot="0">
            <a:off x="2818391" y="8359376"/>
            <a:ext cx="849019" cy="209550"/>
          </a:xfrm>
          <a:prstGeom prst="rect">
            <a:avLst/>
          </a:prstGeom>
        </p:spPr>
        <p:txBody>
          <a:bodyPr anchor="t" rtlCol="false" tIns="0" lIns="0" bIns="0" rIns="0">
            <a:spAutoFit/>
          </a:bodyPr>
          <a:lstStyle/>
          <a:p>
            <a:pPr algn="l">
              <a:lnSpc>
                <a:spcPts val="1603"/>
              </a:lnSpc>
            </a:pPr>
            <a:r>
              <a:rPr lang="en-US" sz="1336" spc="-26">
                <a:solidFill>
                  <a:srgbClr val="149008"/>
                </a:solidFill>
                <a:latin typeface="Bitter"/>
                <a:ea typeface="Bitter"/>
                <a:cs typeface="Bitter"/>
                <a:sym typeface="Bitter"/>
              </a:rPr>
              <a:t>C1</a:t>
            </a:r>
            <a:r>
              <a:rPr lang="en-US" sz="1336" spc="-26">
                <a:solidFill>
                  <a:srgbClr val="000000"/>
                </a:solidFill>
                <a:latin typeface="Bitter"/>
                <a:ea typeface="Bitter"/>
                <a:cs typeface="Bitter"/>
                <a:sym typeface="Bitter"/>
              </a:rPr>
              <a:t>=</a:t>
            </a:r>
            <a:r>
              <a:rPr lang="en-US" sz="1336" spc="-26">
                <a:solidFill>
                  <a:srgbClr val="F76AF0"/>
                </a:solidFill>
                <a:latin typeface="Bitter"/>
                <a:ea typeface="Bitter"/>
                <a:cs typeface="Bitter"/>
                <a:sym typeface="Bitter"/>
              </a:rPr>
              <a:t>C2</a:t>
            </a:r>
            <a:r>
              <a:rPr lang="en-US" sz="1336" spc="-26">
                <a:solidFill>
                  <a:srgbClr val="000000"/>
                </a:solidFill>
                <a:latin typeface="Bitter"/>
                <a:ea typeface="Bitter"/>
                <a:cs typeface="Bitter"/>
                <a:sym typeface="Bitter"/>
              </a:rPr>
              <a:t>+D</a:t>
            </a:r>
          </a:p>
        </p:txBody>
      </p:sp>
      <p:sp>
        <p:nvSpPr>
          <p:cNvPr name="TextBox 65" id="65"/>
          <p:cNvSpPr txBox="true"/>
          <p:nvPr/>
        </p:nvSpPr>
        <p:spPr>
          <a:xfrm rot="0">
            <a:off x="3909093" y="8331565"/>
            <a:ext cx="873096" cy="209550"/>
          </a:xfrm>
          <a:prstGeom prst="rect">
            <a:avLst/>
          </a:prstGeom>
        </p:spPr>
        <p:txBody>
          <a:bodyPr anchor="t" rtlCol="false" tIns="0" lIns="0" bIns="0" rIns="0">
            <a:spAutoFit/>
          </a:bodyPr>
          <a:lstStyle/>
          <a:p>
            <a:pPr algn="l">
              <a:lnSpc>
                <a:spcPts val="1681"/>
              </a:lnSpc>
            </a:pPr>
            <a:r>
              <a:rPr lang="en-US" sz="1401" spc="-28">
                <a:solidFill>
                  <a:srgbClr val="149008"/>
                </a:solidFill>
                <a:latin typeface="Bitter"/>
                <a:ea typeface="Bitter"/>
                <a:cs typeface="Bitter"/>
                <a:sym typeface="Bitter"/>
              </a:rPr>
              <a:t>C1</a:t>
            </a:r>
            <a:r>
              <a:rPr lang="en-US" sz="1401" spc="-28">
                <a:solidFill>
                  <a:srgbClr val="000000"/>
                </a:solidFill>
                <a:latin typeface="Bitter"/>
                <a:ea typeface="Bitter"/>
                <a:cs typeface="Bitter"/>
                <a:sym typeface="Bitter"/>
              </a:rPr>
              <a:t>-D=</a:t>
            </a:r>
            <a:r>
              <a:rPr lang="en-US" sz="1401" spc="-28">
                <a:solidFill>
                  <a:srgbClr val="F76AF0"/>
                </a:solidFill>
                <a:latin typeface="Bitter"/>
                <a:ea typeface="Bitter"/>
                <a:cs typeface="Bitter"/>
                <a:sym typeface="Bitter"/>
              </a:rPr>
              <a:t>C2</a:t>
            </a:r>
          </a:p>
        </p:txBody>
      </p:sp>
      <p:sp>
        <p:nvSpPr>
          <p:cNvPr name="TextBox 66" id="66"/>
          <p:cNvSpPr txBox="true"/>
          <p:nvPr/>
        </p:nvSpPr>
        <p:spPr>
          <a:xfrm rot="0">
            <a:off x="5514522" y="6680938"/>
            <a:ext cx="122652" cy="126065"/>
          </a:xfrm>
          <a:prstGeom prst="rect">
            <a:avLst/>
          </a:prstGeom>
        </p:spPr>
        <p:txBody>
          <a:bodyPr anchor="t" rtlCol="false" tIns="0" lIns="0" bIns="0" rIns="0">
            <a:spAutoFit/>
          </a:bodyPr>
          <a:lstStyle/>
          <a:p>
            <a:pPr algn="l">
              <a:lnSpc>
                <a:spcPts val="1020"/>
              </a:lnSpc>
            </a:pPr>
            <a:r>
              <a:rPr lang="en-US" sz="850" spc="-17">
                <a:solidFill>
                  <a:srgbClr val="000000"/>
                </a:solidFill>
                <a:latin typeface="Bitter"/>
                <a:ea typeface="Bitter"/>
                <a:cs typeface="Bitter"/>
                <a:sym typeface="Bitter"/>
              </a:rPr>
              <a:t>D</a:t>
            </a:r>
          </a:p>
        </p:txBody>
      </p:sp>
      <p:sp>
        <p:nvSpPr>
          <p:cNvPr name="TextBox 67" id="67"/>
          <p:cNvSpPr txBox="true"/>
          <p:nvPr/>
        </p:nvSpPr>
        <p:spPr>
          <a:xfrm rot="0">
            <a:off x="6356344" y="6939737"/>
            <a:ext cx="79897" cy="126065"/>
          </a:xfrm>
          <a:prstGeom prst="rect">
            <a:avLst/>
          </a:prstGeom>
        </p:spPr>
        <p:txBody>
          <a:bodyPr anchor="t" rtlCol="false" tIns="0" lIns="0" bIns="0" rIns="0">
            <a:spAutoFit/>
          </a:bodyPr>
          <a:lstStyle/>
          <a:p>
            <a:pPr algn="l">
              <a:lnSpc>
                <a:spcPts val="1020"/>
              </a:lnSpc>
            </a:pPr>
            <a:r>
              <a:rPr lang="en-US" sz="850" spc="-17">
                <a:solidFill>
                  <a:srgbClr val="000000"/>
                </a:solidFill>
                <a:latin typeface="Bitter"/>
                <a:ea typeface="Bitter"/>
                <a:cs typeface="Bitter"/>
                <a:sym typeface="Bitter"/>
              </a:rPr>
              <a:t>D</a:t>
            </a:r>
          </a:p>
        </p:txBody>
      </p:sp>
      <p:sp>
        <p:nvSpPr>
          <p:cNvPr name="AutoShape 68" id="68"/>
          <p:cNvSpPr/>
          <p:nvPr/>
        </p:nvSpPr>
        <p:spPr>
          <a:xfrm>
            <a:off x="5462863" y="6946209"/>
            <a:ext cx="1090188" cy="4762"/>
          </a:xfrm>
          <a:prstGeom prst="line">
            <a:avLst/>
          </a:prstGeom>
          <a:ln cap="flat" w="28575">
            <a:solidFill>
              <a:srgbClr val="000000"/>
            </a:solidFill>
            <a:prstDash val="solid"/>
            <a:headEnd type="none" len="sm" w="sm"/>
            <a:tailEnd type="none" len="sm" w="sm"/>
          </a:ln>
        </p:spPr>
      </p:sp>
      <p:sp>
        <p:nvSpPr>
          <p:cNvPr name="TextBox 69" id="69"/>
          <p:cNvSpPr txBox="true"/>
          <p:nvPr/>
        </p:nvSpPr>
        <p:spPr>
          <a:xfrm rot="0">
            <a:off x="5315496" y="7260180"/>
            <a:ext cx="287567" cy="126065"/>
          </a:xfrm>
          <a:prstGeom prst="rect">
            <a:avLst/>
          </a:prstGeom>
        </p:spPr>
        <p:txBody>
          <a:bodyPr anchor="t" rtlCol="false" tIns="0" lIns="0" bIns="0" rIns="0">
            <a:spAutoFit/>
          </a:bodyPr>
          <a:lstStyle/>
          <a:p>
            <a:pPr algn="l">
              <a:lnSpc>
                <a:spcPts val="1020"/>
              </a:lnSpc>
            </a:pPr>
            <a:r>
              <a:rPr lang="en-US" sz="850" spc="-17">
                <a:solidFill>
                  <a:srgbClr val="149008"/>
                </a:solidFill>
                <a:latin typeface="Bitter"/>
                <a:ea typeface="Bitter"/>
                <a:cs typeface="Bitter"/>
                <a:sym typeface="Bitter"/>
              </a:rPr>
              <a:t>C1</a:t>
            </a:r>
          </a:p>
        </p:txBody>
      </p:sp>
      <p:sp>
        <p:nvSpPr>
          <p:cNvPr name="TextBox 70" id="70"/>
          <p:cNvSpPr txBox="true"/>
          <p:nvPr/>
        </p:nvSpPr>
        <p:spPr>
          <a:xfrm rot="0">
            <a:off x="6376388" y="7266631"/>
            <a:ext cx="159257" cy="126065"/>
          </a:xfrm>
          <a:prstGeom prst="rect">
            <a:avLst/>
          </a:prstGeom>
        </p:spPr>
        <p:txBody>
          <a:bodyPr anchor="t" rtlCol="false" tIns="0" lIns="0" bIns="0" rIns="0">
            <a:spAutoFit/>
          </a:bodyPr>
          <a:lstStyle/>
          <a:p>
            <a:pPr algn="l">
              <a:lnSpc>
                <a:spcPts val="1020"/>
              </a:lnSpc>
            </a:pPr>
            <a:r>
              <a:rPr lang="en-US" sz="850" spc="-17">
                <a:solidFill>
                  <a:srgbClr val="F76AF0"/>
                </a:solidFill>
                <a:latin typeface="Bitter"/>
                <a:ea typeface="Bitter"/>
                <a:cs typeface="Bitter"/>
                <a:sym typeface="Bitter"/>
              </a:rPr>
              <a:t>C2</a:t>
            </a:r>
          </a:p>
        </p:txBody>
      </p:sp>
      <p:sp>
        <p:nvSpPr>
          <p:cNvPr name="TextBox 71" id="71"/>
          <p:cNvSpPr txBox="true"/>
          <p:nvPr/>
        </p:nvSpPr>
        <p:spPr>
          <a:xfrm rot="0">
            <a:off x="5433181" y="7992780"/>
            <a:ext cx="1205952" cy="228600"/>
          </a:xfrm>
          <a:prstGeom prst="rect">
            <a:avLst/>
          </a:prstGeom>
        </p:spPr>
        <p:txBody>
          <a:bodyPr anchor="t" rtlCol="false" tIns="0" lIns="0" bIns="0" rIns="0">
            <a:spAutoFit/>
          </a:bodyPr>
          <a:lstStyle/>
          <a:p>
            <a:pPr algn="l">
              <a:lnSpc>
                <a:spcPts val="1883"/>
              </a:lnSpc>
            </a:pPr>
            <a:r>
              <a:rPr lang="en-US" sz="1569" spc="-31">
                <a:solidFill>
                  <a:srgbClr val="149008"/>
                </a:solidFill>
                <a:latin typeface="Bitter"/>
                <a:ea typeface="Bitter"/>
                <a:cs typeface="Bitter"/>
                <a:sym typeface="Bitter"/>
              </a:rPr>
              <a:t>C1</a:t>
            </a:r>
            <a:r>
              <a:rPr lang="en-US" sz="1569" spc="-31">
                <a:solidFill>
                  <a:srgbClr val="000000"/>
                </a:solidFill>
                <a:latin typeface="Bitter"/>
                <a:ea typeface="Bitter"/>
                <a:cs typeface="Bitter"/>
                <a:sym typeface="Bitter"/>
              </a:rPr>
              <a:t>-D=</a:t>
            </a:r>
            <a:r>
              <a:rPr lang="en-US" sz="1569" spc="-31">
                <a:solidFill>
                  <a:srgbClr val="F76AF0"/>
                </a:solidFill>
                <a:latin typeface="Bitter"/>
                <a:ea typeface="Bitter"/>
                <a:cs typeface="Bitter"/>
                <a:sym typeface="Bitter"/>
              </a:rPr>
              <a:t>C2</a:t>
            </a:r>
            <a:r>
              <a:rPr lang="en-US" sz="1569" spc="-31">
                <a:solidFill>
                  <a:srgbClr val="000000"/>
                </a:solidFill>
                <a:latin typeface="Bitter"/>
                <a:ea typeface="Bitter"/>
                <a:cs typeface="Bitter"/>
                <a:sym typeface="Bitter"/>
              </a:rPr>
              <a:t>+D</a:t>
            </a:r>
          </a:p>
        </p:txBody>
      </p:sp>
      <p:sp>
        <p:nvSpPr>
          <p:cNvPr name="TextBox 72" id="72"/>
          <p:cNvSpPr txBox="true"/>
          <p:nvPr/>
        </p:nvSpPr>
        <p:spPr>
          <a:xfrm rot="0">
            <a:off x="4526969" y="9705877"/>
            <a:ext cx="2465047" cy="162956"/>
          </a:xfrm>
          <a:prstGeom prst="rect">
            <a:avLst/>
          </a:prstGeom>
        </p:spPr>
        <p:txBody>
          <a:bodyPr anchor="t" rtlCol="false" tIns="0" lIns="0" bIns="0" rIns="0">
            <a:spAutoFit/>
          </a:bodyPr>
          <a:lstStyle/>
          <a:p>
            <a:pPr algn="l">
              <a:lnSpc>
                <a:spcPts val="1399"/>
              </a:lnSpc>
            </a:pPr>
            <a:r>
              <a:rPr lang="en-US" sz="999" spc="6">
                <a:solidFill>
                  <a:srgbClr val="149008"/>
                </a:solidFill>
                <a:latin typeface="Loubag"/>
                <a:ea typeface="Loubag"/>
                <a:cs typeface="Loubag"/>
                <a:sym typeface="Loubag"/>
              </a:rPr>
              <a:t>Autora: Belén Dávila Arias</a:t>
            </a:r>
          </a:p>
        </p:txBody>
      </p:sp>
      <p:sp>
        <p:nvSpPr>
          <p:cNvPr name="TextBox 73" id="73"/>
          <p:cNvSpPr txBox="true"/>
          <p:nvPr/>
        </p:nvSpPr>
        <p:spPr>
          <a:xfrm rot="0">
            <a:off x="849463" y="9726659"/>
            <a:ext cx="2109058" cy="284281"/>
          </a:xfrm>
          <a:prstGeom prst="rect">
            <a:avLst/>
          </a:prstGeom>
        </p:spPr>
        <p:txBody>
          <a:bodyPr anchor="t" rtlCol="false" tIns="0" lIns="0" bIns="0" rIns="0">
            <a:spAutoFit/>
          </a:bodyPr>
          <a:lstStyle/>
          <a:p>
            <a:pPr algn="l">
              <a:lnSpc>
                <a:spcPts val="1197"/>
              </a:lnSpc>
            </a:pPr>
            <a:r>
              <a:rPr lang="en-US" sz="855" spc="5">
                <a:solidFill>
                  <a:srgbClr val="FF3131"/>
                </a:solidFill>
                <a:latin typeface="Loubag"/>
                <a:ea typeface="Loubag"/>
                <a:cs typeface="Loubag"/>
                <a:sym typeface="Loubag"/>
              </a:rPr>
              <a:t>CEIP IPLACEA    ALCALÁ DE HENARES</a:t>
            </a:r>
          </a:p>
          <a:p>
            <a:pPr algn="l">
              <a:lnSpc>
                <a:spcPts val="1197"/>
              </a:lnSpc>
            </a:pPr>
          </a:p>
        </p:txBody>
      </p:sp>
      <p:sp>
        <p:nvSpPr>
          <p:cNvPr name="TextBox 74" id="74"/>
          <p:cNvSpPr txBox="true"/>
          <p:nvPr/>
        </p:nvSpPr>
        <p:spPr>
          <a:xfrm rot="0">
            <a:off x="2353146" y="1091992"/>
            <a:ext cx="1076583"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OPCIÓN B</a:t>
            </a:r>
          </a:p>
        </p:txBody>
      </p:sp>
      <p:sp>
        <p:nvSpPr>
          <p:cNvPr name="TextBox 75" id="75"/>
          <p:cNvSpPr txBox="true"/>
          <p:nvPr/>
        </p:nvSpPr>
        <p:spPr>
          <a:xfrm rot="0">
            <a:off x="682740" y="8436340"/>
            <a:ext cx="672770" cy="152400"/>
          </a:xfrm>
          <a:prstGeom prst="rect">
            <a:avLst/>
          </a:prstGeom>
        </p:spPr>
        <p:txBody>
          <a:bodyPr anchor="t" rtlCol="false" tIns="0" lIns="0" bIns="0" rIns="0">
            <a:spAutoFit/>
          </a:bodyPr>
          <a:lstStyle/>
          <a:p>
            <a:pPr algn="l">
              <a:lnSpc>
                <a:spcPts val="1260"/>
              </a:lnSpc>
            </a:pPr>
            <a:r>
              <a:rPr lang="en-US" sz="1050" spc="-21">
                <a:solidFill>
                  <a:srgbClr val="000000"/>
                </a:solidFill>
                <a:latin typeface="Bitter"/>
                <a:ea typeface="Bitter"/>
                <a:cs typeface="Bitter"/>
                <a:sym typeface="Bitter"/>
              </a:rPr>
              <a:t>más que...</a:t>
            </a:r>
          </a:p>
        </p:txBody>
      </p:sp>
      <p:sp>
        <p:nvSpPr>
          <p:cNvPr name="TextBox 76" id="76"/>
          <p:cNvSpPr txBox="true"/>
          <p:nvPr/>
        </p:nvSpPr>
        <p:spPr>
          <a:xfrm rot="0">
            <a:off x="1812540" y="8492726"/>
            <a:ext cx="767726" cy="152400"/>
          </a:xfrm>
          <a:prstGeom prst="rect">
            <a:avLst/>
          </a:prstGeom>
        </p:spPr>
        <p:txBody>
          <a:bodyPr anchor="t" rtlCol="false" tIns="0" lIns="0" bIns="0" rIns="0">
            <a:spAutoFit/>
          </a:bodyPr>
          <a:lstStyle/>
          <a:p>
            <a:pPr algn="l">
              <a:lnSpc>
                <a:spcPts val="1260"/>
              </a:lnSpc>
            </a:pPr>
            <a:r>
              <a:rPr lang="en-US" sz="1050" spc="-21">
                <a:solidFill>
                  <a:srgbClr val="000000"/>
                </a:solidFill>
                <a:latin typeface="Bitter"/>
                <a:ea typeface="Bitter"/>
                <a:cs typeface="Bitter"/>
                <a:sym typeface="Bitter"/>
              </a:rPr>
              <a:t>menos que...</a:t>
            </a:r>
          </a:p>
        </p:txBody>
      </p:sp>
      <p:sp>
        <p:nvSpPr>
          <p:cNvPr name="TextBox 77" id="77"/>
          <p:cNvSpPr txBox="true"/>
          <p:nvPr/>
        </p:nvSpPr>
        <p:spPr>
          <a:xfrm rot="0">
            <a:off x="3172616" y="8711801"/>
            <a:ext cx="3425181" cy="142875"/>
          </a:xfrm>
          <a:prstGeom prst="rect">
            <a:avLst/>
          </a:prstGeom>
        </p:spPr>
        <p:txBody>
          <a:bodyPr anchor="t" rtlCol="false" tIns="0" lIns="0" bIns="0" rIns="0">
            <a:spAutoFit/>
          </a:bodyPr>
          <a:lstStyle/>
          <a:p>
            <a:pPr algn="l">
              <a:lnSpc>
                <a:spcPts val="1140"/>
              </a:lnSpc>
            </a:pPr>
            <a:r>
              <a:rPr lang="en-US" sz="950" spc="-19">
                <a:solidFill>
                  <a:srgbClr val="000000"/>
                </a:solidFill>
                <a:latin typeface="Bitter"/>
                <a:ea typeface="Bitter"/>
                <a:cs typeface="Bitter"/>
                <a:sym typeface="Bitter"/>
              </a:rPr>
              <a:t>(1) No confundir con operación igualación ABN</a:t>
            </a:r>
          </a:p>
        </p:txBody>
      </p:sp>
      <p:sp>
        <p:nvSpPr>
          <p:cNvPr name="TextBox 78" id="78"/>
          <p:cNvSpPr txBox="true"/>
          <p:nvPr/>
        </p:nvSpPr>
        <p:spPr>
          <a:xfrm rot="0">
            <a:off x="3398518" y="7465769"/>
            <a:ext cx="411888" cy="91666"/>
          </a:xfrm>
          <a:prstGeom prst="rect">
            <a:avLst/>
          </a:prstGeom>
        </p:spPr>
        <p:txBody>
          <a:bodyPr anchor="t" rtlCol="false" tIns="0" lIns="0" bIns="0" rIns="0">
            <a:spAutoFit/>
          </a:bodyPr>
          <a:lstStyle/>
          <a:p>
            <a:pPr algn="l">
              <a:lnSpc>
                <a:spcPts val="742"/>
              </a:lnSpc>
            </a:pPr>
            <a:r>
              <a:rPr lang="en-US" sz="618" spc="-12">
                <a:solidFill>
                  <a:srgbClr val="000000"/>
                </a:solidFill>
                <a:latin typeface="Bitter"/>
                <a:ea typeface="Bitter"/>
                <a:cs typeface="Bitter"/>
                <a:sym typeface="Bitter"/>
              </a:rPr>
              <a:t>D</a:t>
            </a:r>
          </a:p>
        </p:txBody>
      </p:sp>
      <p:sp>
        <p:nvSpPr>
          <p:cNvPr name="TextBox 79" id="79"/>
          <p:cNvSpPr txBox="true"/>
          <p:nvPr/>
        </p:nvSpPr>
        <p:spPr>
          <a:xfrm rot="0">
            <a:off x="3398518" y="7738410"/>
            <a:ext cx="475666" cy="133350"/>
          </a:xfrm>
          <a:prstGeom prst="rect">
            <a:avLst/>
          </a:prstGeom>
        </p:spPr>
        <p:txBody>
          <a:bodyPr anchor="t" rtlCol="false" tIns="0" lIns="0" bIns="0" rIns="0">
            <a:spAutoFit/>
          </a:bodyPr>
          <a:lstStyle/>
          <a:p>
            <a:pPr algn="l">
              <a:lnSpc>
                <a:spcPts val="1088"/>
              </a:lnSpc>
            </a:pPr>
            <a:r>
              <a:rPr lang="en-US" sz="907" spc="-18">
                <a:solidFill>
                  <a:srgbClr val="F76AF0"/>
                </a:solidFill>
                <a:latin typeface="Bitter"/>
                <a:ea typeface="Bitter"/>
                <a:cs typeface="Bitter"/>
                <a:sym typeface="Bitter"/>
              </a:rPr>
              <a:t>C2</a:t>
            </a:r>
          </a:p>
        </p:txBody>
      </p:sp>
      <p:sp>
        <p:nvSpPr>
          <p:cNvPr name="TextBox 80" id="80"/>
          <p:cNvSpPr txBox="true"/>
          <p:nvPr/>
        </p:nvSpPr>
        <p:spPr>
          <a:xfrm rot="0">
            <a:off x="2736625" y="7624636"/>
            <a:ext cx="382649" cy="113774"/>
          </a:xfrm>
          <a:prstGeom prst="rect">
            <a:avLst/>
          </a:prstGeom>
        </p:spPr>
        <p:txBody>
          <a:bodyPr anchor="t" rtlCol="false" tIns="0" lIns="0" bIns="0" rIns="0">
            <a:spAutoFit/>
          </a:bodyPr>
          <a:lstStyle/>
          <a:p>
            <a:pPr algn="l">
              <a:lnSpc>
                <a:spcPts val="998"/>
              </a:lnSpc>
            </a:pPr>
            <a:r>
              <a:rPr lang="en-US" sz="832" spc="-16">
                <a:solidFill>
                  <a:srgbClr val="149008"/>
                </a:solidFill>
                <a:latin typeface="Bitter"/>
                <a:ea typeface="Bitter"/>
                <a:cs typeface="Bitter"/>
                <a:sym typeface="Bitter"/>
              </a:rPr>
              <a:t>C1</a:t>
            </a:r>
          </a:p>
        </p:txBody>
      </p:sp>
      <p:sp>
        <p:nvSpPr>
          <p:cNvPr name="TextBox 81" id="81"/>
          <p:cNvSpPr txBox="true"/>
          <p:nvPr/>
        </p:nvSpPr>
        <p:spPr>
          <a:xfrm rot="0">
            <a:off x="3172616" y="8911826"/>
            <a:ext cx="3836345" cy="252129"/>
          </a:xfrm>
          <a:prstGeom prst="rect">
            <a:avLst/>
          </a:prstGeom>
        </p:spPr>
        <p:txBody>
          <a:bodyPr anchor="t" rtlCol="false" tIns="0" lIns="0" bIns="0" rIns="0">
            <a:spAutoFit/>
          </a:bodyPr>
          <a:lstStyle/>
          <a:p>
            <a:pPr algn="l">
              <a:lnSpc>
                <a:spcPts val="1020"/>
              </a:lnSpc>
            </a:pPr>
            <a:r>
              <a:rPr lang="en-US" sz="850" spc="-17">
                <a:solidFill>
                  <a:srgbClr val="000000"/>
                </a:solidFill>
                <a:latin typeface="Bitter"/>
                <a:ea typeface="Bitter"/>
                <a:cs typeface="Bitter"/>
                <a:sym typeface="Bitter"/>
              </a:rPr>
              <a:t>(2) ¡CUIDADO! La diferencia en este tipo de problemas no es la misma que en los dos casos anteriores</a:t>
            </a:r>
          </a:p>
        </p:txBody>
      </p:sp>
    </p:spTree>
  </p:cSld>
  <p:clrMapOvr>
    <a:masterClrMapping/>
  </p:clrMapOvr>
</p:sld>
</file>

<file path=ppt/slides/slide9.xml><?xml version="1.0" encoding="utf-8"?>
<p:sld xmlns:p="http://schemas.openxmlformats.org/presentationml/2006/main" xmlns:a="http://schemas.openxmlformats.org/drawingml/2006/main" xmlns:r="http://schemas.openxmlformats.org/officeDocument/2006/relationships">
  <p:cSld>
    <p:bg>
      <p:bgPr>
        <a:solidFill>
          <a:srgbClr val="CBDDD1"/>
        </a:solidFill>
      </p:bgPr>
    </p:bg>
    <p:spTree>
      <p:nvGrpSpPr>
        <p:cNvPr id="1" name=""/>
        <p:cNvGrpSpPr/>
        <p:nvPr/>
      </p:nvGrpSpPr>
      <p:grpSpPr>
        <a:xfrm>
          <a:off x="0" y="0"/>
          <a:ext cx="0" cy="0"/>
          <a:chOff x="0" y="0"/>
          <a:chExt cx="0" cy="0"/>
        </a:xfrm>
      </p:grpSpPr>
      <p:grpSp>
        <p:nvGrpSpPr>
          <p:cNvPr name="Group 2" id="2"/>
          <p:cNvGrpSpPr/>
          <p:nvPr/>
        </p:nvGrpSpPr>
        <p:grpSpPr>
          <a:xfrm rot="0">
            <a:off x="604108" y="627863"/>
            <a:ext cx="6594345" cy="8839534"/>
            <a:chOff x="0" y="0"/>
            <a:chExt cx="2162211" cy="2898384"/>
          </a:xfrm>
        </p:grpSpPr>
        <p:sp>
          <p:nvSpPr>
            <p:cNvPr name="Freeform 3" id="3"/>
            <p:cNvSpPr/>
            <p:nvPr/>
          </p:nvSpPr>
          <p:spPr>
            <a:xfrm flipH="false" flipV="false" rot="0">
              <a:off x="0" y="0"/>
              <a:ext cx="2162211" cy="2898384"/>
            </a:xfrm>
            <a:custGeom>
              <a:avLst/>
              <a:gdLst/>
              <a:ahLst/>
              <a:cxnLst/>
              <a:rect r="r" b="b" t="t" l="l"/>
              <a:pathLst>
                <a:path h="2898384" w="2162211">
                  <a:moveTo>
                    <a:pt x="22306" y="0"/>
                  </a:moveTo>
                  <a:lnTo>
                    <a:pt x="2139905" y="0"/>
                  </a:lnTo>
                  <a:cubicBezTo>
                    <a:pt x="2152224" y="0"/>
                    <a:pt x="2162211" y="9987"/>
                    <a:pt x="2162211" y="22306"/>
                  </a:cubicBezTo>
                  <a:lnTo>
                    <a:pt x="2162211" y="2876077"/>
                  </a:lnTo>
                  <a:cubicBezTo>
                    <a:pt x="2162211" y="2888397"/>
                    <a:pt x="2152224" y="2898384"/>
                    <a:pt x="2139905" y="2898384"/>
                  </a:cubicBezTo>
                  <a:lnTo>
                    <a:pt x="22306" y="2898384"/>
                  </a:lnTo>
                  <a:cubicBezTo>
                    <a:pt x="9987" y="2898384"/>
                    <a:pt x="0" y="2888397"/>
                    <a:pt x="0" y="2876077"/>
                  </a:cubicBezTo>
                  <a:lnTo>
                    <a:pt x="0" y="22306"/>
                  </a:lnTo>
                  <a:cubicBezTo>
                    <a:pt x="0" y="9987"/>
                    <a:pt x="9987" y="0"/>
                    <a:pt x="22306" y="0"/>
                  </a:cubicBezTo>
                  <a:close/>
                </a:path>
              </a:pathLst>
            </a:custGeom>
            <a:solidFill>
              <a:srgbClr val="CCABDB"/>
            </a:solidFill>
          </p:spPr>
        </p:sp>
        <p:sp>
          <p:nvSpPr>
            <p:cNvPr name="TextBox 4" id="4"/>
            <p:cNvSpPr txBox="true"/>
            <p:nvPr/>
          </p:nvSpPr>
          <p:spPr>
            <a:xfrm>
              <a:off x="0" y="-28575"/>
              <a:ext cx="2162211" cy="2926959"/>
            </a:xfrm>
            <a:prstGeom prst="rect">
              <a:avLst/>
            </a:prstGeom>
          </p:spPr>
          <p:txBody>
            <a:bodyPr anchor="ctr" rtlCol="false" tIns="40805" lIns="40805" bIns="40805" rIns="40805"/>
            <a:lstStyle/>
            <a:p>
              <a:pPr algn="ctr">
                <a:lnSpc>
                  <a:spcPts val="2136"/>
                </a:lnSpc>
              </a:pPr>
            </a:p>
            <a:p>
              <a:pPr algn="ctr">
                <a:lnSpc>
                  <a:spcPts val="2136"/>
                </a:lnSpc>
                <a:spcBef>
                  <a:spcPct val="0"/>
                </a:spcBef>
              </a:pPr>
            </a:p>
          </p:txBody>
        </p:sp>
      </p:grpSp>
      <p:sp>
        <p:nvSpPr>
          <p:cNvPr name="TextBox 5" id="5"/>
          <p:cNvSpPr txBox="true"/>
          <p:nvPr/>
        </p:nvSpPr>
        <p:spPr>
          <a:xfrm rot="0">
            <a:off x="3146619" y="911630"/>
            <a:ext cx="2450007" cy="259412"/>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¿es de multiplicar? </a:t>
            </a:r>
          </a:p>
        </p:txBody>
      </p:sp>
      <p:sp>
        <p:nvSpPr>
          <p:cNvPr name="Freeform 6" id="6"/>
          <p:cNvSpPr/>
          <p:nvPr/>
        </p:nvSpPr>
        <p:spPr>
          <a:xfrm flipH="false" flipV="false" rot="0">
            <a:off x="5514231" y="805308"/>
            <a:ext cx="691035" cy="274970"/>
          </a:xfrm>
          <a:custGeom>
            <a:avLst/>
            <a:gdLst/>
            <a:ahLst/>
            <a:cxnLst/>
            <a:rect r="r" b="b" t="t" l="l"/>
            <a:pathLst>
              <a:path h="274970" w="691035">
                <a:moveTo>
                  <a:pt x="0" y="0"/>
                </a:moveTo>
                <a:lnTo>
                  <a:pt x="691035" y="0"/>
                </a:lnTo>
                <a:lnTo>
                  <a:pt x="691035" y="274970"/>
                </a:lnTo>
                <a:lnTo>
                  <a:pt x="0" y="274970"/>
                </a:lnTo>
                <a:lnTo>
                  <a:pt x="0" y="0"/>
                </a:lnTo>
                <a:close/>
              </a:path>
            </a:pathLst>
          </a:custGeom>
          <a:blipFill>
            <a:blip r:embed="rId2"/>
            <a:stretch>
              <a:fillRect l="0" t="-151313" r="0" b="0"/>
            </a:stretch>
          </a:blipFill>
        </p:spPr>
      </p:sp>
      <p:sp>
        <p:nvSpPr>
          <p:cNvPr name="Freeform 7" id="7"/>
          <p:cNvSpPr/>
          <p:nvPr/>
        </p:nvSpPr>
        <p:spPr>
          <a:xfrm flipH="false" flipV="false" rot="0">
            <a:off x="6044385" y="1160634"/>
            <a:ext cx="759615" cy="302259"/>
          </a:xfrm>
          <a:custGeom>
            <a:avLst/>
            <a:gdLst/>
            <a:ahLst/>
            <a:cxnLst/>
            <a:rect r="r" b="b" t="t" l="l"/>
            <a:pathLst>
              <a:path h="302259" w="759615">
                <a:moveTo>
                  <a:pt x="0" y="0"/>
                </a:moveTo>
                <a:lnTo>
                  <a:pt x="759615" y="0"/>
                </a:lnTo>
                <a:lnTo>
                  <a:pt x="759615" y="302258"/>
                </a:lnTo>
                <a:lnTo>
                  <a:pt x="0" y="302258"/>
                </a:lnTo>
                <a:lnTo>
                  <a:pt x="0" y="0"/>
                </a:lnTo>
                <a:close/>
              </a:path>
            </a:pathLst>
          </a:custGeom>
          <a:blipFill>
            <a:blip r:embed="rId2"/>
            <a:stretch>
              <a:fillRect l="0" t="-151313" r="0" b="0"/>
            </a:stretch>
          </a:blipFill>
        </p:spPr>
      </p:sp>
      <p:sp>
        <p:nvSpPr>
          <p:cNvPr name="Freeform 8" id="8"/>
          <p:cNvSpPr/>
          <p:nvPr/>
        </p:nvSpPr>
        <p:spPr>
          <a:xfrm flipH="false" flipV="false" rot="0">
            <a:off x="5475346" y="1543249"/>
            <a:ext cx="729920" cy="290442"/>
          </a:xfrm>
          <a:custGeom>
            <a:avLst/>
            <a:gdLst/>
            <a:ahLst/>
            <a:cxnLst/>
            <a:rect r="r" b="b" t="t" l="l"/>
            <a:pathLst>
              <a:path h="290442" w="729920">
                <a:moveTo>
                  <a:pt x="0" y="0"/>
                </a:moveTo>
                <a:lnTo>
                  <a:pt x="729920" y="0"/>
                </a:lnTo>
                <a:lnTo>
                  <a:pt x="729920" y="290442"/>
                </a:lnTo>
                <a:lnTo>
                  <a:pt x="0" y="290442"/>
                </a:lnTo>
                <a:lnTo>
                  <a:pt x="0" y="0"/>
                </a:lnTo>
                <a:close/>
              </a:path>
            </a:pathLst>
          </a:custGeom>
          <a:blipFill>
            <a:blip r:embed="rId2"/>
            <a:stretch>
              <a:fillRect l="0" t="-151313" r="0" b="0"/>
            </a:stretch>
          </a:blipFill>
        </p:spPr>
      </p:sp>
      <p:sp>
        <p:nvSpPr>
          <p:cNvPr name="AutoShape 9" id="9"/>
          <p:cNvSpPr/>
          <p:nvPr/>
        </p:nvSpPr>
        <p:spPr>
          <a:xfrm>
            <a:off x="3733083" y="1390302"/>
            <a:ext cx="4409" cy="452380"/>
          </a:xfrm>
          <a:prstGeom prst="line">
            <a:avLst/>
          </a:prstGeom>
          <a:ln cap="flat" w="38100">
            <a:solidFill>
              <a:srgbClr val="000000"/>
            </a:solidFill>
            <a:prstDash val="solid"/>
            <a:headEnd type="none" len="sm" w="sm"/>
            <a:tailEnd type="arrow" len="sm" w="med"/>
          </a:ln>
        </p:spPr>
      </p:sp>
      <p:sp>
        <p:nvSpPr>
          <p:cNvPr name="AutoShape 10" id="10"/>
          <p:cNvSpPr/>
          <p:nvPr/>
        </p:nvSpPr>
        <p:spPr>
          <a:xfrm>
            <a:off x="3760951" y="2973259"/>
            <a:ext cx="4409" cy="452380"/>
          </a:xfrm>
          <a:prstGeom prst="line">
            <a:avLst/>
          </a:prstGeom>
          <a:ln cap="flat" w="38100">
            <a:solidFill>
              <a:srgbClr val="000000"/>
            </a:solidFill>
            <a:prstDash val="solid"/>
            <a:headEnd type="none" len="sm" w="sm"/>
            <a:tailEnd type="arrow" len="sm" w="med"/>
          </a:ln>
        </p:spPr>
      </p:sp>
      <p:sp>
        <p:nvSpPr>
          <p:cNvPr name="AutoShape 11" id="11"/>
          <p:cNvSpPr/>
          <p:nvPr/>
        </p:nvSpPr>
        <p:spPr>
          <a:xfrm>
            <a:off x="3758746" y="4209616"/>
            <a:ext cx="4409" cy="452380"/>
          </a:xfrm>
          <a:prstGeom prst="line">
            <a:avLst/>
          </a:prstGeom>
          <a:ln cap="flat" w="38100">
            <a:solidFill>
              <a:srgbClr val="000000"/>
            </a:solidFill>
            <a:prstDash val="solid"/>
            <a:headEnd type="none" len="sm" w="sm"/>
            <a:tailEnd type="arrow" len="sm" w="med"/>
          </a:ln>
        </p:spPr>
      </p:sp>
      <p:sp>
        <p:nvSpPr>
          <p:cNvPr name="Freeform 12" id="12"/>
          <p:cNvSpPr/>
          <p:nvPr/>
        </p:nvSpPr>
        <p:spPr>
          <a:xfrm flipH="false" flipV="false" rot="-69182">
            <a:off x="724877" y="9612245"/>
            <a:ext cx="320562" cy="320562"/>
          </a:xfrm>
          <a:custGeom>
            <a:avLst/>
            <a:gdLst/>
            <a:ahLst/>
            <a:cxnLst/>
            <a:rect r="r" b="b" t="t" l="l"/>
            <a:pathLst>
              <a:path h="320562" w="320562">
                <a:moveTo>
                  <a:pt x="0" y="0"/>
                </a:moveTo>
                <a:lnTo>
                  <a:pt x="320561" y="0"/>
                </a:lnTo>
                <a:lnTo>
                  <a:pt x="320561" y="320562"/>
                </a:lnTo>
                <a:lnTo>
                  <a:pt x="0" y="320562"/>
                </a:lnTo>
                <a:lnTo>
                  <a:pt x="0" y="0"/>
                </a:lnTo>
                <a:close/>
              </a:path>
            </a:pathLst>
          </a:custGeom>
          <a:blipFill>
            <a:blip r:embed="rId3"/>
            <a:stretch>
              <a:fillRect l="0" t="0" r="0" b="0"/>
            </a:stretch>
          </a:blipFill>
        </p:spPr>
      </p:sp>
      <p:sp>
        <p:nvSpPr>
          <p:cNvPr name="Freeform 13" id="13"/>
          <p:cNvSpPr/>
          <p:nvPr/>
        </p:nvSpPr>
        <p:spPr>
          <a:xfrm flipH="false" flipV="false" rot="0">
            <a:off x="6468505" y="10034054"/>
            <a:ext cx="729948" cy="265436"/>
          </a:xfrm>
          <a:custGeom>
            <a:avLst/>
            <a:gdLst/>
            <a:ahLst/>
            <a:cxnLst/>
            <a:rect r="r" b="b" t="t" l="l"/>
            <a:pathLst>
              <a:path h="265436" w="729948">
                <a:moveTo>
                  <a:pt x="0" y="0"/>
                </a:moveTo>
                <a:lnTo>
                  <a:pt x="729948" y="0"/>
                </a:lnTo>
                <a:lnTo>
                  <a:pt x="729948" y="265436"/>
                </a:lnTo>
                <a:lnTo>
                  <a:pt x="0" y="265436"/>
                </a:lnTo>
                <a:lnTo>
                  <a:pt x="0" y="0"/>
                </a:lnTo>
                <a:close/>
              </a:path>
            </a:pathLst>
          </a:custGeom>
          <a:blipFill>
            <a:blip r:embed="rId4"/>
            <a:stretch>
              <a:fillRect l="0" t="0" r="0" b="0"/>
            </a:stretch>
          </a:blipFill>
        </p:spPr>
      </p:sp>
      <p:sp>
        <p:nvSpPr>
          <p:cNvPr name="Freeform 14" id="14"/>
          <p:cNvSpPr/>
          <p:nvPr/>
        </p:nvSpPr>
        <p:spPr>
          <a:xfrm flipH="false" flipV="false" rot="0">
            <a:off x="1657701" y="4661996"/>
            <a:ext cx="684811" cy="272493"/>
          </a:xfrm>
          <a:custGeom>
            <a:avLst/>
            <a:gdLst/>
            <a:ahLst/>
            <a:cxnLst/>
            <a:rect r="r" b="b" t="t" l="l"/>
            <a:pathLst>
              <a:path h="272493" w="684811">
                <a:moveTo>
                  <a:pt x="0" y="0"/>
                </a:moveTo>
                <a:lnTo>
                  <a:pt x="684811" y="0"/>
                </a:lnTo>
                <a:lnTo>
                  <a:pt x="684811" y="272493"/>
                </a:lnTo>
                <a:lnTo>
                  <a:pt x="0" y="272493"/>
                </a:lnTo>
                <a:lnTo>
                  <a:pt x="0" y="0"/>
                </a:lnTo>
                <a:close/>
              </a:path>
            </a:pathLst>
          </a:custGeom>
          <a:blipFill>
            <a:blip r:embed="rId2"/>
            <a:stretch>
              <a:fillRect l="0" t="-151313" r="0" b="0"/>
            </a:stretch>
          </a:blipFill>
        </p:spPr>
      </p:sp>
      <p:sp>
        <p:nvSpPr>
          <p:cNvPr name="Freeform 15" id="15"/>
          <p:cNvSpPr/>
          <p:nvPr/>
        </p:nvSpPr>
        <p:spPr>
          <a:xfrm flipH="false" flipV="false" rot="0">
            <a:off x="5386611" y="1462892"/>
            <a:ext cx="883927" cy="433124"/>
          </a:xfrm>
          <a:custGeom>
            <a:avLst/>
            <a:gdLst/>
            <a:ahLst/>
            <a:cxnLst/>
            <a:rect r="r" b="b" t="t" l="l"/>
            <a:pathLst>
              <a:path h="433124" w="883927">
                <a:moveTo>
                  <a:pt x="0" y="0"/>
                </a:moveTo>
                <a:lnTo>
                  <a:pt x="883927" y="0"/>
                </a:lnTo>
                <a:lnTo>
                  <a:pt x="883927" y="433125"/>
                </a:lnTo>
                <a:lnTo>
                  <a:pt x="0" y="433125"/>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TextBox 16" id="16"/>
          <p:cNvSpPr txBox="true"/>
          <p:nvPr/>
        </p:nvSpPr>
        <p:spPr>
          <a:xfrm rot="0">
            <a:off x="3044648" y="3561730"/>
            <a:ext cx="1972459" cy="342900"/>
          </a:xfrm>
          <a:prstGeom prst="rect">
            <a:avLst/>
          </a:prstGeom>
        </p:spPr>
        <p:txBody>
          <a:bodyPr anchor="t" rtlCol="false" tIns="0" lIns="0" bIns="0" rIns="0">
            <a:spAutoFit/>
          </a:bodyPr>
          <a:lstStyle/>
          <a:p>
            <a:pPr algn="l">
              <a:lnSpc>
                <a:spcPts val="2700"/>
              </a:lnSpc>
            </a:pPr>
            <a:r>
              <a:rPr lang="en-US" sz="2250" spc="-45">
                <a:solidFill>
                  <a:srgbClr val="004AAD"/>
                </a:solidFill>
                <a:latin typeface="Bitter"/>
                <a:ea typeface="Bitter"/>
                <a:cs typeface="Bitter"/>
                <a:sym typeface="Bitter"/>
              </a:rPr>
              <a:t>m1 </a:t>
            </a:r>
            <a:r>
              <a:rPr lang="en-US" sz="2250" spc="-45">
                <a:solidFill>
                  <a:srgbClr val="000000"/>
                </a:solidFill>
                <a:latin typeface="Bitter"/>
                <a:ea typeface="Bitter"/>
                <a:cs typeface="Bitter"/>
                <a:sym typeface="Bitter"/>
              </a:rPr>
              <a:t>x </a:t>
            </a:r>
            <a:r>
              <a:rPr lang="en-US" sz="2250" spc="-45">
                <a:solidFill>
                  <a:srgbClr val="004AAD"/>
                </a:solidFill>
                <a:latin typeface="Bitter"/>
                <a:ea typeface="Bitter"/>
                <a:cs typeface="Bitter"/>
                <a:sym typeface="Bitter"/>
              </a:rPr>
              <a:t>m2</a:t>
            </a:r>
            <a:r>
              <a:rPr lang="en-US" sz="2250" spc="-45">
                <a:solidFill>
                  <a:srgbClr val="000000"/>
                </a:solidFill>
                <a:latin typeface="Bitter"/>
                <a:ea typeface="Bitter"/>
                <a:cs typeface="Bitter"/>
                <a:sym typeface="Bitter"/>
              </a:rPr>
              <a:t> = </a:t>
            </a:r>
            <a:r>
              <a:rPr lang="en-US" sz="2250" spc="-45">
                <a:solidFill>
                  <a:srgbClr val="FF3131"/>
                </a:solidFill>
                <a:latin typeface="Bitter"/>
                <a:ea typeface="Bitter"/>
                <a:cs typeface="Bitter"/>
                <a:sym typeface="Bitter"/>
              </a:rPr>
              <a:t>R</a:t>
            </a:r>
          </a:p>
        </p:txBody>
      </p:sp>
      <p:sp>
        <p:nvSpPr>
          <p:cNvPr name="TextBox 17" id="17"/>
          <p:cNvSpPr txBox="true"/>
          <p:nvPr/>
        </p:nvSpPr>
        <p:spPr>
          <a:xfrm rot="0">
            <a:off x="877686" y="2416150"/>
            <a:ext cx="6047189" cy="518824"/>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Tengo 2 factores: multiplicando (m1) y multiplicador (m2) </a:t>
            </a:r>
          </a:p>
          <a:p>
            <a:pPr algn="l">
              <a:lnSpc>
                <a:spcPts val="2100"/>
              </a:lnSpc>
            </a:pPr>
            <a:r>
              <a:rPr lang="en-US" sz="1750" spc="-35">
                <a:solidFill>
                  <a:srgbClr val="000000"/>
                </a:solidFill>
                <a:latin typeface="Bitter"/>
                <a:ea typeface="Bitter"/>
                <a:cs typeface="Bitter"/>
                <a:sym typeface="Bitter"/>
              </a:rPr>
              <a:t>y un resultado (R)</a:t>
            </a:r>
          </a:p>
        </p:txBody>
      </p:sp>
      <p:sp>
        <p:nvSpPr>
          <p:cNvPr name="TextBox 18" id="18"/>
          <p:cNvSpPr txBox="true"/>
          <p:nvPr/>
        </p:nvSpPr>
        <p:spPr>
          <a:xfrm rot="0">
            <a:off x="885158" y="4963969"/>
            <a:ext cx="3390692" cy="209550"/>
          </a:xfrm>
          <a:prstGeom prst="rect">
            <a:avLst/>
          </a:prstGeom>
        </p:spPr>
        <p:txBody>
          <a:bodyPr anchor="t" rtlCol="false" tIns="0" lIns="0" bIns="0" rIns="0">
            <a:spAutoFit/>
          </a:bodyPr>
          <a:lstStyle/>
          <a:p>
            <a:pPr algn="l">
              <a:lnSpc>
                <a:spcPts val="1620"/>
              </a:lnSpc>
            </a:pPr>
            <a:r>
              <a:rPr lang="en-US" sz="1350" spc="-27">
                <a:solidFill>
                  <a:srgbClr val="004AAD"/>
                </a:solidFill>
                <a:latin typeface="Bitter"/>
                <a:ea typeface="Bitter"/>
                <a:cs typeface="Bitter"/>
                <a:sym typeface="Bitter"/>
              </a:rPr>
              <a:t>m1 </a:t>
            </a:r>
            <a:r>
              <a:rPr lang="en-US" sz="1350" spc="-27">
                <a:solidFill>
                  <a:srgbClr val="000000"/>
                </a:solidFill>
                <a:latin typeface="Bitter"/>
                <a:ea typeface="Bitter"/>
                <a:cs typeface="Bitter"/>
                <a:sym typeface="Bitter"/>
              </a:rPr>
              <a:t>es la cantidad que se repite</a:t>
            </a:r>
          </a:p>
        </p:txBody>
      </p:sp>
      <p:sp>
        <p:nvSpPr>
          <p:cNvPr name="TextBox 19" id="19"/>
          <p:cNvSpPr txBox="true"/>
          <p:nvPr/>
        </p:nvSpPr>
        <p:spPr>
          <a:xfrm rot="0">
            <a:off x="928483" y="7099898"/>
            <a:ext cx="6003864" cy="381000"/>
          </a:xfrm>
          <a:prstGeom prst="rect">
            <a:avLst/>
          </a:prstGeom>
        </p:spPr>
        <p:txBody>
          <a:bodyPr anchor="t" rtlCol="false" tIns="0" lIns="0" bIns="0" rIns="0">
            <a:spAutoFit/>
          </a:bodyPr>
          <a:lstStyle/>
          <a:p>
            <a:pPr algn="l" marL="270052" indent="-135026" lvl="1">
              <a:lnSpc>
                <a:spcPts val="1500"/>
              </a:lnSpc>
              <a:buFont typeface="Arial"/>
              <a:buChar char="•"/>
            </a:pPr>
            <a:r>
              <a:rPr lang="en-US" sz="1250" spc="-25">
                <a:solidFill>
                  <a:srgbClr val="000000"/>
                </a:solidFill>
                <a:latin typeface="Bitter"/>
                <a:ea typeface="Bitter"/>
                <a:cs typeface="Bitter"/>
                <a:sym typeface="Bitter"/>
              </a:rPr>
              <a:t>m1  y  R son de la misma naturaleza; ejemplo: si m1 son camisetas, R también son camisetas</a:t>
            </a:r>
          </a:p>
        </p:txBody>
      </p:sp>
      <p:sp>
        <p:nvSpPr>
          <p:cNvPr name="TextBox 20" id="20"/>
          <p:cNvSpPr txBox="true"/>
          <p:nvPr/>
        </p:nvSpPr>
        <p:spPr>
          <a:xfrm rot="0">
            <a:off x="4889690" y="9724572"/>
            <a:ext cx="2435377" cy="161224"/>
          </a:xfrm>
          <a:prstGeom prst="rect">
            <a:avLst/>
          </a:prstGeom>
        </p:spPr>
        <p:txBody>
          <a:bodyPr anchor="t" rtlCol="false" tIns="0" lIns="0" bIns="0" rIns="0">
            <a:spAutoFit/>
          </a:bodyPr>
          <a:lstStyle/>
          <a:p>
            <a:pPr algn="l">
              <a:lnSpc>
                <a:spcPts val="1382"/>
              </a:lnSpc>
            </a:pPr>
            <a:r>
              <a:rPr lang="en-US" sz="987" spc="6">
                <a:solidFill>
                  <a:srgbClr val="149008"/>
                </a:solidFill>
                <a:latin typeface="Loubag"/>
                <a:ea typeface="Loubag"/>
                <a:cs typeface="Loubag"/>
                <a:sym typeface="Loubag"/>
              </a:rPr>
              <a:t>Autora: Belén Dávila Arias</a:t>
            </a:r>
          </a:p>
        </p:txBody>
      </p:sp>
      <p:sp>
        <p:nvSpPr>
          <p:cNvPr name="TextBox 21" id="21"/>
          <p:cNvSpPr txBox="true"/>
          <p:nvPr/>
        </p:nvSpPr>
        <p:spPr>
          <a:xfrm rot="0">
            <a:off x="1151405" y="9655199"/>
            <a:ext cx="2109058" cy="284281"/>
          </a:xfrm>
          <a:prstGeom prst="rect">
            <a:avLst/>
          </a:prstGeom>
        </p:spPr>
        <p:txBody>
          <a:bodyPr anchor="t" rtlCol="false" tIns="0" lIns="0" bIns="0" rIns="0">
            <a:spAutoFit/>
          </a:bodyPr>
          <a:lstStyle/>
          <a:p>
            <a:pPr algn="l">
              <a:lnSpc>
                <a:spcPts val="1197"/>
              </a:lnSpc>
            </a:pPr>
            <a:r>
              <a:rPr lang="en-US" sz="855" spc="5">
                <a:solidFill>
                  <a:srgbClr val="FF3131"/>
                </a:solidFill>
                <a:latin typeface="Loubag"/>
                <a:ea typeface="Loubag"/>
                <a:cs typeface="Loubag"/>
                <a:sym typeface="Loubag"/>
              </a:rPr>
              <a:t>CEIP IPLACEA    ALCALÁ DE HENARES</a:t>
            </a:r>
          </a:p>
          <a:p>
            <a:pPr algn="l">
              <a:lnSpc>
                <a:spcPts val="1197"/>
              </a:lnSpc>
            </a:pPr>
          </a:p>
        </p:txBody>
      </p:sp>
      <p:sp>
        <p:nvSpPr>
          <p:cNvPr name="TextBox 22" id="22"/>
          <p:cNvSpPr txBox="true"/>
          <p:nvPr/>
        </p:nvSpPr>
        <p:spPr>
          <a:xfrm rot="0">
            <a:off x="1804220" y="942793"/>
            <a:ext cx="1076583" cy="778235"/>
          </a:xfrm>
          <a:prstGeom prst="rect">
            <a:avLst/>
          </a:prstGeom>
        </p:spPr>
        <p:txBody>
          <a:bodyPr anchor="t" rtlCol="false" tIns="0" lIns="0" bIns="0" rIns="0">
            <a:spAutoFit/>
          </a:bodyPr>
          <a:lstStyle/>
          <a:p>
            <a:pPr algn="l">
              <a:lnSpc>
                <a:spcPts val="2100"/>
              </a:lnSpc>
            </a:pPr>
            <a:r>
              <a:rPr lang="en-US" sz="1750" spc="-35">
                <a:solidFill>
                  <a:srgbClr val="000000"/>
                </a:solidFill>
                <a:latin typeface="Bitter"/>
                <a:ea typeface="Bitter"/>
                <a:cs typeface="Bitter"/>
                <a:sym typeface="Bitter"/>
              </a:rPr>
              <a:t>OPCIÓN C</a:t>
            </a:r>
          </a:p>
          <a:p>
            <a:pPr algn="l">
              <a:lnSpc>
                <a:spcPts val="2100"/>
              </a:lnSpc>
            </a:pPr>
            <a:r>
              <a:rPr lang="en-US" sz="1750" spc="-35">
                <a:solidFill>
                  <a:srgbClr val="000000"/>
                </a:solidFill>
                <a:latin typeface="Bitter"/>
                <a:ea typeface="Bitter"/>
                <a:cs typeface="Bitter"/>
                <a:sym typeface="Bitter"/>
              </a:rPr>
              <a:t>básico</a:t>
            </a:r>
          </a:p>
          <a:p>
            <a:pPr algn="l">
              <a:lnSpc>
                <a:spcPts val="2100"/>
              </a:lnSpc>
            </a:pPr>
            <a:r>
              <a:rPr lang="en-US" sz="1750" spc="-35">
                <a:solidFill>
                  <a:srgbClr val="000000"/>
                </a:solidFill>
                <a:latin typeface="Bitter"/>
                <a:ea typeface="Bitter"/>
                <a:cs typeface="Bitter"/>
                <a:sym typeface="Bitter"/>
              </a:rPr>
              <a:t>(IM)</a:t>
            </a:r>
          </a:p>
        </p:txBody>
      </p:sp>
      <p:sp>
        <p:nvSpPr>
          <p:cNvPr name="TextBox 23" id="23"/>
          <p:cNvSpPr txBox="true"/>
          <p:nvPr/>
        </p:nvSpPr>
        <p:spPr>
          <a:xfrm rot="0">
            <a:off x="3901280" y="4838080"/>
            <a:ext cx="3390692" cy="409575"/>
          </a:xfrm>
          <a:prstGeom prst="rect">
            <a:avLst/>
          </a:prstGeom>
        </p:spPr>
        <p:txBody>
          <a:bodyPr anchor="t" rtlCol="false" tIns="0" lIns="0" bIns="0" rIns="0">
            <a:spAutoFit/>
          </a:bodyPr>
          <a:lstStyle/>
          <a:p>
            <a:pPr algn="l">
              <a:lnSpc>
                <a:spcPts val="1620"/>
              </a:lnSpc>
            </a:pPr>
            <a:r>
              <a:rPr lang="en-US" sz="1350" spc="-27">
                <a:solidFill>
                  <a:srgbClr val="004AAD"/>
                </a:solidFill>
                <a:latin typeface="Bitter"/>
                <a:ea typeface="Bitter"/>
                <a:cs typeface="Bitter"/>
                <a:sym typeface="Bitter"/>
              </a:rPr>
              <a:t>m2 </a:t>
            </a:r>
            <a:r>
              <a:rPr lang="en-US" sz="1350" spc="-27">
                <a:solidFill>
                  <a:srgbClr val="000000"/>
                </a:solidFill>
                <a:latin typeface="Bitter"/>
                <a:ea typeface="Bitter"/>
                <a:cs typeface="Bitter"/>
                <a:sym typeface="Bitter"/>
              </a:rPr>
              <a:t>es el número de veces que tengo la cantidad</a:t>
            </a:r>
          </a:p>
        </p:txBody>
      </p:sp>
      <p:sp>
        <p:nvSpPr>
          <p:cNvPr name="TextBox 24" id="24"/>
          <p:cNvSpPr txBox="true"/>
          <p:nvPr/>
        </p:nvSpPr>
        <p:spPr>
          <a:xfrm rot="0">
            <a:off x="1995918" y="5895669"/>
            <a:ext cx="3390692" cy="209550"/>
          </a:xfrm>
          <a:prstGeom prst="rect">
            <a:avLst/>
          </a:prstGeom>
        </p:spPr>
        <p:txBody>
          <a:bodyPr anchor="t" rtlCol="false" tIns="0" lIns="0" bIns="0" rIns="0">
            <a:spAutoFit/>
          </a:bodyPr>
          <a:lstStyle/>
          <a:p>
            <a:pPr algn="l">
              <a:lnSpc>
                <a:spcPts val="1620"/>
              </a:lnSpc>
            </a:pPr>
            <a:r>
              <a:rPr lang="en-US" sz="1350" spc="-27">
                <a:solidFill>
                  <a:srgbClr val="FF3131"/>
                </a:solidFill>
                <a:latin typeface="Bitter"/>
                <a:ea typeface="Bitter"/>
                <a:cs typeface="Bitter"/>
                <a:sym typeface="Bitter"/>
              </a:rPr>
              <a:t>R</a:t>
            </a:r>
            <a:r>
              <a:rPr lang="en-US" sz="1350" spc="-27">
                <a:solidFill>
                  <a:srgbClr val="000000"/>
                </a:solidFill>
                <a:latin typeface="Bitter"/>
                <a:ea typeface="Bitter"/>
                <a:cs typeface="Bitter"/>
                <a:sym typeface="Bitter"/>
              </a:rPr>
              <a:t> es el resultado de juntar todos los grupos </a:t>
            </a:r>
          </a:p>
        </p:txBody>
      </p:sp>
      <p:sp>
        <p:nvSpPr>
          <p:cNvPr name="Freeform 25" id="25"/>
          <p:cNvSpPr/>
          <p:nvPr/>
        </p:nvSpPr>
        <p:spPr>
          <a:xfrm flipH="false" flipV="false" rot="0">
            <a:off x="5982229" y="1095201"/>
            <a:ext cx="883927" cy="433124"/>
          </a:xfrm>
          <a:custGeom>
            <a:avLst/>
            <a:gdLst/>
            <a:ahLst/>
            <a:cxnLst/>
            <a:rect r="r" b="b" t="t" l="l"/>
            <a:pathLst>
              <a:path h="433124" w="883927">
                <a:moveTo>
                  <a:pt x="0" y="0"/>
                </a:moveTo>
                <a:lnTo>
                  <a:pt x="883927" y="0"/>
                </a:lnTo>
                <a:lnTo>
                  <a:pt x="883927" y="433124"/>
                </a:lnTo>
                <a:lnTo>
                  <a:pt x="0" y="4331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6" id="26"/>
          <p:cNvSpPr/>
          <p:nvPr/>
        </p:nvSpPr>
        <p:spPr>
          <a:xfrm flipH="false" flipV="false" rot="0">
            <a:off x="5398343" y="756000"/>
            <a:ext cx="883927" cy="433124"/>
          </a:xfrm>
          <a:custGeom>
            <a:avLst/>
            <a:gdLst/>
            <a:ahLst/>
            <a:cxnLst/>
            <a:rect r="r" b="b" t="t" l="l"/>
            <a:pathLst>
              <a:path h="433124" w="883927">
                <a:moveTo>
                  <a:pt x="0" y="0"/>
                </a:moveTo>
                <a:lnTo>
                  <a:pt x="883926" y="0"/>
                </a:lnTo>
                <a:lnTo>
                  <a:pt x="883926" y="433124"/>
                </a:lnTo>
                <a:lnTo>
                  <a:pt x="0" y="433124"/>
                </a:lnTo>
                <a:lnTo>
                  <a:pt x="0" y="0"/>
                </a:lnTo>
                <a:close/>
              </a:path>
            </a:pathLst>
          </a:custGeom>
          <a:blipFill>
            <a:blip r:embed="rId5">
              <a:extLst>
                <a:ext uri="{96DAC541-7B7A-43D3-8B79-37D633B846F1}">
                  <asvg:svgBlip xmlns:asvg="http://schemas.microsoft.com/office/drawing/2016/SVG/main" r:embed="rId6"/>
                </a:ext>
              </a:extLst>
            </a:blip>
            <a:stretch>
              <a:fillRect l="0" t="0" r="0" b="0"/>
            </a:stretch>
          </a:blipFill>
        </p:spPr>
      </p:sp>
      <p:sp>
        <p:nvSpPr>
          <p:cNvPr name="Freeform 27" id="27"/>
          <p:cNvSpPr/>
          <p:nvPr/>
        </p:nvSpPr>
        <p:spPr>
          <a:xfrm flipH="false" flipV="false" rot="0">
            <a:off x="2151507" y="7808296"/>
            <a:ext cx="729297" cy="471308"/>
          </a:xfrm>
          <a:custGeom>
            <a:avLst/>
            <a:gdLst/>
            <a:ahLst/>
            <a:cxnLst/>
            <a:rect r="r" b="b" t="t" l="l"/>
            <a:pathLst>
              <a:path h="471308" w="729297">
                <a:moveTo>
                  <a:pt x="0" y="0"/>
                </a:moveTo>
                <a:lnTo>
                  <a:pt x="729297" y="0"/>
                </a:lnTo>
                <a:lnTo>
                  <a:pt x="729297" y="471308"/>
                </a:lnTo>
                <a:lnTo>
                  <a:pt x="0" y="47130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8" id="28"/>
          <p:cNvSpPr/>
          <p:nvPr/>
        </p:nvSpPr>
        <p:spPr>
          <a:xfrm flipH="false" flipV="false" rot="0">
            <a:off x="2961968" y="7808296"/>
            <a:ext cx="729297" cy="471308"/>
          </a:xfrm>
          <a:custGeom>
            <a:avLst/>
            <a:gdLst/>
            <a:ahLst/>
            <a:cxnLst/>
            <a:rect r="r" b="b" t="t" l="l"/>
            <a:pathLst>
              <a:path h="471308" w="729297">
                <a:moveTo>
                  <a:pt x="0" y="0"/>
                </a:moveTo>
                <a:lnTo>
                  <a:pt x="729297" y="0"/>
                </a:lnTo>
                <a:lnTo>
                  <a:pt x="729297" y="471308"/>
                </a:lnTo>
                <a:lnTo>
                  <a:pt x="0" y="47130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29" id="29"/>
          <p:cNvSpPr/>
          <p:nvPr/>
        </p:nvSpPr>
        <p:spPr>
          <a:xfrm flipH="false" flipV="false" rot="0">
            <a:off x="3780000" y="7808296"/>
            <a:ext cx="729297" cy="471308"/>
          </a:xfrm>
          <a:custGeom>
            <a:avLst/>
            <a:gdLst/>
            <a:ahLst/>
            <a:cxnLst/>
            <a:rect r="r" b="b" t="t" l="l"/>
            <a:pathLst>
              <a:path h="471308" w="729297">
                <a:moveTo>
                  <a:pt x="0" y="0"/>
                </a:moveTo>
                <a:lnTo>
                  <a:pt x="729297" y="0"/>
                </a:lnTo>
                <a:lnTo>
                  <a:pt x="729297" y="471308"/>
                </a:lnTo>
                <a:lnTo>
                  <a:pt x="0" y="47130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
        <p:nvSpPr>
          <p:cNvPr name="Freeform 30" id="30"/>
          <p:cNvSpPr/>
          <p:nvPr/>
        </p:nvSpPr>
        <p:spPr>
          <a:xfrm flipH="false" flipV="false" rot="0">
            <a:off x="4652459" y="7808296"/>
            <a:ext cx="729297" cy="471308"/>
          </a:xfrm>
          <a:custGeom>
            <a:avLst/>
            <a:gdLst/>
            <a:ahLst/>
            <a:cxnLst/>
            <a:rect r="r" b="b" t="t" l="l"/>
            <a:pathLst>
              <a:path h="471308" w="729297">
                <a:moveTo>
                  <a:pt x="0" y="0"/>
                </a:moveTo>
                <a:lnTo>
                  <a:pt x="729296" y="0"/>
                </a:lnTo>
                <a:lnTo>
                  <a:pt x="729296" y="471308"/>
                </a:lnTo>
                <a:lnTo>
                  <a:pt x="0" y="471308"/>
                </a:lnTo>
                <a:lnTo>
                  <a:pt x="0" y="0"/>
                </a:lnTo>
                <a:close/>
              </a:path>
            </a:pathLst>
          </a:custGeom>
          <a:blipFill>
            <a:blip r:embed="rId7">
              <a:extLst>
                <a:ext uri="{96DAC541-7B7A-43D3-8B79-37D633B846F1}">
                  <asvg:svgBlip xmlns:asvg="http://schemas.microsoft.com/office/drawing/2016/SVG/main" r:embed="rId8"/>
                </a:ext>
              </a:extLst>
            </a:blip>
            <a:stretch>
              <a:fillRect l="0" t="0" r="0" b="0"/>
            </a:stretch>
          </a:blipFill>
        </p:spPr>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(4:3)</PresentationFormat>
  <Paragraphs>0</Paragraphs>
  <Slides>0</Slides>
  <Notes>0</Notes>
  <HiddenSlides>0</HiddenSlides>
  <MMClips>0</MMClips>
  <ScaleCrop>false</ScaleCrop>
  <HeadingPairs>
    <vt:vector size="4" baseType="variant">
      <vt:variant>
        <vt:lpstr>Theme</vt:lpstr>
      </vt:variant>
      <vt:variant>
        <vt:i4>1</vt:i4>
      </vt:variant>
      <vt:variant>
        <vt:lpstr>Slide Titles</vt:lpstr>
      </vt:variant>
      <vt:variant>
        <vt:i4>0</vt:i4>
      </vt:variant>
    </vt:vector>
  </HeadingPairs>
  <TitlesOfParts>
    <vt:vector size="1" baseType="lpstr">
      <vt:lpstr>Office Theme</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xsi="http://www.w3.org/2001/XMLSchema-instance">
  <dcterms:created xsi:type="dcterms:W3CDTF">2006-08-16T00:00:00Z</dcterms:created>
  <dc:identifier>DAF1ec3dj9I</dc:identifier>
  <dcterms:modified xsi:type="dcterms:W3CDTF">2011-08-01T06:04:30Z</dcterms:modified>
  <cp:revision>1</cp:revision>
  <dc:title>pasos problemas definitivo</dc:title>
</cp:coreProperties>
</file>